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Canva Sans" charset="1" panose="020B0503030501040103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23.png" Type="http://schemas.openxmlformats.org/officeDocument/2006/relationships/image"/><Relationship Id="rId7" Target="../media/image2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25.png" Type="http://schemas.openxmlformats.org/officeDocument/2006/relationships/image"/><Relationship Id="rId5" Target="../media/image26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73D8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2359517" cy="2191319"/>
          </a:xfrm>
          <a:custGeom>
            <a:avLst/>
            <a:gdLst/>
            <a:ahLst/>
            <a:cxnLst/>
            <a:rect r="r" b="b" t="t" l="l"/>
            <a:pathLst>
              <a:path h="2191319" w="2359517">
                <a:moveTo>
                  <a:pt x="2359517" y="2191319"/>
                </a:moveTo>
                <a:lnTo>
                  <a:pt x="0" y="2191319"/>
                </a:lnTo>
                <a:lnTo>
                  <a:pt x="0" y="0"/>
                </a:lnTo>
                <a:lnTo>
                  <a:pt x="2359517" y="0"/>
                </a:lnTo>
                <a:lnTo>
                  <a:pt x="2359517" y="219131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7511" b="-1576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037555" y="4609155"/>
            <a:ext cx="5433010" cy="2025031"/>
          </a:xfrm>
          <a:custGeom>
            <a:avLst/>
            <a:gdLst/>
            <a:ahLst/>
            <a:cxnLst/>
            <a:rect r="r" b="b" t="t" l="l"/>
            <a:pathLst>
              <a:path h="2025031" w="5433010">
                <a:moveTo>
                  <a:pt x="0" y="0"/>
                </a:moveTo>
                <a:lnTo>
                  <a:pt x="5433010" y="0"/>
                </a:lnTo>
                <a:lnTo>
                  <a:pt x="5433010" y="2025031"/>
                </a:lnTo>
                <a:lnTo>
                  <a:pt x="0" y="20250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350908" y="7080464"/>
            <a:ext cx="7315200" cy="3431494"/>
          </a:xfrm>
          <a:custGeom>
            <a:avLst/>
            <a:gdLst/>
            <a:ahLst/>
            <a:cxnLst/>
            <a:rect r="r" b="b" t="t" l="l"/>
            <a:pathLst>
              <a:path h="3431494" w="7315200">
                <a:moveTo>
                  <a:pt x="0" y="0"/>
                </a:moveTo>
                <a:lnTo>
                  <a:pt x="7315200" y="0"/>
                </a:lnTo>
                <a:lnTo>
                  <a:pt x="7315200" y="3431494"/>
                </a:lnTo>
                <a:lnTo>
                  <a:pt x="0" y="343149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952781" y="2762834"/>
            <a:ext cx="6382437" cy="2057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0"/>
              </a:lnSpc>
              <a:spcBef>
                <a:spcPct val="0"/>
              </a:spcBef>
            </a:pPr>
            <a:r>
              <a:rPr lang="en-US" sz="12000">
                <a:solidFill>
                  <a:srgbClr val="F7B0DB"/>
                </a:solidFill>
                <a:latin typeface="Canva Sans"/>
              </a:rPr>
              <a:t>Hello,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47099" y="4591634"/>
            <a:ext cx="13664135" cy="20425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65"/>
              </a:lnSpc>
              <a:spcBef>
                <a:spcPct val="0"/>
              </a:spcBef>
            </a:pPr>
            <a:r>
              <a:rPr lang="en-US" sz="12046">
                <a:solidFill>
                  <a:srgbClr val="FFFFFF"/>
                </a:solidFill>
                <a:latin typeface="Canva Sans"/>
              </a:rPr>
              <a:t>My name is Aditi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73D8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582766" y="3269294"/>
            <a:ext cx="9262451" cy="1918794"/>
          </a:xfrm>
          <a:custGeom>
            <a:avLst/>
            <a:gdLst/>
            <a:ahLst/>
            <a:cxnLst/>
            <a:rect r="r" b="b" t="t" l="l"/>
            <a:pathLst>
              <a:path h="1918794" w="9262451">
                <a:moveTo>
                  <a:pt x="0" y="0"/>
                </a:moveTo>
                <a:lnTo>
                  <a:pt x="9262451" y="0"/>
                </a:lnTo>
                <a:lnTo>
                  <a:pt x="9262451" y="1918794"/>
                </a:lnTo>
                <a:lnTo>
                  <a:pt x="0" y="19187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346638">
            <a:off x="14005968" y="2289377"/>
            <a:ext cx="1207971" cy="1959834"/>
          </a:xfrm>
          <a:custGeom>
            <a:avLst/>
            <a:gdLst/>
            <a:ahLst/>
            <a:cxnLst/>
            <a:rect r="r" b="b" t="t" l="l"/>
            <a:pathLst>
              <a:path h="1959834" w="1207971">
                <a:moveTo>
                  <a:pt x="0" y="0"/>
                </a:moveTo>
                <a:lnTo>
                  <a:pt x="1207971" y="0"/>
                </a:lnTo>
                <a:lnTo>
                  <a:pt x="1207971" y="1959834"/>
                </a:lnTo>
                <a:lnTo>
                  <a:pt x="0" y="19598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040822" y="7427137"/>
            <a:ext cx="3280283" cy="2963518"/>
          </a:xfrm>
          <a:custGeom>
            <a:avLst/>
            <a:gdLst/>
            <a:ahLst/>
            <a:cxnLst/>
            <a:rect r="r" b="b" t="t" l="l"/>
            <a:pathLst>
              <a:path h="2963518" w="3280283">
                <a:moveTo>
                  <a:pt x="0" y="0"/>
                </a:moveTo>
                <a:lnTo>
                  <a:pt x="3280283" y="0"/>
                </a:lnTo>
                <a:lnTo>
                  <a:pt x="3280283" y="2963517"/>
                </a:lnTo>
                <a:lnTo>
                  <a:pt x="0" y="296351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-6104" b="-17445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0" y="0"/>
            <a:ext cx="3237333" cy="3006560"/>
          </a:xfrm>
          <a:custGeom>
            <a:avLst/>
            <a:gdLst/>
            <a:ahLst/>
            <a:cxnLst/>
            <a:rect r="r" b="b" t="t" l="l"/>
            <a:pathLst>
              <a:path h="3006560" w="3237333">
                <a:moveTo>
                  <a:pt x="3237333" y="3006560"/>
                </a:moveTo>
                <a:lnTo>
                  <a:pt x="0" y="3006560"/>
                </a:lnTo>
                <a:lnTo>
                  <a:pt x="0" y="0"/>
                </a:lnTo>
                <a:lnTo>
                  <a:pt x="3237333" y="0"/>
                </a:lnTo>
                <a:lnTo>
                  <a:pt x="3237333" y="300656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-7511" b="-15764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056021" y="2133013"/>
            <a:ext cx="3556410" cy="4114800"/>
          </a:xfrm>
          <a:custGeom>
            <a:avLst/>
            <a:gdLst/>
            <a:ahLst/>
            <a:cxnLst/>
            <a:rect r="r" b="b" t="t" l="l"/>
            <a:pathLst>
              <a:path h="4114800" w="3556410">
                <a:moveTo>
                  <a:pt x="0" y="0"/>
                </a:moveTo>
                <a:lnTo>
                  <a:pt x="3556410" y="0"/>
                </a:lnTo>
                <a:lnTo>
                  <a:pt x="35564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021441" y="3510328"/>
            <a:ext cx="8385100" cy="1226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  <a:spcBef>
                <a:spcPct val="0"/>
              </a:spcBef>
            </a:pPr>
            <a:r>
              <a:rPr lang="en-US" sz="7200">
                <a:solidFill>
                  <a:srgbClr val="673D8A"/>
                </a:solidFill>
                <a:latin typeface="Canva Sans"/>
              </a:rPr>
              <a:t>Views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73D8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429549" y="0"/>
            <a:ext cx="11877501" cy="10287000"/>
            <a:chOff x="0" y="0"/>
            <a:chExt cx="3128231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28231" cy="2709333"/>
            </a:xfrm>
            <a:custGeom>
              <a:avLst/>
              <a:gdLst/>
              <a:ahLst/>
              <a:cxnLst/>
              <a:rect r="r" b="b" t="t" l="l"/>
              <a:pathLst>
                <a:path h="2709333" w="3128231">
                  <a:moveTo>
                    <a:pt x="0" y="0"/>
                  </a:moveTo>
                  <a:lnTo>
                    <a:pt x="3128231" y="0"/>
                  </a:lnTo>
                  <a:lnTo>
                    <a:pt x="312823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CE8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128231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86546" y="1663291"/>
            <a:ext cx="6043004" cy="1251859"/>
          </a:xfrm>
          <a:custGeom>
            <a:avLst/>
            <a:gdLst/>
            <a:ahLst/>
            <a:cxnLst/>
            <a:rect r="r" b="b" t="t" l="l"/>
            <a:pathLst>
              <a:path h="1251859" w="6043004">
                <a:moveTo>
                  <a:pt x="0" y="0"/>
                </a:moveTo>
                <a:lnTo>
                  <a:pt x="6043003" y="0"/>
                </a:lnTo>
                <a:lnTo>
                  <a:pt x="6043003" y="1251858"/>
                </a:lnTo>
                <a:lnTo>
                  <a:pt x="0" y="12518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636967" y="7968551"/>
            <a:ext cx="2651033" cy="2318449"/>
          </a:xfrm>
          <a:custGeom>
            <a:avLst/>
            <a:gdLst/>
            <a:ahLst/>
            <a:cxnLst/>
            <a:rect r="r" b="b" t="t" l="l"/>
            <a:pathLst>
              <a:path h="2318449" w="2651033">
                <a:moveTo>
                  <a:pt x="0" y="0"/>
                </a:moveTo>
                <a:lnTo>
                  <a:pt x="2651033" y="0"/>
                </a:lnTo>
                <a:lnTo>
                  <a:pt x="2651033" y="2318449"/>
                </a:lnTo>
                <a:lnTo>
                  <a:pt x="0" y="23184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693453" y="4183063"/>
            <a:ext cx="8753204" cy="208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673D8A"/>
                </a:solidFill>
                <a:latin typeface="Canva Sans"/>
              </a:rPr>
              <a:t>VIEWS</a:t>
            </a:r>
          </a:p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673D8A"/>
                </a:solidFill>
                <a:latin typeface="Canva Sans"/>
              </a:rPr>
              <a:t>WITH CHECK OPTION</a:t>
            </a:r>
          </a:p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673D8A"/>
                </a:solidFill>
                <a:latin typeface="Canva Sans"/>
              </a:rPr>
              <a:t>INSTEAD TRIGGERS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41717" y="1609431"/>
            <a:ext cx="5887832" cy="1226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  <a:spcBef>
                <a:spcPct val="0"/>
              </a:spcBef>
            </a:pPr>
            <a:r>
              <a:rPr lang="en-US" sz="7200">
                <a:solidFill>
                  <a:srgbClr val="673D8A"/>
                </a:solidFill>
                <a:latin typeface="Canva Sans"/>
              </a:rPr>
              <a:t>Introduction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73D8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26189" y="1028700"/>
            <a:ext cx="4172201" cy="2033000"/>
          </a:xfrm>
          <a:custGeom>
            <a:avLst/>
            <a:gdLst/>
            <a:ahLst/>
            <a:cxnLst/>
            <a:rect r="r" b="b" t="t" l="l"/>
            <a:pathLst>
              <a:path h="2033000" w="4172201">
                <a:moveTo>
                  <a:pt x="0" y="0"/>
                </a:moveTo>
                <a:lnTo>
                  <a:pt x="4172200" y="0"/>
                </a:lnTo>
                <a:lnTo>
                  <a:pt x="4172200" y="2033000"/>
                </a:lnTo>
                <a:lnTo>
                  <a:pt x="0" y="2033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861551" y="480963"/>
            <a:ext cx="5378824" cy="4114800"/>
          </a:xfrm>
          <a:custGeom>
            <a:avLst/>
            <a:gdLst/>
            <a:ahLst/>
            <a:cxnLst/>
            <a:rect r="r" b="b" t="t" l="l"/>
            <a:pathLst>
              <a:path h="4114800" w="5378824">
                <a:moveTo>
                  <a:pt x="0" y="0"/>
                </a:moveTo>
                <a:lnTo>
                  <a:pt x="5378824" y="0"/>
                </a:lnTo>
                <a:lnTo>
                  <a:pt x="537882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173361" y="1306181"/>
            <a:ext cx="2477856" cy="138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Canva Sans"/>
              </a:rPr>
              <a:t>WHAT IS VIEW?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4284587"/>
            <a:ext cx="11276978" cy="4908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EFE3D4"/>
                </a:solidFill>
                <a:latin typeface="Canva Sans"/>
              </a:rPr>
              <a:t>You create playlists that only show certain types of music, like a "Workout Mix" or a "Chill Vibes" playlist.</a:t>
            </a: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EFE3D4"/>
                </a:solidFill>
                <a:latin typeface="Canva Sans"/>
              </a:rPr>
              <a:t>People can listen to these playlists, but they can't directly add or remove songs from them.</a:t>
            </a:r>
          </a:p>
          <a:p>
            <a:pPr algn="l">
              <a:lnSpc>
                <a:spcPts val="5599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73D8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952499" y="1028700"/>
            <a:ext cx="10383001" cy="2150925"/>
          </a:xfrm>
          <a:custGeom>
            <a:avLst/>
            <a:gdLst/>
            <a:ahLst/>
            <a:cxnLst/>
            <a:rect r="r" b="b" t="t" l="l"/>
            <a:pathLst>
              <a:path h="2150925" w="10383001">
                <a:moveTo>
                  <a:pt x="0" y="0"/>
                </a:moveTo>
                <a:lnTo>
                  <a:pt x="10383002" y="0"/>
                </a:lnTo>
                <a:lnTo>
                  <a:pt x="10383002" y="2150925"/>
                </a:lnTo>
                <a:lnTo>
                  <a:pt x="0" y="21509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94899" y="7953137"/>
            <a:ext cx="7315200" cy="2128058"/>
          </a:xfrm>
          <a:custGeom>
            <a:avLst/>
            <a:gdLst/>
            <a:ahLst/>
            <a:cxnLst/>
            <a:rect r="r" b="b" t="t" l="l"/>
            <a:pathLst>
              <a:path h="2128058" w="7315200">
                <a:moveTo>
                  <a:pt x="0" y="0"/>
                </a:moveTo>
                <a:lnTo>
                  <a:pt x="7315200" y="0"/>
                </a:lnTo>
                <a:lnTo>
                  <a:pt x="7315200" y="2128058"/>
                </a:lnTo>
                <a:lnTo>
                  <a:pt x="0" y="21280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377714" y="89798"/>
            <a:ext cx="2910286" cy="4114800"/>
          </a:xfrm>
          <a:custGeom>
            <a:avLst/>
            <a:gdLst/>
            <a:ahLst/>
            <a:cxnLst/>
            <a:rect r="r" b="b" t="t" l="l"/>
            <a:pathLst>
              <a:path h="4114800" w="2910286">
                <a:moveTo>
                  <a:pt x="0" y="0"/>
                </a:moveTo>
                <a:lnTo>
                  <a:pt x="2910286" y="0"/>
                </a:lnTo>
                <a:lnTo>
                  <a:pt x="291028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013101" y="1467748"/>
            <a:ext cx="6260987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673D8A"/>
                </a:solidFill>
                <a:latin typeface="Canva Sans"/>
              </a:rPr>
              <a:t>WITH CHECK OPTION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01806" y="4799680"/>
            <a:ext cx="13825910" cy="208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EFE3D4"/>
                </a:solidFill>
                <a:latin typeface="Canva Sans"/>
              </a:rPr>
              <a:t>When you try to add a song to a playlist, it automatically checks if the song belongs in that genre. If it's a rap song on a classical playlist, it gets flagged.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73D8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602599" y="1298910"/>
            <a:ext cx="11687712" cy="2421207"/>
          </a:xfrm>
          <a:custGeom>
            <a:avLst/>
            <a:gdLst/>
            <a:ahLst/>
            <a:cxnLst/>
            <a:rect r="r" b="b" t="t" l="l"/>
            <a:pathLst>
              <a:path h="2421207" w="11687712">
                <a:moveTo>
                  <a:pt x="0" y="0"/>
                </a:moveTo>
                <a:lnTo>
                  <a:pt x="11687712" y="0"/>
                </a:lnTo>
                <a:lnTo>
                  <a:pt x="11687712" y="2421207"/>
                </a:lnTo>
                <a:lnTo>
                  <a:pt x="0" y="24212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013507" y="1406138"/>
            <a:ext cx="6260987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673D8A"/>
                </a:solidFill>
                <a:latin typeface="Canva Sans"/>
              </a:rPr>
              <a:t>INSTEAD TRIGGERS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16805" y="4739562"/>
            <a:ext cx="17259300" cy="3498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EFE3D4"/>
                </a:solidFill>
                <a:latin typeface="Canva Sans"/>
              </a:rPr>
              <a:t>You can't directly edit the playlists, but you tell your assistant which song to add (like an INSERT statement).</a:t>
            </a: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EFE3D4"/>
                </a:solidFill>
                <a:latin typeface="Canva Sans"/>
              </a:rPr>
              <a:t>Checks for genre</a:t>
            </a: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EFE3D4"/>
                </a:solidFill>
                <a:latin typeface="Canva Sans"/>
              </a:rPr>
              <a:t>Adds it to library </a:t>
            </a: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EFE3D4"/>
                </a:solidFill>
                <a:latin typeface="Canva Sans"/>
              </a:rPr>
              <a:t>Adds to playlist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2274493" y="6181012"/>
            <a:ext cx="5378824" cy="4114800"/>
          </a:xfrm>
          <a:custGeom>
            <a:avLst/>
            <a:gdLst/>
            <a:ahLst/>
            <a:cxnLst/>
            <a:rect r="r" b="b" t="t" l="l"/>
            <a:pathLst>
              <a:path h="4114800" w="5378824">
                <a:moveTo>
                  <a:pt x="0" y="0"/>
                </a:moveTo>
                <a:lnTo>
                  <a:pt x="5378824" y="0"/>
                </a:lnTo>
                <a:lnTo>
                  <a:pt x="537882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73D8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1551440" cy="10287000"/>
            <a:chOff x="0" y="0"/>
            <a:chExt cx="3042355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042355" cy="2709333"/>
            </a:xfrm>
            <a:custGeom>
              <a:avLst/>
              <a:gdLst/>
              <a:ahLst/>
              <a:cxnLst/>
              <a:rect r="r" b="b" t="t" l="l"/>
              <a:pathLst>
                <a:path h="2709333" w="3042355">
                  <a:moveTo>
                    <a:pt x="0" y="0"/>
                  </a:moveTo>
                  <a:lnTo>
                    <a:pt x="3042355" y="0"/>
                  </a:lnTo>
                  <a:lnTo>
                    <a:pt x="3042355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CE8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042355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1893515" y="1904037"/>
            <a:ext cx="6043004" cy="1251859"/>
          </a:xfrm>
          <a:custGeom>
            <a:avLst/>
            <a:gdLst/>
            <a:ahLst/>
            <a:cxnLst/>
            <a:rect r="r" b="b" t="t" l="l"/>
            <a:pathLst>
              <a:path h="1251859" w="6043004">
                <a:moveTo>
                  <a:pt x="0" y="0"/>
                </a:moveTo>
                <a:lnTo>
                  <a:pt x="6043003" y="0"/>
                </a:lnTo>
                <a:lnTo>
                  <a:pt x="6043003" y="1251859"/>
                </a:lnTo>
                <a:lnTo>
                  <a:pt x="0" y="12518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035704" y="3946166"/>
            <a:ext cx="5758626" cy="4114800"/>
          </a:xfrm>
          <a:custGeom>
            <a:avLst/>
            <a:gdLst/>
            <a:ahLst/>
            <a:cxnLst/>
            <a:rect r="r" b="b" t="t" l="l"/>
            <a:pathLst>
              <a:path h="4114800" w="5758626">
                <a:moveTo>
                  <a:pt x="0" y="0"/>
                </a:moveTo>
                <a:lnTo>
                  <a:pt x="5758626" y="0"/>
                </a:lnTo>
                <a:lnTo>
                  <a:pt x="575862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2195458"/>
            <a:ext cx="8753204" cy="208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673D8A"/>
                </a:solidFill>
                <a:latin typeface="Canva Sans"/>
              </a:rPr>
              <a:t>CREATE TABLE Customers (id INT PRIMARY KEY CHECK (id &gt; 0)) (This enforces a check on the id field.)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543419" y="1923028"/>
            <a:ext cx="4665153" cy="1226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79"/>
              </a:lnSpc>
              <a:spcBef>
                <a:spcPct val="0"/>
              </a:spcBef>
            </a:pPr>
            <a:r>
              <a:rPr lang="en-US" sz="7199">
                <a:solidFill>
                  <a:srgbClr val="673D8A"/>
                </a:solidFill>
                <a:latin typeface="Canva Sans"/>
              </a:rPr>
              <a:t>SYNTAX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5597166"/>
            <a:ext cx="9240619" cy="3498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673D8A"/>
                </a:solidFill>
                <a:latin typeface="Canva Sans"/>
              </a:rPr>
              <a:t>CREATE TRIGGER AddCustomerTrigger INSTEAD OF INSERT ON Customers ... (This indicates the trigger fires on INSERT statements for the Customers table.)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673D8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2890017"/>
            <a:ext cx="18288000" cy="4506967"/>
            <a:chOff x="0" y="0"/>
            <a:chExt cx="4816593" cy="118702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187020"/>
            </a:xfrm>
            <a:custGeom>
              <a:avLst/>
              <a:gdLst/>
              <a:ahLst/>
              <a:cxnLst/>
              <a:rect r="r" b="b" t="t" l="l"/>
              <a:pathLst>
                <a:path h="118702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187020"/>
                  </a:lnTo>
                  <a:lnTo>
                    <a:pt x="0" y="1187020"/>
                  </a:lnTo>
                  <a:close/>
                </a:path>
              </a:pathLst>
            </a:custGeom>
            <a:solidFill>
              <a:srgbClr val="F4EAD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12251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058084" y="4000500"/>
            <a:ext cx="12171832" cy="2057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0"/>
              </a:lnSpc>
              <a:spcBef>
                <a:spcPct val="0"/>
              </a:spcBef>
            </a:pPr>
            <a:r>
              <a:rPr lang="en-US" sz="12000">
                <a:solidFill>
                  <a:srgbClr val="673D8A"/>
                </a:solidFill>
                <a:latin typeface="Canva Sans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DAGGt8htv5o</dc:identifier>
  <dcterms:modified xsi:type="dcterms:W3CDTF">2011-08-01T06:04:30Z</dcterms:modified>
  <cp:revision>1</cp:revision>
  <dc:title>Purple Yellow Playful Illustrative Marketing Portfolio Presentation</dc:title>
</cp:coreProperties>
</file>