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2" r:id="rId5"/>
    <p:sldId id="270" r:id="rId6"/>
    <p:sldId id="271" r:id="rId7"/>
    <p:sldId id="263" r:id="rId8"/>
    <p:sldId id="265" r:id="rId9"/>
    <p:sldId id="266" r:id="rId10"/>
    <p:sldId id="264" r:id="rId11"/>
    <p:sldId id="269" r:id="rId12"/>
    <p:sldId id="268" r:id="rId13"/>
    <p:sldId id="258"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6" d="100"/>
          <a:sy n="116" d="100"/>
        </p:scale>
        <p:origin x="102"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5/3/2021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9903275" cy="2971801"/>
          </a:xfrm>
        </p:spPr>
        <p:txBody>
          <a:bodyPr/>
          <a:lstStyle/>
          <a:p>
            <a:r>
              <a:rPr lang="en-US" dirty="0"/>
              <a:t>Project 1:</a:t>
            </a:r>
            <a:br>
              <a:rPr lang="en-US" dirty="0"/>
            </a:br>
            <a:r>
              <a:rPr lang="en-US" dirty="0" err="1"/>
              <a:t>Covid</a:t>
            </a:r>
            <a:r>
              <a:rPr lang="en-US" dirty="0"/>
              <a:t> and the Stock Market </a:t>
            </a:r>
            <a:br>
              <a:rPr lang="en-US" dirty="0"/>
            </a:br>
            <a:endParaRPr lang="en-US" dirty="0"/>
          </a:p>
        </p:txBody>
      </p:sp>
      <p:sp>
        <p:nvSpPr>
          <p:cNvPr id="3" name="Subtitle 2"/>
          <p:cNvSpPr>
            <a:spLocks noGrp="1"/>
          </p:cNvSpPr>
          <p:nvPr>
            <p:ph type="subTitle" idx="1"/>
          </p:nvPr>
        </p:nvSpPr>
        <p:spPr/>
        <p:txBody>
          <a:bodyPr/>
          <a:lstStyle/>
          <a:p>
            <a:r>
              <a:rPr lang="en-US" dirty="0">
                <a:solidFill>
                  <a:schemeClr val="bg1"/>
                </a:solidFill>
              </a:rPr>
              <a:t>Alejandro Velez</a:t>
            </a:r>
          </a:p>
          <a:p>
            <a:r>
              <a:rPr lang="en-US" dirty="0">
                <a:solidFill>
                  <a:schemeClr val="bg1"/>
                </a:solidFill>
              </a:rPr>
              <a:t>Andrew Martinez</a:t>
            </a:r>
          </a:p>
          <a:p>
            <a:r>
              <a:rPr lang="en-US" dirty="0">
                <a:solidFill>
                  <a:schemeClr val="bg1"/>
                </a:solidFill>
              </a:rPr>
              <a:t>Frank Yu</a:t>
            </a:r>
          </a:p>
          <a:p>
            <a:r>
              <a:rPr lang="en-US" dirty="0">
                <a:solidFill>
                  <a:schemeClr val="bg1"/>
                </a:solidFill>
              </a:rPr>
              <a:t>Scott Cerny</a:t>
            </a:r>
          </a:p>
        </p:txBody>
      </p:sp>
    </p:spTree>
    <p:extLst>
      <p:ext uri="{BB962C8B-B14F-4D97-AF65-F5344CB8AC3E}">
        <p14:creationId xmlns:p14="http://schemas.microsoft.com/office/powerpoint/2010/main" val="2353061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4: </a:t>
            </a:r>
            <a:r>
              <a:rPr lang="en-US" dirty="0" err="1"/>
              <a:t>wordcloud</a:t>
            </a:r>
            <a:r>
              <a:rPr lang="en-US" dirty="0"/>
              <a:t> from articles during significant market drops</a:t>
            </a:r>
          </a:p>
        </p:txBody>
      </p:sp>
      <p:sp>
        <p:nvSpPr>
          <p:cNvPr id="3" name="Text Placeholder 2"/>
          <p:cNvSpPr>
            <a:spLocks noGrp="1"/>
          </p:cNvSpPr>
          <p:nvPr>
            <p:ph type="body" idx="1"/>
          </p:nvPr>
        </p:nvSpPr>
        <p:spPr>
          <a:xfrm>
            <a:off x="8238227" y="1518249"/>
            <a:ext cx="3493698" cy="4790536"/>
          </a:xfrm>
        </p:spPr>
        <p:txBody>
          <a:bodyPr>
            <a:normAutofit/>
          </a:bodyPr>
          <a:lstStyle/>
          <a:p>
            <a:pPr marL="285750" indent="-285750">
              <a:buFont typeface="Arial" panose="020B0604020202020204" pitchFamily="34" charset="0"/>
              <a:buChar char="•"/>
            </a:pPr>
            <a:r>
              <a:rPr lang="en-US" dirty="0">
                <a:solidFill>
                  <a:schemeClr val="bg1"/>
                </a:solidFill>
              </a:rPr>
              <a:t>Brief look at the Daily Percent Change of S&amp;P500 </a:t>
            </a:r>
          </a:p>
          <a:p>
            <a:pPr marL="285750" indent="-285750">
              <a:buFont typeface="Arial" panose="020B0604020202020204" pitchFamily="34" charset="0"/>
              <a:buChar char="•"/>
            </a:pPr>
            <a:r>
              <a:rPr lang="en-US" dirty="0">
                <a:solidFill>
                  <a:schemeClr val="bg1"/>
                </a:solidFill>
              </a:rPr>
              <a:t>Significant Volatility during the initial COVID Period</a:t>
            </a:r>
          </a:p>
          <a:p>
            <a:pPr marL="285750" indent="-285750">
              <a:buFont typeface="Arial" panose="020B0604020202020204" pitchFamily="34" charset="0"/>
              <a:buChar char="•"/>
            </a:pP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22" y="1320796"/>
            <a:ext cx="7378467" cy="4918978"/>
          </a:xfrm>
          <a:prstGeom prst="rect">
            <a:avLst/>
          </a:prstGeom>
        </p:spPr>
      </p:pic>
    </p:spTree>
    <p:extLst>
      <p:ext uri="{BB962C8B-B14F-4D97-AF65-F5344CB8AC3E}">
        <p14:creationId xmlns:p14="http://schemas.microsoft.com/office/powerpoint/2010/main" val="3152790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37" y="103770"/>
            <a:ext cx="4632385" cy="308825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39" t="10495"/>
          <a:stretch/>
        </p:blipFill>
        <p:spPr>
          <a:xfrm>
            <a:off x="0" y="3536832"/>
            <a:ext cx="5244860" cy="3156063"/>
          </a:xfrm>
          <a:prstGeom prst="rect">
            <a:avLst/>
          </a:prstGeom>
        </p:spPr>
      </p:pic>
      <p:sp>
        <p:nvSpPr>
          <p:cNvPr id="6" name="TextBox 5"/>
          <p:cNvSpPr txBox="1"/>
          <p:nvPr/>
        </p:nvSpPr>
        <p:spPr>
          <a:xfrm>
            <a:off x="1078303" y="3259833"/>
            <a:ext cx="3312543" cy="276999"/>
          </a:xfrm>
          <a:prstGeom prst="rect">
            <a:avLst/>
          </a:prstGeom>
          <a:noFill/>
        </p:spPr>
        <p:txBody>
          <a:bodyPr wrap="square" rtlCol="0">
            <a:spAutoFit/>
          </a:bodyPr>
          <a:lstStyle/>
          <a:p>
            <a:r>
              <a:rPr lang="en-US" sz="1200" b="1" dirty="0">
                <a:solidFill>
                  <a:schemeClr val="bg1"/>
                </a:solidFill>
              </a:rPr>
              <a:t>Daily Percent Change Before May</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315" t="10849"/>
          <a:stretch/>
        </p:blipFill>
        <p:spPr>
          <a:xfrm>
            <a:off x="4537495" y="276045"/>
            <a:ext cx="5469158" cy="3260787"/>
          </a:xfrm>
          <a:prstGeom prst="rect">
            <a:avLst/>
          </a:prstGeom>
        </p:spPr>
      </p:pic>
      <p:sp>
        <p:nvSpPr>
          <p:cNvPr id="8" name="TextBox 7"/>
          <p:cNvSpPr txBox="1"/>
          <p:nvPr/>
        </p:nvSpPr>
        <p:spPr>
          <a:xfrm>
            <a:off x="5883215" y="51408"/>
            <a:ext cx="3804249" cy="276999"/>
          </a:xfrm>
          <a:prstGeom prst="rect">
            <a:avLst/>
          </a:prstGeom>
          <a:noFill/>
        </p:spPr>
        <p:txBody>
          <a:bodyPr wrap="square" rtlCol="0">
            <a:spAutoFit/>
          </a:bodyPr>
          <a:lstStyle/>
          <a:p>
            <a:r>
              <a:rPr lang="en-US" sz="1200" b="1" dirty="0">
                <a:solidFill>
                  <a:schemeClr val="bg1"/>
                </a:solidFill>
              </a:rPr>
              <a:t>Daily Percent Change After May</a:t>
            </a:r>
          </a:p>
        </p:txBody>
      </p:sp>
      <p:sp>
        <p:nvSpPr>
          <p:cNvPr id="9" name="TextBox 8"/>
          <p:cNvSpPr txBox="1"/>
          <p:nvPr/>
        </p:nvSpPr>
        <p:spPr>
          <a:xfrm>
            <a:off x="5244860" y="3813831"/>
            <a:ext cx="541738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market has much greater volatility before May </a:t>
            </a:r>
          </a:p>
          <a:p>
            <a:pPr marL="285750" indent="-285750">
              <a:buFont typeface="Arial" panose="020B0604020202020204" pitchFamily="34" charset="0"/>
              <a:buChar char="•"/>
            </a:pPr>
            <a:r>
              <a:rPr lang="en-US" dirty="0"/>
              <a:t>The outlier Upper Bound is 1.70, and Lower Bound is -1.50 after May.</a:t>
            </a:r>
          </a:p>
          <a:p>
            <a:pPr marL="285750" indent="-285750">
              <a:buFont typeface="Arial" panose="020B0604020202020204" pitchFamily="34" charset="0"/>
              <a:buChar char="•"/>
            </a:pPr>
            <a:r>
              <a:rPr lang="en-US" dirty="0"/>
              <a:t>The outlier Upper Bound is 2.79, and Lower Bound is -3.03 before May</a:t>
            </a:r>
          </a:p>
        </p:txBody>
      </p:sp>
    </p:spTree>
    <p:extLst>
      <p:ext uri="{BB962C8B-B14F-4D97-AF65-F5344CB8AC3E}">
        <p14:creationId xmlns:p14="http://schemas.microsoft.com/office/powerpoint/2010/main" val="1522517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530" y="448573"/>
            <a:ext cx="10722635" cy="400110"/>
          </a:xfrm>
          <a:prstGeom prst="rect">
            <a:avLst/>
          </a:prstGeom>
          <a:noFill/>
        </p:spPr>
        <p:txBody>
          <a:bodyPr wrap="square" rtlCol="0">
            <a:spAutoFit/>
          </a:bodyPr>
          <a:lstStyle/>
          <a:p>
            <a:r>
              <a:rPr lang="en-US" sz="2000" b="1" dirty="0"/>
              <a:t>SO WHAT WAS THE SENTIMENT DURING SIGNIFICNAT DROP BEFORE AND AFTER MAY?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04" y="1091466"/>
            <a:ext cx="4745770" cy="55196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8847" y="1091466"/>
            <a:ext cx="4685019" cy="5449003"/>
          </a:xfrm>
          <a:prstGeom prst="rect">
            <a:avLst/>
          </a:prstGeom>
        </p:spPr>
      </p:pic>
      <p:sp>
        <p:nvSpPr>
          <p:cNvPr id="7" name="TextBox 6"/>
          <p:cNvSpPr txBox="1"/>
          <p:nvPr/>
        </p:nvSpPr>
        <p:spPr>
          <a:xfrm>
            <a:off x="1837427" y="1091466"/>
            <a:ext cx="2329132" cy="366398"/>
          </a:xfrm>
          <a:prstGeom prst="rect">
            <a:avLst/>
          </a:prstGeom>
          <a:noFill/>
        </p:spPr>
        <p:txBody>
          <a:bodyPr wrap="square" rtlCol="0">
            <a:spAutoFit/>
          </a:bodyPr>
          <a:lstStyle/>
          <a:p>
            <a:r>
              <a:rPr lang="en-US" b="1" dirty="0">
                <a:solidFill>
                  <a:schemeClr val="bg1"/>
                </a:solidFill>
              </a:rPr>
              <a:t>Before MAY</a:t>
            </a:r>
          </a:p>
        </p:txBody>
      </p:sp>
      <p:sp>
        <p:nvSpPr>
          <p:cNvPr id="8" name="TextBox 7"/>
          <p:cNvSpPr txBox="1"/>
          <p:nvPr/>
        </p:nvSpPr>
        <p:spPr>
          <a:xfrm>
            <a:off x="7898922" y="1091466"/>
            <a:ext cx="2329132" cy="366398"/>
          </a:xfrm>
          <a:prstGeom prst="rect">
            <a:avLst/>
          </a:prstGeom>
          <a:noFill/>
        </p:spPr>
        <p:txBody>
          <a:bodyPr wrap="square" rtlCol="0">
            <a:spAutoFit/>
          </a:bodyPr>
          <a:lstStyle/>
          <a:p>
            <a:r>
              <a:rPr lang="en-US" b="1" dirty="0">
                <a:solidFill>
                  <a:schemeClr val="bg1"/>
                </a:solidFill>
              </a:rPr>
              <a:t>After MAY</a:t>
            </a:r>
          </a:p>
        </p:txBody>
      </p:sp>
    </p:spTree>
    <p:extLst>
      <p:ext uri="{BB962C8B-B14F-4D97-AF65-F5344CB8AC3E}">
        <p14:creationId xmlns:p14="http://schemas.microsoft.com/office/powerpoint/2010/main" val="3792931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0788920" cy="3387784"/>
          </a:xfrm>
        </p:spPr>
        <p:txBody>
          <a:bodyPr/>
          <a:lstStyle/>
          <a:p>
            <a:pPr algn="ctr"/>
            <a:r>
              <a:rPr lang="en-US" dirty="0"/>
              <a:t>Questions?</a:t>
            </a:r>
          </a:p>
        </p:txBody>
      </p:sp>
      <p:sp>
        <p:nvSpPr>
          <p:cNvPr id="3" name="Text Placeholder 2"/>
          <p:cNvSpPr>
            <a:spLocks noGrp="1"/>
          </p:cNvSpPr>
          <p:nvPr>
            <p:ph type="body" idx="1"/>
          </p:nvPr>
        </p:nvSpPr>
        <p:spPr>
          <a:xfrm>
            <a:off x="684212" y="4830792"/>
            <a:ext cx="9627229" cy="1163608"/>
          </a:xfrm>
        </p:spPr>
        <p:txBody>
          <a:bodyPr>
            <a:normAutofit/>
          </a:bodyPr>
          <a:lstStyle/>
          <a:p>
            <a:endParaRPr lang="en-US" dirty="0"/>
          </a:p>
        </p:txBody>
      </p:sp>
    </p:spTree>
    <p:extLst>
      <p:ext uri="{BB962C8B-B14F-4D97-AF65-F5344CB8AC3E}">
        <p14:creationId xmlns:p14="http://schemas.microsoft.com/office/powerpoint/2010/main" val="1775056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Template</a:t>
            </a:r>
          </a:p>
        </p:txBody>
      </p:sp>
      <p:sp>
        <p:nvSpPr>
          <p:cNvPr id="3" name="Text Placeholder 2"/>
          <p:cNvSpPr>
            <a:spLocks noGrp="1"/>
          </p:cNvSpPr>
          <p:nvPr>
            <p:ph type="body" idx="1"/>
          </p:nvPr>
        </p:nvSpPr>
        <p:spPr>
          <a:xfrm>
            <a:off x="684213" y="1518249"/>
            <a:ext cx="11047712" cy="4790536"/>
          </a:xfrm>
        </p:spPr>
        <p:txBody>
          <a:bodyPr>
            <a:normAutofit/>
          </a:bodyPr>
          <a:lstStyle/>
          <a:p>
            <a:r>
              <a:rPr lang="en-US" dirty="0">
                <a:solidFill>
                  <a:schemeClr val="bg1"/>
                </a:solidFill>
              </a:rPr>
              <a:t>Place Text Here</a:t>
            </a:r>
          </a:p>
        </p:txBody>
      </p:sp>
    </p:spTree>
    <p:extLst>
      <p:ext uri="{BB962C8B-B14F-4D97-AF65-F5344CB8AC3E}">
        <p14:creationId xmlns:p14="http://schemas.microsoft.com/office/powerpoint/2010/main" val="740899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8534401" cy="886125"/>
          </a:xfrm>
        </p:spPr>
        <p:txBody>
          <a:bodyPr/>
          <a:lstStyle/>
          <a:p>
            <a:r>
              <a:rPr lang="en-US" dirty="0"/>
              <a:t>Summary</a:t>
            </a:r>
          </a:p>
        </p:txBody>
      </p:sp>
      <p:sp>
        <p:nvSpPr>
          <p:cNvPr id="3" name="Text Placeholder 2"/>
          <p:cNvSpPr>
            <a:spLocks noGrp="1"/>
          </p:cNvSpPr>
          <p:nvPr>
            <p:ph type="body" idx="1"/>
          </p:nvPr>
        </p:nvSpPr>
        <p:spPr>
          <a:xfrm>
            <a:off x="684212" y="1098430"/>
            <a:ext cx="10656647" cy="4895970"/>
          </a:xfrm>
        </p:spPr>
        <p:txBody>
          <a:bodyPr>
            <a:normAutofit/>
          </a:bodyPr>
          <a:lstStyle/>
          <a:p>
            <a:r>
              <a:rPr lang="en-US" dirty="0">
                <a:solidFill>
                  <a:schemeClr val="bg1"/>
                </a:solidFill>
              </a:rPr>
              <a:t>Our project is to see how the stock market was affected by the global pandemic.  Here are the questions we will be attempting to answer:</a:t>
            </a:r>
          </a:p>
          <a:p>
            <a:pPr marL="342900" indent="-342900">
              <a:buFont typeface="+mj-lt"/>
              <a:buAutoNum type="arabicPeriod"/>
            </a:pPr>
            <a:r>
              <a:rPr lang="en-US" dirty="0">
                <a:solidFill>
                  <a:schemeClr val="bg1"/>
                </a:solidFill>
              </a:rPr>
              <a:t>For the 11 stock market sectors (Energy, Materials, Industrials, Utilities, Healthcare, Financials, Consumer Discretionary, Consumer Staples, Information Technology, Communication Services, Real Estate), which ones benefitted from the pandemic?</a:t>
            </a:r>
          </a:p>
          <a:p>
            <a:pPr marL="342900" indent="-342900">
              <a:buFont typeface="+mj-lt"/>
              <a:buAutoNum type="arabicPeriod"/>
            </a:pPr>
            <a:r>
              <a:rPr lang="en-US" dirty="0">
                <a:solidFill>
                  <a:schemeClr val="bg1"/>
                </a:solidFill>
              </a:rPr>
              <a:t>Can we predict the market for the next three weeks using logistical regression?</a:t>
            </a:r>
          </a:p>
          <a:p>
            <a:pPr marL="342900" indent="-342900">
              <a:buFont typeface="+mj-lt"/>
              <a:buAutoNum type="arabicPeriod"/>
            </a:pPr>
            <a:r>
              <a:rPr lang="en-US" dirty="0">
                <a:solidFill>
                  <a:schemeClr val="bg1"/>
                </a:solidFill>
              </a:rPr>
              <a:t>How did the stock market perform in correlation to </a:t>
            </a:r>
            <a:r>
              <a:rPr lang="en-US" dirty="0" err="1">
                <a:solidFill>
                  <a:schemeClr val="bg1"/>
                </a:solidFill>
              </a:rPr>
              <a:t>covid</a:t>
            </a:r>
            <a:r>
              <a:rPr lang="en-US" dirty="0">
                <a:solidFill>
                  <a:schemeClr val="bg1"/>
                </a:solidFill>
              </a:rPr>
              <a:t> deaths?</a:t>
            </a:r>
          </a:p>
          <a:p>
            <a:pPr marL="342900" indent="-342900">
              <a:buFont typeface="+mj-lt"/>
              <a:buAutoNum type="arabicPeriod"/>
            </a:pPr>
            <a:r>
              <a:rPr lang="en-US" dirty="0">
                <a:solidFill>
                  <a:schemeClr val="bg1"/>
                </a:solidFill>
              </a:rPr>
              <a:t>Using a word cloud, can we correlate positive news articles to stock market gains?</a:t>
            </a:r>
          </a:p>
          <a:p>
            <a:endParaRPr lang="en-US" dirty="0">
              <a:solidFill>
                <a:schemeClr val="bg1"/>
              </a:solidFill>
            </a:endParaRPr>
          </a:p>
          <a:p>
            <a:r>
              <a:rPr lang="en-US" dirty="0">
                <a:solidFill>
                  <a:schemeClr val="bg1"/>
                </a:solidFill>
              </a:rPr>
              <a:t>Sources:</a:t>
            </a:r>
            <a:br>
              <a:rPr lang="en-US" dirty="0">
                <a:solidFill>
                  <a:schemeClr val="bg1"/>
                </a:solidFill>
              </a:rPr>
            </a:br>
            <a:r>
              <a:rPr lang="en-US" dirty="0">
                <a:solidFill>
                  <a:schemeClr val="bg1"/>
                </a:solidFill>
              </a:rPr>
              <a:t>Yahoo</a:t>
            </a:r>
            <a:br>
              <a:rPr lang="en-US" dirty="0">
                <a:solidFill>
                  <a:schemeClr val="bg1"/>
                </a:solidFill>
              </a:rPr>
            </a:br>
            <a:r>
              <a:rPr lang="en-US" dirty="0" err="1">
                <a:solidFill>
                  <a:schemeClr val="bg1"/>
                </a:solidFill>
              </a:rPr>
              <a:t>NinjaTrader</a:t>
            </a:r>
            <a:br>
              <a:rPr lang="en-US" dirty="0">
                <a:solidFill>
                  <a:schemeClr val="bg1"/>
                </a:solidFill>
              </a:rPr>
            </a:br>
            <a:r>
              <a:rPr lang="en-US" dirty="0">
                <a:solidFill>
                  <a:schemeClr val="bg1"/>
                </a:solidFill>
              </a:rPr>
              <a:t>New York Times API</a:t>
            </a:r>
            <a:br>
              <a:rPr lang="en-US" dirty="0">
                <a:solidFill>
                  <a:schemeClr val="bg1"/>
                </a:solidFill>
              </a:rPr>
            </a:br>
            <a:r>
              <a:rPr lang="en-US" dirty="0">
                <a:solidFill>
                  <a:schemeClr val="bg1"/>
                </a:solidFill>
              </a:rPr>
              <a:t>Johns Hopkins </a:t>
            </a:r>
            <a:r>
              <a:rPr lang="en-US" dirty="0" err="1">
                <a:solidFill>
                  <a:schemeClr val="bg1"/>
                </a:solidFill>
              </a:rPr>
              <a:t>CSSEGISandData</a:t>
            </a:r>
            <a:endParaRPr lang="en-US" dirty="0">
              <a:solidFill>
                <a:schemeClr val="bg1"/>
              </a:solidFill>
            </a:endParaRPr>
          </a:p>
          <a:p>
            <a:endParaRPr lang="en-US" dirty="0"/>
          </a:p>
        </p:txBody>
      </p:sp>
    </p:spTree>
    <p:extLst>
      <p:ext uri="{BB962C8B-B14F-4D97-AF65-F5344CB8AC3E}">
        <p14:creationId xmlns:p14="http://schemas.microsoft.com/office/powerpoint/2010/main" val="366128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1: Which of the 11 stock market sectors benefitted from the pandemic?</a:t>
            </a:r>
          </a:p>
        </p:txBody>
      </p:sp>
      <p:sp>
        <p:nvSpPr>
          <p:cNvPr id="3" name="Text Placeholder 2"/>
          <p:cNvSpPr>
            <a:spLocks noGrp="1"/>
          </p:cNvSpPr>
          <p:nvPr>
            <p:ph type="body" idx="1"/>
          </p:nvPr>
        </p:nvSpPr>
        <p:spPr>
          <a:xfrm>
            <a:off x="684212" y="1518249"/>
            <a:ext cx="11047713" cy="4790536"/>
          </a:xfrm>
        </p:spPr>
        <p:txBody>
          <a:bodyPr>
            <a:normAutofit/>
          </a:bodyPr>
          <a:lstStyle/>
          <a:p>
            <a:r>
              <a:rPr lang="en-US" dirty="0">
                <a:solidFill>
                  <a:schemeClr val="bg1"/>
                </a:solidFill>
              </a:rPr>
              <a:t>Place Text Here</a:t>
            </a:r>
          </a:p>
        </p:txBody>
      </p:sp>
    </p:spTree>
    <p:extLst>
      <p:ext uri="{BB962C8B-B14F-4D97-AF65-F5344CB8AC3E}">
        <p14:creationId xmlns:p14="http://schemas.microsoft.com/office/powerpoint/2010/main" val="3923197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fontScale="90000"/>
          </a:bodyPr>
          <a:lstStyle/>
          <a:p>
            <a:r>
              <a:rPr lang="en-US"/>
              <a:t>Question 2: Can we predict the market for the next three weeks using Linear Regression or Polynomial Regression?</a:t>
            </a:r>
            <a:endParaRPr lang="en-US" dirty="0"/>
          </a:p>
        </p:txBody>
      </p:sp>
      <p:sp>
        <p:nvSpPr>
          <p:cNvPr id="3" name="Text Placeholder 2"/>
          <p:cNvSpPr>
            <a:spLocks noGrp="1"/>
          </p:cNvSpPr>
          <p:nvPr>
            <p:ph type="body" idx="1"/>
          </p:nvPr>
        </p:nvSpPr>
        <p:spPr>
          <a:xfrm>
            <a:off x="7115410" y="1474287"/>
            <a:ext cx="4794794" cy="4794628"/>
          </a:xfrm>
        </p:spPr>
        <p:txBody>
          <a:bodyPr>
            <a:normAutofit/>
          </a:bodyPr>
          <a:lstStyle/>
          <a:p>
            <a:r>
              <a:rPr lang="en-US" dirty="0">
                <a:solidFill>
                  <a:schemeClr val="tx1"/>
                </a:solidFill>
              </a:rPr>
              <a:t>Although we have a prediction value as shown, what would another large drop have done to our trendline?</a:t>
            </a:r>
          </a:p>
          <a:p>
            <a:endParaRPr lang="en-US" dirty="0">
              <a:solidFill>
                <a:schemeClr val="tx1"/>
              </a:solidFill>
            </a:endParaRPr>
          </a:p>
          <a:p>
            <a:r>
              <a:rPr lang="en-US" dirty="0">
                <a:solidFill>
                  <a:schemeClr val="tx1"/>
                </a:solidFill>
              </a:rPr>
              <a:t>The accuracy for this type of model is 63%.</a:t>
            </a:r>
          </a:p>
          <a:p>
            <a:endParaRPr lang="en-US" dirty="0">
              <a:solidFill>
                <a:schemeClr val="tx1"/>
              </a:solidFill>
            </a:endParaRPr>
          </a:p>
          <a:p>
            <a:r>
              <a:rPr lang="en-US" dirty="0">
                <a:solidFill>
                  <a:schemeClr val="tx1"/>
                </a:solidFill>
              </a:rPr>
              <a:t>If we started making our prediction after the dip/March-2020 then our prediction would be more accurate.</a:t>
            </a:r>
          </a:p>
          <a:p>
            <a:endParaRPr lang="en-US" dirty="0">
              <a:solidFill>
                <a:schemeClr val="bg1"/>
              </a:solidFill>
            </a:endParaRPr>
          </a:p>
          <a:p>
            <a:endParaRPr lang="en-US" dirty="0">
              <a:solidFill>
                <a:schemeClr val="bg1"/>
              </a:solidFill>
            </a:endParaRPr>
          </a:p>
        </p:txBody>
      </p:sp>
      <p:pic>
        <p:nvPicPr>
          <p:cNvPr id="5" name="Picture 4" descr="Chart, line chart&#10;&#10;Description automatically generated">
            <a:extLst>
              <a:ext uri="{FF2B5EF4-FFF2-40B4-BE49-F238E27FC236}">
                <a16:creationId xmlns:a16="http://schemas.microsoft.com/office/drawing/2014/main" id="{5518163D-1008-4916-9DD4-085D43F88D3D}"/>
              </a:ext>
            </a:extLst>
          </p:cNvPr>
          <p:cNvPicPr>
            <a:picLocks noChangeAspect="1"/>
          </p:cNvPicPr>
          <p:nvPr/>
        </p:nvPicPr>
        <p:blipFill>
          <a:blip r:embed="rId2"/>
          <a:stretch>
            <a:fillRect/>
          </a:stretch>
        </p:blipFill>
        <p:spPr>
          <a:xfrm>
            <a:off x="-495177" y="1397479"/>
            <a:ext cx="8362480" cy="4181240"/>
          </a:xfrm>
          <a:prstGeom prst="rect">
            <a:avLst/>
          </a:prstGeom>
        </p:spPr>
      </p:pic>
      <p:pic>
        <p:nvPicPr>
          <p:cNvPr id="7" name="Picture 6">
            <a:extLst>
              <a:ext uri="{FF2B5EF4-FFF2-40B4-BE49-F238E27FC236}">
                <a16:creationId xmlns:a16="http://schemas.microsoft.com/office/drawing/2014/main" id="{DF30E173-6C1B-41E6-B648-0CCEDFBFDB79}"/>
              </a:ext>
            </a:extLst>
          </p:cNvPr>
          <p:cNvPicPr>
            <a:picLocks noChangeAspect="1"/>
          </p:cNvPicPr>
          <p:nvPr/>
        </p:nvPicPr>
        <p:blipFill>
          <a:blip r:embed="rId3"/>
          <a:stretch>
            <a:fillRect/>
          </a:stretch>
        </p:blipFill>
        <p:spPr>
          <a:xfrm>
            <a:off x="684212" y="5431799"/>
            <a:ext cx="6229371" cy="293839"/>
          </a:xfrm>
          <a:prstGeom prst="rect">
            <a:avLst/>
          </a:prstGeom>
        </p:spPr>
      </p:pic>
    </p:spTree>
    <p:extLst>
      <p:ext uri="{BB962C8B-B14F-4D97-AF65-F5344CB8AC3E}">
        <p14:creationId xmlns:p14="http://schemas.microsoft.com/office/powerpoint/2010/main" val="1991492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7D70-E8D8-45FF-A602-278B17EDAA4F}"/>
              </a:ext>
            </a:extLst>
          </p:cNvPr>
          <p:cNvSpPr>
            <a:spLocks noGrp="1"/>
          </p:cNvSpPr>
          <p:nvPr>
            <p:ph type="title"/>
          </p:nvPr>
        </p:nvSpPr>
        <p:spPr>
          <a:xfrm>
            <a:off x="6948522" y="-157842"/>
            <a:ext cx="6019800" cy="1143000"/>
          </a:xfrm>
        </p:spPr>
        <p:txBody>
          <a:bodyPr/>
          <a:lstStyle/>
          <a:p>
            <a:r>
              <a:rPr lang="en-US" dirty="0"/>
              <a:t>Polynomial regression</a:t>
            </a:r>
          </a:p>
        </p:txBody>
      </p:sp>
      <p:sp>
        <p:nvSpPr>
          <p:cNvPr id="4" name="Text Placeholder 3">
            <a:extLst>
              <a:ext uri="{FF2B5EF4-FFF2-40B4-BE49-F238E27FC236}">
                <a16:creationId xmlns:a16="http://schemas.microsoft.com/office/drawing/2014/main" id="{508CB0EF-3688-4243-9320-D37CAB7BF1B7}"/>
              </a:ext>
            </a:extLst>
          </p:cNvPr>
          <p:cNvSpPr>
            <a:spLocks noGrp="1"/>
          </p:cNvSpPr>
          <p:nvPr>
            <p:ph type="body" sz="half" idx="2"/>
          </p:nvPr>
        </p:nvSpPr>
        <p:spPr>
          <a:xfrm>
            <a:off x="6370654" y="1183333"/>
            <a:ext cx="5776877" cy="4661655"/>
          </a:xfrm>
        </p:spPr>
        <p:txBody>
          <a:bodyPr/>
          <a:lstStyle/>
          <a:p>
            <a:r>
              <a:rPr lang="en-US" dirty="0">
                <a:solidFill>
                  <a:schemeClr val="tx1"/>
                </a:solidFill>
              </a:rPr>
              <a:t>What is Polynomial Regression?</a:t>
            </a:r>
          </a:p>
          <a:p>
            <a:endParaRPr lang="en-US" dirty="0">
              <a:solidFill>
                <a:schemeClr val="tx1"/>
              </a:solidFill>
            </a:endParaRPr>
          </a:p>
          <a:p>
            <a:r>
              <a:rPr lang="en-US" dirty="0">
                <a:solidFill>
                  <a:schemeClr val="tx1"/>
                </a:solidFill>
              </a:rPr>
              <a:t>Degrees set to 3 in this model.</a:t>
            </a:r>
          </a:p>
          <a:p>
            <a:endParaRPr lang="en-US" dirty="0">
              <a:solidFill>
                <a:schemeClr val="tx1"/>
              </a:solidFill>
            </a:endParaRPr>
          </a:p>
          <a:p>
            <a:r>
              <a:rPr lang="en-US" dirty="0">
                <a:solidFill>
                  <a:schemeClr val="tx1"/>
                </a:solidFill>
              </a:rPr>
              <a:t>The accuracy using Polynomial Regression is 78% compared to the 63% from linear regression</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0" name="Picture 9" descr="Chart, histogram&#10;&#10;Description automatically generated">
            <a:extLst>
              <a:ext uri="{FF2B5EF4-FFF2-40B4-BE49-F238E27FC236}">
                <a16:creationId xmlns:a16="http://schemas.microsoft.com/office/drawing/2014/main" id="{54F1F3DD-29E8-439D-90EA-7CA53231F0EC}"/>
              </a:ext>
            </a:extLst>
          </p:cNvPr>
          <p:cNvPicPr>
            <a:picLocks noChangeAspect="1"/>
          </p:cNvPicPr>
          <p:nvPr/>
        </p:nvPicPr>
        <p:blipFill>
          <a:blip r:embed="rId2"/>
          <a:stretch>
            <a:fillRect/>
          </a:stretch>
        </p:blipFill>
        <p:spPr>
          <a:xfrm>
            <a:off x="-764070" y="1444869"/>
            <a:ext cx="7936523" cy="3968262"/>
          </a:xfrm>
          <a:prstGeom prst="rect">
            <a:avLst/>
          </a:prstGeom>
        </p:spPr>
      </p:pic>
      <p:pic>
        <p:nvPicPr>
          <p:cNvPr id="12" name="Picture 11">
            <a:extLst>
              <a:ext uri="{FF2B5EF4-FFF2-40B4-BE49-F238E27FC236}">
                <a16:creationId xmlns:a16="http://schemas.microsoft.com/office/drawing/2014/main" id="{61A22602-5AB0-44C4-B54B-898E3585569A}"/>
              </a:ext>
            </a:extLst>
          </p:cNvPr>
          <p:cNvPicPr>
            <a:picLocks noChangeAspect="1"/>
          </p:cNvPicPr>
          <p:nvPr/>
        </p:nvPicPr>
        <p:blipFill>
          <a:blip r:embed="rId3"/>
          <a:stretch>
            <a:fillRect/>
          </a:stretch>
        </p:blipFill>
        <p:spPr>
          <a:xfrm>
            <a:off x="2189711" y="5325036"/>
            <a:ext cx="2272188" cy="425277"/>
          </a:xfrm>
          <a:prstGeom prst="rect">
            <a:avLst/>
          </a:prstGeom>
        </p:spPr>
      </p:pic>
    </p:spTree>
    <p:extLst>
      <p:ext uri="{BB962C8B-B14F-4D97-AF65-F5344CB8AC3E}">
        <p14:creationId xmlns:p14="http://schemas.microsoft.com/office/powerpoint/2010/main" val="4461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1560-5FA9-4C69-B818-8BEB4C8DCF2B}"/>
              </a:ext>
            </a:extLst>
          </p:cNvPr>
          <p:cNvSpPr>
            <a:spLocks noGrp="1"/>
          </p:cNvSpPr>
          <p:nvPr>
            <p:ph type="title"/>
          </p:nvPr>
        </p:nvSpPr>
        <p:spPr>
          <a:xfrm>
            <a:off x="1057883" y="1846385"/>
            <a:ext cx="10306173" cy="2268415"/>
          </a:xfrm>
        </p:spPr>
        <p:txBody>
          <a:bodyPr>
            <a:normAutofit fontScale="90000"/>
          </a:bodyPr>
          <a:lstStyle/>
          <a:p>
            <a:r>
              <a:rPr lang="en-US" dirty="0"/>
              <a:t>Conclusion: </a:t>
            </a:r>
            <a:br>
              <a:rPr lang="en-US" dirty="0"/>
            </a:br>
            <a:r>
              <a:rPr lang="en-US" dirty="0"/>
              <a:t>polynomial Regression provides a more accurate prediction than linear regression but there are better machine learning models for predicting time-series data such as LSTM(Long Short Term Memory)</a:t>
            </a:r>
          </a:p>
        </p:txBody>
      </p:sp>
    </p:spTree>
    <p:extLst>
      <p:ext uri="{BB962C8B-B14F-4D97-AF65-F5344CB8AC3E}">
        <p14:creationId xmlns:p14="http://schemas.microsoft.com/office/powerpoint/2010/main" val="259816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EA1399E7-6309-4723-86AD-38062D8F1D72}"/>
              </a:ext>
            </a:extLst>
          </p:cNvPr>
          <p:cNvPicPr>
            <a:picLocks noChangeAspect="1"/>
          </p:cNvPicPr>
          <p:nvPr/>
        </p:nvPicPr>
        <p:blipFill>
          <a:blip r:embed="rId2"/>
          <a:stretch>
            <a:fillRect/>
          </a:stretch>
        </p:blipFill>
        <p:spPr>
          <a:xfrm>
            <a:off x="-98383" y="1042749"/>
            <a:ext cx="8031421" cy="5019638"/>
          </a:xfrm>
          <a:prstGeom prst="rect">
            <a:avLst/>
          </a:prstGeom>
        </p:spPr>
      </p:pic>
      <p:sp>
        <p:nvSpPr>
          <p:cNvPr id="6" name="TextBox 5">
            <a:extLst>
              <a:ext uri="{FF2B5EF4-FFF2-40B4-BE49-F238E27FC236}">
                <a16:creationId xmlns:a16="http://schemas.microsoft.com/office/drawing/2014/main" id="{82AFC9A5-1D8A-436E-8718-8EBCE4864537}"/>
              </a:ext>
            </a:extLst>
          </p:cNvPr>
          <p:cNvSpPr txBox="1"/>
          <p:nvPr/>
        </p:nvSpPr>
        <p:spPr>
          <a:xfrm>
            <a:off x="7496432" y="1680519"/>
            <a:ext cx="3682314" cy="3693319"/>
          </a:xfrm>
          <a:prstGeom prst="rect">
            <a:avLst/>
          </a:prstGeom>
          <a:noFill/>
        </p:spPr>
        <p:txBody>
          <a:bodyPr wrap="square" rtlCol="0">
            <a:spAutoFit/>
          </a:bodyPr>
          <a:lstStyle/>
          <a:p>
            <a:r>
              <a:rPr lang="en-US" dirty="0">
                <a:solidFill>
                  <a:schemeClr val="bg1"/>
                </a:solidFill>
              </a:rPr>
              <a:t>For US Covid Death Data:</a:t>
            </a:r>
          </a:p>
          <a:p>
            <a:endParaRPr lang="en-US" dirty="0">
              <a:solidFill>
                <a:schemeClr val="bg1"/>
              </a:solidFill>
            </a:endParaRPr>
          </a:p>
          <a:p>
            <a:r>
              <a:rPr lang="en-US" dirty="0">
                <a:solidFill>
                  <a:schemeClr val="bg1"/>
                </a:solidFill>
              </a:rPr>
              <a:t>The correlation between daily NASDAQ change and US Covid Deaths is -0.01.</a:t>
            </a:r>
          </a:p>
          <a:p>
            <a:endParaRPr lang="en-US" dirty="0">
              <a:solidFill>
                <a:schemeClr val="bg1"/>
              </a:solidFill>
            </a:endParaRPr>
          </a:p>
          <a:p>
            <a:r>
              <a:rPr lang="en-US" dirty="0">
                <a:solidFill>
                  <a:schemeClr val="bg1"/>
                </a:solidFill>
              </a:rPr>
              <a:t>The correlation between daily S&amp;P 500 change and US Covid Deaths is -0.04.</a:t>
            </a:r>
          </a:p>
          <a:p>
            <a:endParaRPr lang="en-US" dirty="0">
              <a:solidFill>
                <a:schemeClr val="bg1"/>
              </a:solidFill>
            </a:endParaRPr>
          </a:p>
          <a:p>
            <a:r>
              <a:rPr lang="en-US" dirty="0">
                <a:solidFill>
                  <a:schemeClr val="bg1"/>
                </a:solidFill>
              </a:rPr>
              <a:t>The correlation between daily DOW change and US Covid Deaths is 0.0.</a:t>
            </a:r>
          </a:p>
        </p:txBody>
      </p:sp>
    </p:spTree>
    <p:extLst>
      <p:ext uri="{BB962C8B-B14F-4D97-AF65-F5344CB8AC3E}">
        <p14:creationId xmlns:p14="http://schemas.microsoft.com/office/powerpoint/2010/main" val="436767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6" name="TextBox 5">
            <a:extLst>
              <a:ext uri="{FF2B5EF4-FFF2-40B4-BE49-F238E27FC236}">
                <a16:creationId xmlns:a16="http://schemas.microsoft.com/office/drawing/2014/main" id="{82AFC9A5-1D8A-436E-8718-8EBCE4864537}"/>
              </a:ext>
            </a:extLst>
          </p:cNvPr>
          <p:cNvSpPr txBox="1"/>
          <p:nvPr/>
        </p:nvSpPr>
        <p:spPr>
          <a:xfrm>
            <a:off x="7496432" y="1680519"/>
            <a:ext cx="3682314" cy="3693319"/>
          </a:xfrm>
          <a:prstGeom prst="rect">
            <a:avLst/>
          </a:prstGeom>
          <a:noFill/>
        </p:spPr>
        <p:txBody>
          <a:bodyPr wrap="square" rtlCol="0">
            <a:spAutoFit/>
          </a:bodyPr>
          <a:lstStyle/>
          <a:p>
            <a:r>
              <a:rPr lang="en-US" dirty="0">
                <a:solidFill>
                  <a:schemeClr val="bg1"/>
                </a:solidFill>
              </a:rPr>
              <a:t>For Global Covid Death Data:</a:t>
            </a:r>
          </a:p>
          <a:p>
            <a:endParaRPr lang="en-US" dirty="0">
              <a:solidFill>
                <a:schemeClr val="bg1"/>
              </a:solidFill>
            </a:endParaRPr>
          </a:p>
          <a:p>
            <a:r>
              <a:rPr lang="en-US" dirty="0">
                <a:solidFill>
                  <a:schemeClr val="bg1"/>
                </a:solidFill>
              </a:rPr>
              <a:t>The correlation between daily NASDAQ change and Global Covid Deaths is 0.01.</a:t>
            </a:r>
          </a:p>
          <a:p>
            <a:endParaRPr lang="en-US" dirty="0">
              <a:solidFill>
                <a:schemeClr val="bg1"/>
              </a:solidFill>
            </a:endParaRPr>
          </a:p>
          <a:p>
            <a:r>
              <a:rPr lang="en-US" dirty="0">
                <a:solidFill>
                  <a:schemeClr val="bg1"/>
                </a:solidFill>
              </a:rPr>
              <a:t>The correlation between daily S&amp;P 500 change and Global Covid Deaths is -0.05.</a:t>
            </a:r>
          </a:p>
          <a:p>
            <a:endParaRPr lang="en-US" dirty="0">
              <a:solidFill>
                <a:schemeClr val="bg1"/>
              </a:solidFill>
            </a:endParaRPr>
          </a:p>
          <a:p>
            <a:r>
              <a:rPr lang="en-US" dirty="0">
                <a:solidFill>
                  <a:schemeClr val="bg1"/>
                </a:solidFill>
              </a:rPr>
              <a:t>The correlation between daily DOW change and US Global Deaths is -0.05</a:t>
            </a:r>
          </a:p>
        </p:txBody>
      </p:sp>
      <p:pic>
        <p:nvPicPr>
          <p:cNvPr id="7" name="Picture 6">
            <a:extLst>
              <a:ext uri="{FF2B5EF4-FFF2-40B4-BE49-F238E27FC236}">
                <a16:creationId xmlns:a16="http://schemas.microsoft.com/office/drawing/2014/main" id="{234576BE-CC9D-4EBD-8E3B-BFB54B1D808F}"/>
              </a:ext>
            </a:extLst>
          </p:cNvPr>
          <p:cNvPicPr>
            <a:picLocks noChangeAspect="1"/>
          </p:cNvPicPr>
          <p:nvPr/>
        </p:nvPicPr>
        <p:blipFill>
          <a:blip r:embed="rId2"/>
          <a:stretch>
            <a:fillRect/>
          </a:stretch>
        </p:blipFill>
        <p:spPr>
          <a:xfrm>
            <a:off x="-131806" y="1079156"/>
            <a:ext cx="8073082" cy="5045676"/>
          </a:xfrm>
          <a:prstGeom prst="rect">
            <a:avLst/>
          </a:prstGeom>
        </p:spPr>
      </p:pic>
    </p:spTree>
    <p:extLst>
      <p:ext uri="{BB962C8B-B14F-4D97-AF65-F5344CB8AC3E}">
        <p14:creationId xmlns:p14="http://schemas.microsoft.com/office/powerpoint/2010/main" val="3321936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fontScale="92500" lnSpcReduction="10000"/>
          </a:bodyPr>
          <a:lstStyle/>
          <a:p>
            <a:r>
              <a:rPr lang="en-US" b="1" dirty="0">
                <a:solidFill>
                  <a:schemeClr val="bg1"/>
                </a:solidFill>
              </a:rPr>
              <a:t>Question:</a:t>
            </a:r>
          </a:p>
          <a:p>
            <a:r>
              <a:rPr lang="en-US" dirty="0">
                <a:solidFill>
                  <a:schemeClr val="bg1"/>
                </a:solidFill>
              </a:rPr>
              <a:t>Did the daily number of covid deaths correlate with the daily performance of the stock market?</a:t>
            </a:r>
          </a:p>
          <a:p>
            <a:r>
              <a:rPr lang="en-US" b="1" dirty="0">
                <a:solidFill>
                  <a:schemeClr val="bg1"/>
                </a:solidFill>
              </a:rPr>
              <a:t>Analysis:</a:t>
            </a:r>
          </a:p>
          <a:p>
            <a:pPr lvl="1"/>
            <a:r>
              <a:rPr lang="en-US" dirty="0">
                <a:solidFill>
                  <a:schemeClr val="bg1"/>
                </a:solidFill>
              </a:rPr>
              <a:t>Initially the assumption was that there would be some correlation between a greater number of covid deaths and a lower stock market performance.</a:t>
            </a:r>
          </a:p>
          <a:p>
            <a:pPr lvl="1"/>
            <a:r>
              <a:rPr lang="en-US" dirty="0">
                <a:solidFill>
                  <a:schemeClr val="bg1"/>
                </a:solidFill>
              </a:rPr>
              <a:t>Comparing the US covid death data and the stock market showed that there was almost no correlation.  The stock marked start to drop in the beginning, but almost all of this drop was before the US deaths started.</a:t>
            </a:r>
          </a:p>
          <a:p>
            <a:pPr lvl="1"/>
            <a:r>
              <a:rPr lang="en-US" dirty="0">
                <a:solidFill>
                  <a:schemeClr val="bg1"/>
                </a:solidFill>
              </a:rPr>
              <a:t>Since the US was not the first country to have covid exposure, the next step was to compare global covid deaths with stock market performance.  The global data did show more of a correlation for about the first month of the pandemic.  However, from that point forward the stock market generally went up regardless of higher or lower global covid deaths.  There was a spike in global deaths from November 2020 through January 2021, but the stock market continued to go up during that period (which is the opposite of what was seen in the first month of the pandemic).</a:t>
            </a:r>
          </a:p>
          <a:p>
            <a:r>
              <a:rPr lang="en-US" b="1" dirty="0">
                <a:solidFill>
                  <a:schemeClr val="bg1"/>
                </a:solidFill>
              </a:rPr>
              <a:t>Conclusion:</a:t>
            </a:r>
          </a:p>
          <a:p>
            <a:r>
              <a:rPr lang="en-US" dirty="0">
                <a:solidFill>
                  <a:schemeClr val="bg1"/>
                </a:solidFill>
              </a:rPr>
              <a:t>Over the first year of the pandemic, it does not appear that there was a direct correlation, with the possible exception of the first month in which there was a slight negative correlation (NASDAQ -0.13, S&amp;P 500 -0.17, DOW -0.17).</a:t>
            </a:r>
          </a:p>
        </p:txBody>
      </p:sp>
    </p:spTree>
    <p:extLst>
      <p:ext uri="{BB962C8B-B14F-4D97-AF65-F5344CB8AC3E}">
        <p14:creationId xmlns:p14="http://schemas.microsoft.com/office/powerpoint/2010/main" val="136196482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103</TotalTime>
  <Words>786</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Slice</vt:lpstr>
      <vt:lpstr>Project 1: Covid and the Stock Market  </vt:lpstr>
      <vt:lpstr>Summary</vt:lpstr>
      <vt:lpstr>Question 1: Which of the 11 stock market sectors benefitted from the pandemic?</vt:lpstr>
      <vt:lpstr>Question 2: Can we predict the market for the next three weeks using Linear Regression or Polynomial Regression?</vt:lpstr>
      <vt:lpstr>Polynomial regression</vt:lpstr>
      <vt:lpstr>Conclusion:  polynomial Regression provides a more accurate prediction than linear regression but there are better machine learning models for predicting time-series data such as LSTM(Long Short Term Memory)</vt:lpstr>
      <vt:lpstr>Question 3: How did the stock market perform in correlation to covid deaths?</vt:lpstr>
      <vt:lpstr>Question 3: How did the stock market perform in correlation to covid deaths?</vt:lpstr>
      <vt:lpstr>Question 3: How did the stock market perform in correlation to covid deaths?</vt:lpstr>
      <vt:lpstr>Question 4: wordcloud from articles during significant market drops</vt:lpstr>
      <vt:lpstr>PowerPoint Presentation</vt:lpstr>
      <vt:lpstr>PowerPoint Presentation</vt:lpstr>
      <vt:lpstr>Questions?</vt:lpstr>
      <vt:lpstr>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Covid and the Stock Market  </dc:title>
  <dc:creator>SC</dc:creator>
  <cp:lastModifiedBy>SC</cp:lastModifiedBy>
  <cp:revision>21</cp:revision>
  <dcterms:created xsi:type="dcterms:W3CDTF">2021-05-01T18:46:28Z</dcterms:created>
  <dcterms:modified xsi:type="dcterms:W3CDTF">2021-05-03T17:43:33Z</dcterms:modified>
</cp:coreProperties>
</file>