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73" r:id="rId6"/>
    <p:sldId id="262" r:id="rId7"/>
    <p:sldId id="270" r:id="rId8"/>
    <p:sldId id="271" r:id="rId9"/>
    <p:sldId id="263" r:id="rId10"/>
    <p:sldId id="265" r:id="rId11"/>
    <p:sldId id="266" r:id="rId12"/>
    <p:sldId id="264" r:id="rId13"/>
    <p:sldId id="269" r:id="rId14"/>
    <p:sldId id="268" r:id="rId15"/>
    <p:sldId id="274"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xmlns=""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3" y="3192026"/>
            <a:ext cx="4991658" cy="3327771"/>
          </a:xfrm>
          <a:prstGeom prst="rect">
            <a:avLst/>
          </a:prstGeom>
        </p:spPr>
      </p:pic>
    </p:spTree>
    <p:extLst>
      <p:ext uri="{BB962C8B-B14F-4D97-AF65-F5344CB8AC3E}">
        <p14:creationId xmlns:p14="http://schemas.microsoft.com/office/powerpoint/2010/main" val="152251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a:t>
            </a:r>
            <a:r>
              <a:rPr lang="en-US" sz="2000" b="1" dirty="0" smtClean="0"/>
              <a:t>MAY? </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717" y="1091466"/>
            <a:ext cx="4685019" cy="5519662"/>
          </a:xfrm>
          <a:prstGeom prst="rect">
            <a:avLst/>
          </a:prstGeom>
        </p:spPr>
      </p:pic>
      <p:sp>
        <p:nvSpPr>
          <p:cNvPr id="7" name="TextBox 6"/>
          <p:cNvSpPr txBox="1"/>
          <p:nvPr/>
        </p:nvSpPr>
        <p:spPr>
          <a:xfrm>
            <a:off x="1259457" y="1091466"/>
            <a:ext cx="2907102" cy="366398"/>
          </a:xfrm>
          <a:prstGeom prst="rect">
            <a:avLst/>
          </a:prstGeom>
          <a:noFill/>
        </p:spPr>
        <p:txBody>
          <a:bodyPr wrap="square" rtlCol="0">
            <a:spAutoFit/>
          </a:bodyPr>
          <a:lstStyle/>
          <a:p>
            <a:r>
              <a:rPr lang="en-US" b="1" dirty="0">
                <a:solidFill>
                  <a:schemeClr val="bg1"/>
                </a:solidFill>
              </a:rPr>
              <a:t>Drop Before MAY</a:t>
            </a:r>
          </a:p>
        </p:txBody>
      </p:sp>
      <p:sp>
        <p:nvSpPr>
          <p:cNvPr id="8" name="TextBox 7"/>
          <p:cNvSpPr txBox="1"/>
          <p:nvPr/>
        </p:nvSpPr>
        <p:spPr>
          <a:xfrm>
            <a:off x="5201728" y="1091466"/>
            <a:ext cx="2813086" cy="366398"/>
          </a:xfrm>
          <a:prstGeom prst="rect">
            <a:avLst/>
          </a:prstGeom>
          <a:noFill/>
        </p:spPr>
        <p:txBody>
          <a:bodyPr wrap="square" rtlCol="0">
            <a:spAutoFit/>
          </a:bodyPr>
          <a:lstStyle/>
          <a:p>
            <a:r>
              <a:rPr lang="en-US" b="1" dirty="0">
                <a:solidFill>
                  <a:schemeClr val="bg1"/>
                </a:solidFill>
              </a:rPr>
              <a:t>Drops After 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860" y="1091466"/>
            <a:ext cx="4753155" cy="5519662"/>
          </a:xfrm>
          <a:prstGeom prst="rect">
            <a:avLst/>
          </a:prstGeom>
        </p:spPr>
      </p:pic>
      <p:sp>
        <p:nvSpPr>
          <p:cNvPr id="3" name="TextBox 2"/>
          <p:cNvSpPr txBox="1"/>
          <p:nvPr/>
        </p:nvSpPr>
        <p:spPr>
          <a:xfrm>
            <a:off x="8928340" y="1091466"/>
            <a:ext cx="2493034" cy="369332"/>
          </a:xfrm>
          <a:prstGeom prst="rect">
            <a:avLst/>
          </a:prstGeom>
          <a:noFill/>
        </p:spPr>
        <p:txBody>
          <a:bodyPr wrap="square" rtlCol="0">
            <a:spAutoFit/>
          </a:bodyPr>
          <a:lstStyle/>
          <a:p>
            <a:r>
              <a:rPr lang="en-US" b="1" dirty="0">
                <a:solidFill>
                  <a:schemeClr val="bg1"/>
                </a:solidFill>
              </a:rPr>
              <a:t>Gains (Combined)</a:t>
            </a:r>
          </a:p>
        </p:txBody>
      </p:sp>
    </p:spTree>
    <p:extLst>
      <p:ext uri="{BB962C8B-B14F-4D97-AF65-F5344CB8AC3E}">
        <p14:creationId xmlns:p14="http://schemas.microsoft.com/office/powerpoint/2010/main" val="379293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29" y="543463"/>
            <a:ext cx="8865231" cy="613347"/>
          </a:xfrm>
        </p:spPr>
        <p:txBody>
          <a:bodyPr>
            <a:normAutofit fontScale="90000"/>
          </a:bodyPr>
          <a:lstStyle/>
          <a:p>
            <a:r>
              <a:rPr lang="en-US" dirty="0" smtClean="0"/>
              <a:t>Sentiment scores from NLTK Vader</a:t>
            </a:r>
            <a:endParaRPr lang="en-US" dirty="0"/>
          </a:p>
        </p:txBody>
      </p:sp>
      <p:sp>
        <p:nvSpPr>
          <p:cNvPr id="3" name="Text Placeholder 2"/>
          <p:cNvSpPr>
            <a:spLocks noGrp="1"/>
          </p:cNvSpPr>
          <p:nvPr>
            <p:ph type="body" idx="1"/>
          </p:nvPr>
        </p:nvSpPr>
        <p:spPr>
          <a:xfrm>
            <a:off x="684213" y="1302589"/>
            <a:ext cx="8534400" cy="4691811"/>
          </a:xfrm>
        </p:spPr>
        <p:txBody>
          <a:bodyPr>
            <a:normAutofit/>
          </a:bodyPr>
          <a:lstStyle/>
          <a:p>
            <a:pPr marL="285750" indent="-285750">
              <a:buFont typeface="Arial" panose="020B0604020202020204" pitchFamily="34" charset="0"/>
              <a:buChar char="•"/>
            </a:pPr>
            <a:r>
              <a:rPr lang="en-US" sz="2000" b="1" dirty="0"/>
              <a:t>Combined green days sentiment </a:t>
            </a:r>
            <a:r>
              <a:rPr lang="en-US" sz="2000" b="1" dirty="0" smtClean="0"/>
              <a:t>score:</a:t>
            </a:r>
          </a:p>
          <a:p>
            <a:pPr marL="742950" lvl="1" indent="-285750">
              <a:buFont typeface="Arial" panose="020B0604020202020204" pitchFamily="34" charset="0"/>
              <a:buChar char="•"/>
            </a:pPr>
            <a:r>
              <a:rPr lang="en-US" sz="2000" dirty="0" smtClean="0"/>
              <a:t> </a:t>
            </a:r>
            <a:r>
              <a:rPr lang="en-US" sz="2000" dirty="0"/>
              <a:t>{'</a:t>
            </a:r>
            <a:r>
              <a:rPr lang="en-US" sz="2000" dirty="0" err="1"/>
              <a:t>neg</a:t>
            </a:r>
            <a:r>
              <a:rPr lang="en-US" sz="2000" dirty="0"/>
              <a:t>': 0.09, '</a:t>
            </a:r>
            <a:r>
              <a:rPr lang="en-US" sz="2000" dirty="0" err="1"/>
              <a:t>neu</a:t>
            </a:r>
            <a:r>
              <a:rPr lang="en-US" sz="2000" dirty="0"/>
              <a:t>': 0.812, '</a:t>
            </a:r>
            <a:r>
              <a:rPr lang="en-US" sz="2000" dirty="0" err="1"/>
              <a:t>pos</a:t>
            </a:r>
            <a:r>
              <a:rPr lang="en-US" sz="2000" dirty="0"/>
              <a:t>': 0.099, 'compound': 1.0</a:t>
            </a:r>
            <a:r>
              <a:rPr lang="en-US" sz="2000" dirty="0" smtClean="0"/>
              <a:t>}</a:t>
            </a:r>
          </a:p>
          <a:p>
            <a:pPr marL="285750" indent="-285750">
              <a:buFont typeface="Arial" panose="020B0604020202020204" pitchFamily="34" charset="0"/>
              <a:buChar char="•"/>
            </a:pPr>
            <a:r>
              <a:rPr lang="en-US" sz="2000" b="1" dirty="0" smtClean="0"/>
              <a:t>Red </a:t>
            </a:r>
            <a:r>
              <a:rPr lang="en-US" sz="2000" b="1" dirty="0"/>
              <a:t>days </a:t>
            </a:r>
            <a:r>
              <a:rPr lang="en-US" sz="2000" b="1" dirty="0" smtClean="0"/>
              <a:t>from </a:t>
            </a:r>
            <a:r>
              <a:rPr lang="en-US" sz="2000" b="1" dirty="0" err="1" smtClean="0"/>
              <a:t>Februrary</a:t>
            </a:r>
            <a:r>
              <a:rPr lang="en-US" sz="2000" b="1" dirty="0" smtClean="0"/>
              <a:t> to May: </a:t>
            </a:r>
          </a:p>
          <a:p>
            <a:pPr marL="742950" lvl="1" indent="-285750">
              <a:buFont typeface="Arial" panose="020B0604020202020204" pitchFamily="34" charset="0"/>
              <a:buChar char="•"/>
            </a:pPr>
            <a:r>
              <a:rPr lang="en-US" sz="2000" dirty="0" smtClean="0"/>
              <a:t>{'</a:t>
            </a:r>
            <a:r>
              <a:rPr lang="en-US" sz="2000" dirty="0" err="1" smtClean="0"/>
              <a:t>neg</a:t>
            </a:r>
            <a:r>
              <a:rPr lang="en-US" sz="2000" dirty="0" smtClean="0"/>
              <a:t>': 0.104, '</a:t>
            </a:r>
            <a:r>
              <a:rPr lang="en-US" sz="2000" dirty="0" err="1" smtClean="0"/>
              <a:t>neu</a:t>
            </a:r>
            <a:r>
              <a:rPr lang="en-US" sz="2000" dirty="0" smtClean="0"/>
              <a:t>': 0.799, '</a:t>
            </a:r>
            <a:r>
              <a:rPr lang="en-US" sz="2000" dirty="0" err="1" smtClean="0"/>
              <a:t>pos</a:t>
            </a:r>
            <a:r>
              <a:rPr lang="en-US" sz="2000" dirty="0" smtClean="0"/>
              <a:t>': 0.097, 'compound': -1.0}</a:t>
            </a:r>
          </a:p>
          <a:p>
            <a:pPr marL="285750" indent="-285750">
              <a:buFont typeface="Arial" panose="020B0604020202020204" pitchFamily="34" charset="0"/>
              <a:buChar char="•"/>
            </a:pPr>
            <a:r>
              <a:rPr lang="en-US" sz="2000" b="1" dirty="0"/>
              <a:t>R</a:t>
            </a:r>
            <a:r>
              <a:rPr lang="en-US" sz="2000" b="1" dirty="0" smtClean="0"/>
              <a:t>ed days AFTER may:</a:t>
            </a:r>
          </a:p>
          <a:p>
            <a:pPr marL="742950" lvl="1" indent="-285750">
              <a:buFont typeface="Arial" panose="020B0604020202020204" pitchFamily="34" charset="0"/>
              <a:buChar char="•"/>
            </a:pPr>
            <a:r>
              <a:rPr lang="en-US" sz="2000" dirty="0" smtClean="0"/>
              <a:t> {'</a:t>
            </a:r>
            <a:r>
              <a:rPr lang="en-US" sz="2000" dirty="0" err="1" smtClean="0"/>
              <a:t>neg</a:t>
            </a:r>
            <a:r>
              <a:rPr lang="en-US" sz="2000" dirty="0" smtClean="0"/>
              <a:t>': 0.079, '</a:t>
            </a:r>
            <a:r>
              <a:rPr lang="en-US" sz="2000" dirty="0" err="1" smtClean="0"/>
              <a:t>neu</a:t>
            </a:r>
            <a:r>
              <a:rPr lang="en-US" sz="2000" dirty="0" smtClean="0"/>
              <a:t>': 0.819, '</a:t>
            </a:r>
            <a:r>
              <a:rPr lang="en-US" sz="2000" dirty="0" err="1" smtClean="0"/>
              <a:t>pos</a:t>
            </a:r>
            <a:r>
              <a:rPr lang="en-US" sz="2000" dirty="0" smtClean="0"/>
              <a:t>': 0.102, 'compound': 1.0}</a:t>
            </a:r>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red days after may is {'neg': 0.079, 'neu': 0.819, 'pos': 0.102, 'compound': 1.0}</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864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r>
              <a:rPr lang="en-US" dirty="0">
                <a:solidFill>
                  <a:schemeClr val="bg1"/>
                </a:solidFill>
              </a:rPr>
              <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095999" y="1518249"/>
            <a:ext cx="5635926" cy="4790536"/>
          </a:xfrm>
        </p:spPr>
        <p:txBody>
          <a:bodyPr>
            <a:normAutofit/>
          </a:bodyPr>
          <a:lstStyle/>
          <a:p>
            <a:r>
              <a:rPr lang="en-US" dirty="0">
                <a:solidFill>
                  <a:schemeClr val="bg1"/>
                </a:solidFill>
              </a:rPr>
              <a:t>With the large finical crisis that occurred during the pandemic, we we’re wondering </a:t>
            </a:r>
          </a:p>
          <a:p>
            <a:pPr marL="285750" indent="-285750">
              <a:buFont typeface="Arial" panose="020B0604020202020204" pitchFamily="34" charset="0"/>
              <a:buChar char="•"/>
            </a:pPr>
            <a:r>
              <a:rPr lang="en-US" dirty="0">
                <a:solidFill>
                  <a:schemeClr val="bg1"/>
                </a:solidFill>
              </a:rPr>
              <a:t>Did the pandemic effect each stock market sector equally?</a:t>
            </a:r>
          </a:p>
          <a:p>
            <a:pPr marL="285750" indent="-285750">
              <a:buFont typeface="Arial" panose="020B0604020202020204" pitchFamily="34" charset="0"/>
              <a:buChar char="•"/>
            </a:pPr>
            <a:r>
              <a:rPr lang="en-US" dirty="0">
                <a:solidFill>
                  <a:schemeClr val="bg1"/>
                </a:solidFill>
              </a:rPr>
              <a:t>Did any sectors benefit from the pandemic?</a:t>
            </a:r>
          </a:p>
        </p:txBody>
      </p:sp>
      <p:pic>
        <p:nvPicPr>
          <p:cNvPr id="2050" name="Picture 2">
            <a:extLst>
              <a:ext uri="{FF2B5EF4-FFF2-40B4-BE49-F238E27FC236}">
                <a16:creationId xmlns:a16="http://schemas.microsoft.com/office/drawing/2014/main" xmlns="" id="{55016512-736B-4816-9682-4494EE51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51" y="1659585"/>
            <a:ext cx="5379016" cy="45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C518CE1-87B1-4415-9560-7BBD26D87F5E}"/>
              </a:ext>
            </a:extLst>
          </p:cNvPr>
          <p:cNvSpPr>
            <a:spLocks noGrp="1"/>
          </p:cNvSpPr>
          <p:nvPr>
            <p:ph type="body" sz="half" idx="2"/>
          </p:nvPr>
        </p:nvSpPr>
        <p:spPr>
          <a:xfrm>
            <a:off x="4819134" y="1311700"/>
            <a:ext cx="6021388" cy="3909780"/>
          </a:xfrm>
        </p:spPr>
        <p:txBody>
          <a:bodyPr/>
          <a:lstStyle/>
          <a:p>
            <a:r>
              <a:rPr lang="en-US" dirty="0"/>
              <a:t>After constructing the graphs and analyzing the data. None of the sectors had seemed to have benefited from the pandemic.</a:t>
            </a:r>
          </a:p>
          <a:p>
            <a:r>
              <a:rPr lang="en-US" dirty="0"/>
              <a:t>It’s interesting to note, that almost every single sector not only recovered from the plunge, but actually gained in value as the pandemic has dragged except for the Energy and Utilities sectors.</a:t>
            </a:r>
          </a:p>
          <a:p>
            <a:r>
              <a:rPr lang="en-US" dirty="0"/>
              <a:t>Some sectors doubled in Value over the course of the pandemic such as IT, Materials, and </a:t>
            </a:r>
            <a:r>
              <a:rPr lang="en-US"/>
              <a:t>Communication services..  </a:t>
            </a:r>
            <a:endParaRPr lang="en-US" dirty="0"/>
          </a:p>
        </p:txBody>
      </p:sp>
      <p:pic>
        <p:nvPicPr>
          <p:cNvPr id="3076" name="Picture 4">
            <a:extLst>
              <a:ext uri="{FF2B5EF4-FFF2-40B4-BE49-F238E27FC236}">
                <a16:creationId xmlns:a16="http://schemas.microsoft.com/office/drawing/2014/main" xmlns="" id="{0D0CAF4A-458E-4427-9039-AC1168DA9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6" y="284165"/>
            <a:ext cx="4038845" cy="3384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xmlns="" id="{608F6648-75F5-453A-8461-6A5B2E1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5" y="3566328"/>
            <a:ext cx="4038845" cy="333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A84C7-63B0-497F-B745-10971956DDAA}"/>
              </a:ext>
            </a:extLst>
          </p:cNvPr>
          <p:cNvSpPr>
            <a:spLocks noGrp="1"/>
          </p:cNvSpPr>
          <p:nvPr>
            <p:ph type="title"/>
          </p:nvPr>
        </p:nvSpPr>
        <p:spPr>
          <a:xfrm>
            <a:off x="684213" y="1561983"/>
            <a:ext cx="5188083" cy="1422400"/>
          </a:xfrm>
        </p:spPr>
        <p:txBody>
          <a:bodyPr/>
          <a:lstStyle/>
          <a:p>
            <a:r>
              <a:rPr lang="en-US" dirty="0"/>
              <a:t>Conclusion</a:t>
            </a:r>
          </a:p>
        </p:txBody>
      </p:sp>
      <p:sp>
        <p:nvSpPr>
          <p:cNvPr id="3" name="Text Placeholder 2">
            <a:extLst>
              <a:ext uri="{FF2B5EF4-FFF2-40B4-BE49-F238E27FC236}">
                <a16:creationId xmlns:a16="http://schemas.microsoft.com/office/drawing/2014/main" xmlns="" id="{525B9D3F-FA03-4202-A142-B5AADB5A1D1F}"/>
              </a:ext>
            </a:extLst>
          </p:cNvPr>
          <p:cNvSpPr>
            <a:spLocks noGrp="1"/>
          </p:cNvSpPr>
          <p:nvPr>
            <p:ph type="body" idx="1"/>
          </p:nvPr>
        </p:nvSpPr>
        <p:spPr>
          <a:xfrm>
            <a:off x="684213" y="3262618"/>
            <a:ext cx="8534400" cy="1498600"/>
          </a:xfrm>
        </p:spPr>
        <p:txBody>
          <a:bodyPr/>
          <a:lstStyle/>
          <a:p>
            <a:r>
              <a:rPr lang="en-US" dirty="0"/>
              <a:t>No sector directly benefited from pandemic. How due to new economic demands made by the pandemic, certain sectors experienced massive growth as the year passed. </a:t>
            </a:r>
          </a:p>
        </p:txBody>
      </p:sp>
    </p:spTree>
    <p:extLst>
      <p:ext uri="{BB962C8B-B14F-4D97-AF65-F5344CB8AC3E}">
        <p14:creationId xmlns:p14="http://schemas.microsoft.com/office/powerpoint/2010/main" val="59132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xmlns=""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xmlns=""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xmlns=""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xmlns=""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xmlns=""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xmlns=""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-0.04.</a:t>
            </a:r>
          </a:p>
        </p:txBody>
      </p:sp>
    </p:spTree>
    <p:extLst>
      <p:ext uri="{BB962C8B-B14F-4D97-AF65-F5344CB8AC3E}">
        <p14:creationId xmlns:p14="http://schemas.microsoft.com/office/powerpoint/2010/main" val="4367675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295</TotalTime>
  <Words>862</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3</vt:lpstr>
      <vt:lpstr>Slice</vt:lpstr>
      <vt:lpstr>Project 1: Covid and the Stock Market  </vt:lpstr>
      <vt:lpstr>Summary</vt:lpstr>
      <vt:lpstr>Question 1: Which of the 11 stock market sectors benefitted from the pandemic?</vt:lpstr>
      <vt:lpstr>PowerPoint Presentation</vt:lpstr>
      <vt:lpstr>Conclusion</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Sentiment scores from NLTK Vader</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Frank Yu</cp:lastModifiedBy>
  <cp:revision>30</cp:revision>
  <dcterms:created xsi:type="dcterms:W3CDTF">2021-05-01T18:46:28Z</dcterms:created>
  <dcterms:modified xsi:type="dcterms:W3CDTF">2021-05-04T02:22:59Z</dcterms:modified>
</cp:coreProperties>
</file>