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2" r:id="rId3"/>
    <p:sldId id="273" r:id="rId4"/>
    <p:sldId id="257" r:id="rId5"/>
    <p:sldId id="258" r:id="rId6"/>
    <p:sldId id="276" r:id="rId7"/>
    <p:sldId id="261" r:id="rId8"/>
    <p:sldId id="262" r:id="rId9"/>
    <p:sldId id="277" r:id="rId10"/>
    <p:sldId id="278" r:id="rId11"/>
    <p:sldId id="265" r:id="rId12"/>
    <p:sldId id="271" r:id="rId13"/>
    <p:sldId id="281" r:id="rId14"/>
    <p:sldId id="268" r:id="rId15"/>
    <p:sldId id="279" r:id="rId16"/>
    <p:sldId id="280" r:id="rId17"/>
    <p:sldId id="269" r:id="rId18"/>
    <p:sldId id="282"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5C109403-C35D-46A9-81CB-510174B153E9}" type="datetimeFigureOut">
              <a:rPr lang="en-US" smtClean="0"/>
              <a:pPr/>
              <a:t>3/27/2020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97E5FBD-A7E4-4F2E-B04B-7D27CD68A7AA}" type="slidenum">
              <a:rPr lang="en-US" smtClean="0"/>
              <a:pPr/>
              <a:t>‹#›</a:t>
            </a:fld>
            <a:endParaRPr lang="en-US"/>
          </a:p>
        </p:txBody>
      </p:sp>
      <p:pic>
        <p:nvPicPr>
          <p:cNvPr id="45058" name="Picture 2" descr="logo"/>
          <p:cNvPicPr>
            <a:picLocks noChangeAspect="1" noChangeArrowheads="1"/>
          </p:cNvPicPr>
          <p:nvPr/>
        </p:nvPicPr>
        <p:blipFill>
          <a:blip r:embed="rId2"/>
          <a:srcRect/>
          <a:stretch>
            <a:fillRect/>
          </a:stretch>
        </p:blipFill>
        <p:spPr bwMode="auto">
          <a:xfrm>
            <a:off x="6934200" y="0"/>
            <a:ext cx="2057400" cy="1337311"/>
          </a:xfrm>
          <a:prstGeom prst="rect">
            <a:avLst/>
          </a:prstGeom>
          <a:noFill/>
        </p:spPr>
      </p:pic>
    </p:spTree>
    <p:extLst>
      <p:ext uri="{BB962C8B-B14F-4D97-AF65-F5344CB8AC3E}">
        <p14:creationId xmlns:p14="http://schemas.microsoft.com/office/powerpoint/2010/main" val="42322072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109403-C35D-46A9-81CB-510174B153E9}" type="datetimeFigureOut">
              <a:rPr lang="en-US" smtClean="0"/>
              <a:pPr/>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E5FBD-A7E4-4F2E-B04B-7D27CD68A7AA}" type="slidenum">
              <a:rPr lang="en-US" smtClean="0"/>
              <a:pPr/>
              <a:t>‹#›</a:t>
            </a:fld>
            <a:endParaRPr lang="en-US"/>
          </a:p>
        </p:txBody>
      </p:sp>
    </p:spTree>
    <p:extLst>
      <p:ext uri="{BB962C8B-B14F-4D97-AF65-F5344CB8AC3E}">
        <p14:creationId xmlns:p14="http://schemas.microsoft.com/office/powerpoint/2010/main" val="408255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109403-C35D-46A9-81CB-510174B153E9}" type="datetimeFigureOut">
              <a:rPr lang="en-US" smtClean="0"/>
              <a:pPr/>
              <a:t>3/27/2020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E5FBD-A7E4-4F2E-B04B-7D27CD68A7AA}" type="slidenum">
              <a:rPr lang="en-US" smtClean="0"/>
              <a:pPr/>
              <a:t>‹#›</a:t>
            </a:fld>
            <a:endParaRPr lang="en-US"/>
          </a:p>
        </p:txBody>
      </p:sp>
    </p:spTree>
    <p:extLst>
      <p:ext uri="{BB962C8B-B14F-4D97-AF65-F5344CB8AC3E}">
        <p14:creationId xmlns:p14="http://schemas.microsoft.com/office/powerpoint/2010/main" val="2840012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5C109403-C35D-46A9-81CB-510174B153E9}" type="datetimeFigureOut">
              <a:rPr lang="en-US" smtClean="0"/>
              <a:pPr/>
              <a:t>3/27/2020</a:t>
            </a:fld>
            <a:endParaRPr lang="en-US"/>
          </a:p>
        </p:txBody>
      </p:sp>
      <p:sp>
        <p:nvSpPr>
          <p:cNvPr id="9" name="Slide Number Placeholder 8"/>
          <p:cNvSpPr>
            <a:spLocks noGrp="1"/>
          </p:cNvSpPr>
          <p:nvPr>
            <p:ph type="sldNum" sz="quarter" idx="15"/>
          </p:nvPr>
        </p:nvSpPr>
        <p:spPr/>
        <p:txBody>
          <a:bodyPr rtlCol="0"/>
          <a:lstStyle/>
          <a:p>
            <a:fld id="{F97E5FBD-A7E4-4F2E-B04B-7D27CD68A7AA}"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extLst>
      <p:ext uri="{BB962C8B-B14F-4D97-AF65-F5344CB8AC3E}">
        <p14:creationId xmlns:p14="http://schemas.microsoft.com/office/powerpoint/2010/main" val="3598968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C109403-C35D-46A9-81CB-510174B153E9}" type="datetimeFigureOut">
              <a:rPr lang="en-US" smtClean="0"/>
              <a:pPr/>
              <a:t>3/27/2020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97E5FBD-A7E4-4F2E-B04B-7D27CD68A7AA}" type="slidenum">
              <a:rPr lang="en-US" smtClean="0"/>
              <a:pPr/>
              <a:t>‹#›</a:t>
            </a:fld>
            <a:endParaRPr lang="en-US"/>
          </a:p>
        </p:txBody>
      </p:sp>
    </p:spTree>
    <p:extLst>
      <p:ext uri="{BB962C8B-B14F-4D97-AF65-F5344CB8AC3E}">
        <p14:creationId xmlns:p14="http://schemas.microsoft.com/office/powerpoint/2010/main" val="71076083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C109403-C35D-46A9-81CB-510174B153E9}" type="datetimeFigureOut">
              <a:rPr lang="en-US" smtClean="0"/>
              <a:pPr/>
              <a:t>3/27/2020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7E5FBD-A7E4-4F2E-B04B-7D27CD68A7AA}"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368902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C109403-C35D-46A9-81CB-510174B153E9}" type="datetimeFigureOut">
              <a:rPr lang="en-US" smtClean="0"/>
              <a:pPr/>
              <a:t>3/27/2020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7E5FBD-A7E4-4F2E-B04B-7D27CD68A7AA}"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Edit Master text styles</a:t>
            </a:r>
          </a:p>
        </p:txBody>
      </p:sp>
    </p:spTree>
    <p:extLst>
      <p:ext uri="{BB962C8B-B14F-4D97-AF65-F5344CB8AC3E}">
        <p14:creationId xmlns:p14="http://schemas.microsoft.com/office/powerpoint/2010/main" val="765934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C109403-C35D-46A9-81CB-510174B153E9}" type="datetimeFigureOut">
              <a:rPr lang="en-US" smtClean="0"/>
              <a:pPr/>
              <a:t>3/27/2020</a:t>
            </a:fld>
            <a:endParaRPr lang="en-US"/>
          </a:p>
        </p:txBody>
      </p:sp>
      <p:sp>
        <p:nvSpPr>
          <p:cNvPr id="7" name="Slide Number Placeholder 6"/>
          <p:cNvSpPr>
            <a:spLocks noGrp="1"/>
          </p:cNvSpPr>
          <p:nvPr>
            <p:ph type="sldNum" sz="quarter" idx="11"/>
          </p:nvPr>
        </p:nvSpPr>
        <p:spPr/>
        <p:txBody>
          <a:bodyPr rtlCol="0"/>
          <a:lstStyle/>
          <a:p>
            <a:fld id="{F97E5FBD-A7E4-4F2E-B04B-7D27CD68A7AA}"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extLst>
      <p:ext uri="{BB962C8B-B14F-4D97-AF65-F5344CB8AC3E}">
        <p14:creationId xmlns:p14="http://schemas.microsoft.com/office/powerpoint/2010/main" val="43322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09403-C35D-46A9-81CB-510174B153E9}" type="datetimeFigureOut">
              <a:rPr lang="en-US" smtClean="0"/>
              <a:pPr/>
              <a:t>3/27/2020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7E5FBD-A7E4-4F2E-B04B-7D27CD68A7AA}" type="slidenum">
              <a:rPr lang="en-US" smtClean="0"/>
              <a:pPr/>
              <a:t>‹#›</a:t>
            </a:fld>
            <a:endParaRPr lang="en-US"/>
          </a:p>
        </p:txBody>
      </p:sp>
    </p:spTree>
    <p:extLst>
      <p:ext uri="{BB962C8B-B14F-4D97-AF65-F5344CB8AC3E}">
        <p14:creationId xmlns:p14="http://schemas.microsoft.com/office/powerpoint/2010/main" val="1168837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5C109403-C35D-46A9-81CB-510174B153E9}" type="datetimeFigureOut">
              <a:rPr lang="en-US" smtClean="0"/>
              <a:pPr/>
              <a:t>3/27/2020</a:t>
            </a:fld>
            <a:endParaRPr lang="en-US"/>
          </a:p>
        </p:txBody>
      </p:sp>
      <p:sp>
        <p:nvSpPr>
          <p:cNvPr id="22" name="Slide Number Placeholder 21"/>
          <p:cNvSpPr>
            <a:spLocks noGrp="1"/>
          </p:cNvSpPr>
          <p:nvPr>
            <p:ph type="sldNum" sz="quarter" idx="15"/>
          </p:nvPr>
        </p:nvSpPr>
        <p:spPr/>
        <p:txBody>
          <a:bodyPr rtlCol="0"/>
          <a:lstStyle/>
          <a:p>
            <a:fld id="{F97E5FBD-A7E4-4F2E-B04B-7D27CD68A7AA}"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extLst>
      <p:ext uri="{BB962C8B-B14F-4D97-AF65-F5344CB8AC3E}">
        <p14:creationId xmlns:p14="http://schemas.microsoft.com/office/powerpoint/2010/main" val="400104705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C109403-C35D-46A9-81CB-510174B153E9}" type="datetimeFigureOut">
              <a:rPr lang="en-US" smtClean="0"/>
              <a:pPr/>
              <a:t>3/27/2020</a:t>
            </a:fld>
            <a:endParaRPr lang="en-US"/>
          </a:p>
        </p:txBody>
      </p:sp>
      <p:sp>
        <p:nvSpPr>
          <p:cNvPr id="18" name="Slide Number Placeholder 17"/>
          <p:cNvSpPr>
            <a:spLocks noGrp="1"/>
          </p:cNvSpPr>
          <p:nvPr>
            <p:ph type="sldNum" sz="quarter" idx="11"/>
          </p:nvPr>
        </p:nvSpPr>
        <p:spPr/>
        <p:txBody>
          <a:bodyPr rtlCol="0"/>
          <a:lstStyle/>
          <a:p>
            <a:fld id="{F97E5FBD-A7E4-4F2E-B04B-7D27CD68A7AA}"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extLst>
      <p:ext uri="{BB962C8B-B14F-4D97-AF65-F5344CB8AC3E}">
        <p14:creationId xmlns:p14="http://schemas.microsoft.com/office/powerpoint/2010/main" val="3545985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C109403-C35D-46A9-81CB-510174B153E9}" type="datetimeFigureOut">
              <a:rPr lang="en-US" smtClean="0"/>
              <a:pPr/>
              <a:t>3/27/2020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97E5FBD-A7E4-4F2E-B04B-7D27CD68A7AA}" type="slidenum">
              <a:rPr lang="en-US" smtClean="0"/>
              <a:pPr/>
              <a:t>‹#›</a:t>
            </a:fld>
            <a:endParaRPr lang="en-US"/>
          </a:p>
        </p:txBody>
      </p:sp>
      <p:pic>
        <p:nvPicPr>
          <p:cNvPr id="15" name="Picture 2" descr="logo"/>
          <p:cNvPicPr>
            <a:picLocks noChangeAspect="1" noChangeArrowheads="1"/>
          </p:cNvPicPr>
          <p:nvPr/>
        </p:nvPicPr>
        <p:blipFill>
          <a:blip r:embed="rId13"/>
          <a:srcRect/>
          <a:stretch>
            <a:fillRect/>
          </a:stretch>
        </p:blipFill>
        <p:spPr bwMode="auto">
          <a:xfrm>
            <a:off x="6934200" y="0"/>
            <a:ext cx="2057400" cy="1337311"/>
          </a:xfrm>
          <a:prstGeom prst="rect">
            <a:avLst/>
          </a:prstGeom>
          <a:noFill/>
        </p:spPr>
      </p:pic>
    </p:spTree>
    <p:extLst>
      <p:ext uri="{BB962C8B-B14F-4D97-AF65-F5344CB8AC3E}">
        <p14:creationId xmlns:p14="http://schemas.microsoft.com/office/powerpoint/2010/main" val="28931179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Planar Graphs</a:t>
            </a:r>
            <a:endParaRPr lang="en-US" dirty="0"/>
          </a:p>
        </p:txBody>
      </p:sp>
      <p:sp>
        <p:nvSpPr>
          <p:cNvPr id="3" name="Subtitle 2"/>
          <p:cNvSpPr>
            <a:spLocks noGrp="1"/>
          </p:cNvSpPr>
          <p:nvPr>
            <p:ph type="subTitle" idx="1"/>
          </p:nvPr>
        </p:nvSpPr>
        <p:spPr/>
        <p:txBody>
          <a:bodyPr/>
          <a:lstStyle/>
          <a:p>
            <a:r>
              <a:rPr lang="en-US" altLang="en-US" dirty="0" err="1"/>
              <a:t>Dr</a:t>
            </a:r>
            <a:r>
              <a:rPr lang="en-US" altLang="en-US" dirty="0"/>
              <a:t> Honey Sharma</a:t>
            </a:r>
          </a:p>
          <a:p>
            <a:r>
              <a:rPr lang="en-US" altLang="en-US" dirty="0"/>
              <a:t>GGI, Ludhiana</a:t>
            </a:r>
          </a:p>
          <a:p>
            <a:pPr>
              <a:buClr>
                <a:srgbClr val="A50021"/>
              </a:buClr>
            </a:pPr>
            <a:r>
              <a:rPr lang="en-US" altLang="en-US" b="0" dirty="0"/>
              <a:t>Reference Book: </a:t>
            </a:r>
            <a:r>
              <a:rPr lang="en-US" altLang="zh-TW" b="0" dirty="0"/>
              <a:t>Kenneth H. Rosen, Discrete Mathematics and its Applications, 7</a:t>
            </a:r>
            <a:r>
              <a:rPr lang="en-US" altLang="zh-TW" b="0" baseline="30000" dirty="0"/>
              <a:t>th</a:t>
            </a:r>
            <a:r>
              <a:rPr lang="en-US" altLang="zh-TW" b="0" dirty="0"/>
              <a:t> </a:t>
            </a:r>
            <a:r>
              <a:rPr lang="en-US" altLang="zh-TW" b="0" dirty="0" err="1"/>
              <a:t>ed</a:t>
            </a:r>
            <a:r>
              <a:rPr lang="en-US" altLang="zh-TW" b="0" dirty="0"/>
              <a:t>, McGraw Hill</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525524"/>
            <a:ext cx="8001000" cy="4873752"/>
          </a:xfrm>
        </p:spPr>
        <p:txBody>
          <a:bodyPr>
            <a:normAutofit lnSpcReduction="10000"/>
          </a:bodyPr>
          <a:lstStyle/>
          <a:p>
            <a:pPr marL="0" indent="0">
              <a:buNone/>
            </a:pPr>
            <a:r>
              <a:rPr lang="en-US" dirty="0"/>
              <a:t>If G </a:t>
            </a:r>
            <a:r>
              <a:rPr lang="en-US" dirty="0" smtClean="0"/>
              <a:t>does not have a </a:t>
            </a:r>
            <a:r>
              <a:rPr lang="en-US" dirty="0"/>
              <a:t>vertex of degree one, the </a:t>
            </a:r>
            <a:r>
              <a:rPr lang="en-US" dirty="0" err="1" smtClean="0"/>
              <a:t>nremoval</a:t>
            </a:r>
            <a:r>
              <a:rPr lang="en-US" dirty="0" smtClean="0"/>
              <a:t> </a:t>
            </a:r>
            <a:r>
              <a:rPr lang="en-US" dirty="0"/>
              <a:t>of </a:t>
            </a:r>
            <a:r>
              <a:rPr lang="en-US" dirty="0" smtClean="0"/>
              <a:t>any </a:t>
            </a:r>
            <a:r>
              <a:rPr lang="en-US" dirty="0" err="1" smtClean="0"/>
              <a:t>egde</a:t>
            </a:r>
            <a:r>
              <a:rPr lang="en-US" dirty="0" smtClean="0"/>
              <a:t> from the boundary, </a:t>
            </a:r>
            <a:r>
              <a:rPr lang="en-US" dirty="0"/>
              <a:t>will yield  connected graph G</a:t>
            </a:r>
            <a:r>
              <a:rPr lang="en-US" dirty="0" smtClean="0"/>
              <a:t>’ with n edges.</a:t>
            </a:r>
          </a:p>
          <a:p>
            <a:pPr marL="0" indent="0">
              <a:buNone/>
            </a:pPr>
            <a:endParaRPr lang="en-US" dirty="0" smtClean="0"/>
          </a:p>
          <a:p>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a:t>Therefor </a:t>
            </a:r>
            <a:r>
              <a:rPr lang="en-US" dirty="0" err="1"/>
              <a:t>Eulers</a:t>
            </a:r>
            <a:r>
              <a:rPr lang="en-US" dirty="0"/>
              <a:t> formula holds true for G’. On adding the removed </a:t>
            </a:r>
            <a:r>
              <a:rPr lang="en-US" dirty="0" err="1"/>
              <a:t>egde</a:t>
            </a:r>
            <a:r>
              <a:rPr lang="en-US" dirty="0"/>
              <a:t> back in G’, will increase the number of </a:t>
            </a:r>
            <a:r>
              <a:rPr lang="en-US" dirty="0" smtClean="0"/>
              <a:t>edges </a:t>
            </a:r>
            <a:r>
              <a:rPr lang="en-US" dirty="0"/>
              <a:t>by one  and </a:t>
            </a:r>
            <a:r>
              <a:rPr lang="en-US" dirty="0" smtClean="0"/>
              <a:t>region </a:t>
            </a:r>
            <a:r>
              <a:rPr lang="en-US" dirty="0"/>
              <a:t>by one but number of </a:t>
            </a:r>
            <a:r>
              <a:rPr lang="en-US" dirty="0" smtClean="0"/>
              <a:t>vertices </a:t>
            </a:r>
            <a:r>
              <a:rPr lang="en-US" dirty="0"/>
              <a:t>remains same. Hence results holds for G.</a:t>
            </a:r>
          </a:p>
          <a:p>
            <a:endParaRPr lang="en-US" dirty="0"/>
          </a:p>
        </p:txBody>
      </p:sp>
      <p:sp>
        <p:nvSpPr>
          <p:cNvPr id="4" name="Oval 6"/>
          <p:cNvSpPr>
            <a:spLocks noChangeArrowheads="1"/>
          </p:cNvSpPr>
          <p:nvPr/>
        </p:nvSpPr>
        <p:spPr bwMode="auto">
          <a:xfrm>
            <a:off x="4572000" y="38862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5" name="Oval 7"/>
          <p:cNvSpPr>
            <a:spLocks noChangeArrowheads="1"/>
          </p:cNvSpPr>
          <p:nvPr/>
        </p:nvSpPr>
        <p:spPr bwMode="auto">
          <a:xfrm>
            <a:off x="2971800" y="43434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6" name="Oval 8"/>
          <p:cNvSpPr>
            <a:spLocks noChangeArrowheads="1"/>
          </p:cNvSpPr>
          <p:nvPr/>
        </p:nvSpPr>
        <p:spPr bwMode="auto">
          <a:xfrm>
            <a:off x="1905000" y="41148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7" name="Oval 9"/>
          <p:cNvSpPr>
            <a:spLocks noChangeArrowheads="1"/>
          </p:cNvSpPr>
          <p:nvPr/>
        </p:nvSpPr>
        <p:spPr bwMode="auto">
          <a:xfrm>
            <a:off x="4267200" y="32766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8" name="Oval 10"/>
          <p:cNvSpPr>
            <a:spLocks noChangeArrowheads="1"/>
          </p:cNvSpPr>
          <p:nvPr/>
        </p:nvSpPr>
        <p:spPr bwMode="auto">
          <a:xfrm>
            <a:off x="2514600" y="26670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9" name="Oval 11"/>
          <p:cNvSpPr>
            <a:spLocks noChangeArrowheads="1"/>
          </p:cNvSpPr>
          <p:nvPr/>
        </p:nvSpPr>
        <p:spPr bwMode="auto">
          <a:xfrm>
            <a:off x="1524000" y="29718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10" name="Oval 12"/>
          <p:cNvSpPr>
            <a:spLocks noChangeArrowheads="1"/>
          </p:cNvSpPr>
          <p:nvPr/>
        </p:nvSpPr>
        <p:spPr bwMode="auto">
          <a:xfrm>
            <a:off x="990600" y="36576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11" name="Line 13"/>
          <p:cNvSpPr>
            <a:spLocks noChangeShapeType="1"/>
          </p:cNvSpPr>
          <p:nvPr/>
        </p:nvSpPr>
        <p:spPr bwMode="auto">
          <a:xfrm flipH="1">
            <a:off x="1676400" y="2819400"/>
            <a:ext cx="838200" cy="152400"/>
          </a:xfrm>
          <a:prstGeom prst="line">
            <a:avLst/>
          </a:prstGeom>
          <a:noFill/>
          <a:ln w="9525">
            <a:solidFill>
              <a:schemeClr val="tx1"/>
            </a:solidFill>
            <a:round/>
            <a:headEnd/>
            <a:tailEnd/>
          </a:ln>
          <a:effectLst/>
        </p:spPr>
        <p:txBody>
          <a:bodyPr wrap="none" anchor="ctr"/>
          <a:lstStyle/>
          <a:p>
            <a:endParaRPr lang="en-US"/>
          </a:p>
        </p:txBody>
      </p:sp>
      <p:sp>
        <p:nvSpPr>
          <p:cNvPr id="12" name="Line 14"/>
          <p:cNvSpPr>
            <a:spLocks noChangeShapeType="1"/>
          </p:cNvSpPr>
          <p:nvPr/>
        </p:nvSpPr>
        <p:spPr bwMode="auto">
          <a:xfrm flipH="1">
            <a:off x="1143000" y="3124200"/>
            <a:ext cx="381000" cy="533400"/>
          </a:xfrm>
          <a:prstGeom prst="line">
            <a:avLst/>
          </a:prstGeom>
          <a:noFill/>
          <a:ln w="9525">
            <a:solidFill>
              <a:schemeClr val="tx1"/>
            </a:solidFill>
            <a:round/>
            <a:headEnd/>
            <a:tailEnd/>
          </a:ln>
          <a:effectLst/>
        </p:spPr>
        <p:txBody>
          <a:bodyPr wrap="none" anchor="ctr"/>
          <a:lstStyle/>
          <a:p>
            <a:endParaRPr lang="en-US"/>
          </a:p>
        </p:txBody>
      </p:sp>
      <p:sp>
        <p:nvSpPr>
          <p:cNvPr id="13" name="Line 15"/>
          <p:cNvSpPr>
            <a:spLocks noChangeShapeType="1"/>
          </p:cNvSpPr>
          <p:nvPr/>
        </p:nvSpPr>
        <p:spPr bwMode="auto">
          <a:xfrm>
            <a:off x="1143000" y="3810000"/>
            <a:ext cx="762000" cy="381000"/>
          </a:xfrm>
          <a:prstGeom prst="line">
            <a:avLst/>
          </a:prstGeom>
          <a:noFill/>
          <a:ln w="9525">
            <a:solidFill>
              <a:schemeClr val="tx1"/>
            </a:solidFill>
            <a:round/>
            <a:headEnd/>
            <a:tailEnd/>
          </a:ln>
          <a:effectLst/>
        </p:spPr>
        <p:txBody>
          <a:bodyPr wrap="none" anchor="ctr"/>
          <a:lstStyle/>
          <a:p>
            <a:endParaRPr lang="en-US"/>
          </a:p>
        </p:txBody>
      </p:sp>
      <p:sp>
        <p:nvSpPr>
          <p:cNvPr id="14" name="Line 16"/>
          <p:cNvSpPr>
            <a:spLocks noChangeShapeType="1"/>
          </p:cNvSpPr>
          <p:nvPr/>
        </p:nvSpPr>
        <p:spPr bwMode="auto">
          <a:xfrm>
            <a:off x="2057400" y="4267200"/>
            <a:ext cx="914400" cy="152400"/>
          </a:xfrm>
          <a:prstGeom prst="line">
            <a:avLst/>
          </a:prstGeom>
          <a:noFill/>
          <a:ln w="9525">
            <a:solidFill>
              <a:schemeClr val="tx1"/>
            </a:solidFill>
            <a:round/>
            <a:headEnd/>
            <a:tailEnd/>
          </a:ln>
          <a:effectLst/>
        </p:spPr>
        <p:txBody>
          <a:bodyPr wrap="none" anchor="ctr"/>
          <a:lstStyle/>
          <a:p>
            <a:endParaRPr lang="en-US"/>
          </a:p>
        </p:txBody>
      </p:sp>
      <p:sp>
        <p:nvSpPr>
          <p:cNvPr id="15" name="Line 17"/>
          <p:cNvSpPr>
            <a:spLocks noChangeShapeType="1"/>
          </p:cNvSpPr>
          <p:nvPr/>
        </p:nvSpPr>
        <p:spPr bwMode="auto">
          <a:xfrm flipV="1">
            <a:off x="3124200" y="3962400"/>
            <a:ext cx="1447800" cy="457200"/>
          </a:xfrm>
          <a:prstGeom prst="line">
            <a:avLst/>
          </a:prstGeom>
          <a:noFill/>
          <a:ln w="9525">
            <a:solidFill>
              <a:schemeClr val="tx1"/>
            </a:solidFill>
            <a:round/>
            <a:headEnd/>
            <a:tailEnd/>
          </a:ln>
          <a:effectLst/>
        </p:spPr>
        <p:txBody>
          <a:bodyPr wrap="none" anchor="ctr"/>
          <a:lstStyle/>
          <a:p>
            <a:endParaRPr lang="en-US"/>
          </a:p>
        </p:txBody>
      </p:sp>
      <p:sp>
        <p:nvSpPr>
          <p:cNvPr id="16" name="Line 18"/>
          <p:cNvSpPr>
            <a:spLocks noChangeShapeType="1"/>
          </p:cNvSpPr>
          <p:nvPr/>
        </p:nvSpPr>
        <p:spPr bwMode="auto">
          <a:xfrm>
            <a:off x="4419600" y="3429000"/>
            <a:ext cx="228600" cy="457200"/>
          </a:xfrm>
          <a:prstGeom prst="line">
            <a:avLst/>
          </a:prstGeom>
          <a:noFill/>
          <a:ln w="9525">
            <a:solidFill>
              <a:schemeClr val="tx1"/>
            </a:solidFill>
            <a:round/>
            <a:headEnd/>
            <a:tailEnd/>
          </a:ln>
          <a:effectLst/>
        </p:spPr>
        <p:txBody>
          <a:bodyPr wrap="none" anchor="ctr"/>
          <a:lstStyle/>
          <a:p>
            <a:endParaRPr lang="en-US"/>
          </a:p>
        </p:txBody>
      </p:sp>
      <p:sp>
        <p:nvSpPr>
          <p:cNvPr id="17" name="Line 19"/>
          <p:cNvSpPr>
            <a:spLocks noChangeShapeType="1"/>
          </p:cNvSpPr>
          <p:nvPr/>
        </p:nvSpPr>
        <p:spPr bwMode="auto">
          <a:xfrm>
            <a:off x="2667000" y="2819400"/>
            <a:ext cx="1600200" cy="533400"/>
          </a:xfrm>
          <a:prstGeom prst="line">
            <a:avLst/>
          </a:prstGeom>
          <a:noFill/>
          <a:ln w="9525">
            <a:solidFill>
              <a:schemeClr val="tx1"/>
            </a:solidFill>
            <a:round/>
            <a:headEnd/>
            <a:tailEnd/>
          </a:ln>
          <a:effectLst/>
        </p:spPr>
        <p:txBody>
          <a:bodyPr wrap="none" anchor="ctr"/>
          <a:lstStyle/>
          <a:p>
            <a:endParaRPr lang="en-US"/>
          </a:p>
        </p:txBody>
      </p:sp>
      <p:sp>
        <p:nvSpPr>
          <p:cNvPr id="18" name="Line 21"/>
          <p:cNvSpPr>
            <a:spLocks noChangeShapeType="1"/>
          </p:cNvSpPr>
          <p:nvPr/>
        </p:nvSpPr>
        <p:spPr bwMode="auto">
          <a:xfrm>
            <a:off x="1676400" y="3124200"/>
            <a:ext cx="1295400" cy="1219200"/>
          </a:xfrm>
          <a:prstGeom prst="line">
            <a:avLst/>
          </a:prstGeom>
          <a:noFill/>
          <a:ln w="9525">
            <a:solidFill>
              <a:schemeClr val="tx1"/>
            </a:solidFill>
            <a:prstDash val="dash"/>
            <a:round/>
            <a:headEnd/>
            <a:tailEnd/>
          </a:ln>
          <a:effectLst/>
        </p:spPr>
        <p:txBody>
          <a:bodyPr wrap="none" anchor="ctr"/>
          <a:lstStyle/>
          <a:p>
            <a:endParaRPr lang="en-US"/>
          </a:p>
        </p:txBody>
      </p:sp>
      <p:sp>
        <p:nvSpPr>
          <p:cNvPr id="19" name="Rectangle 22"/>
          <p:cNvSpPr>
            <a:spLocks noChangeArrowheads="1"/>
          </p:cNvSpPr>
          <p:nvPr/>
        </p:nvSpPr>
        <p:spPr bwMode="auto">
          <a:xfrm>
            <a:off x="3048000" y="3352800"/>
            <a:ext cx="304800" cy="228600"/>
          </a:xfrm>
          <a:prstGeom prst="rect">
            <a:avLst/>
          </a:prstGeom>
          <a:solidFill>
            <a:schemeClr val="bg1"/>
          </a:solidFill>
          <a:ln w="9525">
            <a:solidFill>
              <a:schemeClr val="bg1"/>
            </a:solidFill>
            <a:miter lim="800000"/>
            <a:headEnd/>
            <a:tailEnd/>
          </a:ln>
          <a:effectLst/>
        </p:spPr>
        <p:txBody>
          <a:bodyPr wrap="none" anchor="ctr"/>
          <a:lstStyle/>
          <a:p>
            <a:r>
              <a:rPr lang="en-US"/>
              <a:t>R</a:t>
            </a:r>
            <a:endParaRPr lang="en-US" baseline="-25000"/>
          </a:p>
        </p:txBody>
      </p:sp>
      <p:sp>
        <p:nvSpPr>
          <p:cNvPr id="20" name="Rectangle 23"/>
          <p:cNvSpPr>
            <a:spLocks noChangeArrowheads="1"/>
          </p:cNvSpPr>
          <p:nvPr/>
        </p:nvSpPr>
        <p:spPr bwMode="auto">
          <a:xfrm>
            <a:off x="1066800" y="2743200"/>
            <a:ext cx="304800" cy="228600"/>
          </a:xfrm>
          <a:prstGeom prst="rect">
            <a:avLst/>
          </a:prstGeom>
          <a:solidFill>
            <a:schemeClr val="bg1"/>
          </a:solidFill>
          <a:ln w="9525">
            <a:solidFill>
              <a:schemeClr val="bg1"/>
            </a:solidFill>
            <a:miter lim="800000"/>
            <a:headEnd/>
            <a:tailEnd/>
          </a:ln>
          <a:effectLst/>
        </p:spPr>
        <p:txBody>
          <a:bodyPr wrap="none" anchor="ctr"/>
          <a:lstStyle/>
          <a:p>
            <a:r>
              <a:rPr lang="en-US" sz="1400"/>
              <a:t>a</a:t>
            </a:r>
            <a:r>
              <a:rPr lang="en-US" sz="1400" baseline="-25000"/>
              <a:t>n+1</a:t>
            </a:r>
          </a:p>
        </p:txBody>
      </p:sp>
      <p:sp>
        <p:nvSpPr>
          <p:cNvPr id="21" name="Rectangle 24"/>
          <p:cNvSpPr>
            <a:spLocks noChangeArrowheads="1"/>
          </p:cNvSpPr>
          <p:nvPr/>
        </p:nvSpPr>
        <p:spPr bwMode="auto">
          <a:xfrm>
            <a:off x="3124200" y="4495800"/>
            <a:ext cx="304800" cy="228600"/>
          </a:xfrm>
          <a:prstGeom prst="rect">
            <a:avLst/>
          </a:prstGeom>
          <a:solidFill>
            <a:schemeClr val="bg1"/>
          </a:solidFill>
          <a:ln w="9525">
            <a:solidFill>
              <a:schemeClr val="bg1"/>
            </a:solidFill>
            <a:miter lim="800000"/>
            <a:headEnd/>
            <a:tailEnd/>
          </a:ln>
          <a:effectLst/>
        </p:spPr>
        <p:txBody>
          <a:bodyPr wrap="none" anchor="ctr"/>
          <a:lstStyle/>
          <a:p>
            <a:r>
              <a:rPr lang="en-US" sz="1400"/>
              <a:t>b</a:t>
            </a:r>
            <a:r>
              <a:rPr lang="en-US" sz="1400" baseline="-25000"/>
              <a:t>n+1</a:t>
            </a:r>
          </a:p>
        </p:txBody>
      </p:sp>
      <p:sp>
        <p:nvSpPr>
          <p:cNvPr id="22" name="Rectangle 3"/>
          <p:cNvSpPr txBox="1">
            <a:spLocks noChangeArrowheads="1"/>
          </p:cNvSpPr>
          <p:nvPr/>
        </p:nvSpPr>
        <p:spPr>
          <a:xfrm>
            <a:off x="5299364" y="2474913"/>
            <a:ext cx="2667000" cy="1868487"/>
          </a:xfrm>
          <a:prstGeom prst="rect">
            <a:avLst/>
          </a:prstGeom>
        </p:spPr>
        <p:txBody>
          <a:bodyPr vert="horz">
            <a:no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buFont typeface="Wingdings" pitchFamily="2" charset="2"/>
              <a:buNone/>
            </a:pPr>
            <a:r>
              <a:rPr lang="en-US" sz="2200" smtClean="0">
                <a:latin typeface="Times New Roman" panose="02020603050405020304" pitchFamily="18" charset="0"/>
                <a:cs typeface="Times New Roman" panose="02020603050405020304" pitchFamily="18" charset="0"/>
              </a:rPr>
              <a:t>r</a:t>
            </a:r>
            <a:r>
              <a:rPr lang="en-US" sz="2200" baseline="-25000" smtClean="0">
                <a:latin typeface="Times New Roman" panose="02020603050405020304" pitchFamily="18" charset="0"/>
                <a:cs typeface="Times New Roman" panose="02020603050405020304" pitchFamily="18" charset="0"/>
              </a:rPr>
              <a:t>n+1</a:t>
            </a:r>
            <a:r>
              <a:rPr lang="en-US" sz="2200" smtClean="0">
                <a:latin typeface="Times New Roman" panose="02020603050405020304" pitchFamily="18" charset="0"/>
                <a:cs typeface="Times New Roman" panose="02020603050405020304" pitchFamily="18" charset="0"/>
              </a:rPr>
              <a:t>  = r</a:t>
            </a:r>
            <a:r>
              <a:rPr lang="en-US" sz="2200" baseline="-25000" smtClean="0">
                <a:latin typeface="Times New Roman" panose="02020603050405020304" pitchFamily="18" charset="0"/>
                <a:cs typeface="Times New Roman" panose="02020603050405020304" pitchFamily="18" charset="0"/>
              </a:rPr>
              <a:t>n </a:t>
            </a:r>
            <a:r>
              <a:rPr lang="en-US" sz="2200" smtClean="0">
                <a:latin typeface="Times New Roman" panose="02020603050405020304" pitchFamily="18" charset="0"/>
                <a:cs typeface="Times New Roman" panose="02020603050405020304" pitchFamily="18" charset="0"/>
              </a:rPr>
              <a:t>+ 1, </a:t>
            </a:r>
          </a:p>
          <a:p>
            <a:pPr>
              <a:buFont typeface="Wingdings" pitchFamily="2" charset="2"/>
              <a:buNone/>
            </a:pPr>
            <a:r>
              <a:rPr lang="en-US" sz="2200" smtClean="0">
                <a:latin typeface="Times New Roman" panose="02020603050405020304" pitchFamily="18" charset="0"/>
                <a:cs typeface="Times New Roman" panose="02020603050405020304" pitchFamily="18" charset="0"/>
              </a:rPr>
              <a:t>e</a:t>
            </a:r>
            <a:r>
              <a:rPr lang="en-US" sz="2200" baseline="-25000" smtClean="0">
                <a:latin typeface="Times New Roman" panose="02020603050405020304" pitchFamily="18" charset="0"/>
                <a:cs typeface="Times New Roman" panose="02020603050405020304" pitchFamily="18" charset="0"/>
              </a:rPr>
              <a:t>n+1</a:t>
            </a:r>
            <a:r>
              <a:rPr lang="en-US" sz="2200" smtClean="0">
                <a:latin typeface="Times New Roman" panose="02020603050405020304" pitchFamily="18" charset="0"/>
                <a:cs typeface="Times New Roman" panose="02020603050405020304" pitchFamily="18" charset="0"/>
              </a:rPr>
              <a:t>  = e</a:t>
            </a:r>
            <a:r>
              <a:rPr lang="en-US" sz="2200" baseline="-25000" smtClean="0">
                <a:latin typeface="Times New Roman" panose="02020603050405020304" pitchFamily="18" charset="0"/>
                <a:cs typeface="Times New Roman" panose="02020603050405020304" pitchFamily="18" charset="0"/>
              </a:rPr>
              <a:t>n </a:t>
            </a:r>
            <a:r>
              <a:rPr lang="en-US" sz="2200" smtClean="0">
                <a:latin typeface="Times New Roman" panose="02020603050405020304" pitchFamily="18" charset="0"/>
                <a:cs typeface="Times New Roman" panose="02020603050405020304" pitchFamily="18" charset="0"/>
              </a:rPr>
              <a:t>+ 1,</a:t>
            </a:r>
          </a:p>
          <a:p>
            <a:pPr>
              <a:buFont typeface="Wingdings" pitchFamily="2" charset="2"/>
              <a:buNone/>
            </a:pPr>
            <a:r>
              <a:rPr lang="en-US" sz="2200" smtClean="0">
                <a:latin typeface="Times New Roman" panose="02020603050405020304" pitchFamily="18" charset="0"/>
                <a:cs typeface="Times New Roman" panose="02020603050405020304" pitchFamily="18" charset="0"/>
              </a:rPr>
              <a:t>v</a:t>
            </a:r>
            <a:r>
              <a:rPr lang="en-US" sz="2200" baseline="-25000" smtClean="0">
                <a:latin typeface="Times New Roman" panose="02020603050405020304" pitchFamily="18" charset="0"/>
                <a:cs typeface="Times New Roman" panose="02020603050405020304" pitchFamily="18" charset="0"/>
              </a:rPr>
              <a:t>n+1</a:t>
            </a:r>
            <a:r>
              <a:rPr lang="en-US" sz="2200" smtClean="0">
                <a:latin typeface="Times New Roman" panose="02020603050405020304" pitchFamily="18" charset="0"/>
                <a:cs typeface="Times New Roman" panose="02020603050405020304" pitchFamily="18" charset="0"/>
              </a:rPr>
              <a:t> = v</a:t>
            </a:r>
            <a:r>
              <a:rPr lang="en-US" sz="2200" baseline="-25000" smtClean="0">
                <a:latin typeface="Times New Roman" panose="02020603050405020304" pitchFamily="18" charset="0"/>
                <a:cs typeface="Times New Roman" panose="02020603050405020304" pitchFamily="18" charset="0"/>
              </a:rPr>
              <a:t>n</a:t>
            </a:r>
            <a:r>
              <a:rPr lang="en-US" sz="2200" smtClean="0">
                <a:latin typeface="Times New Roman" panose="02020603050405020304" pitchFamily="18" charset="0"/>
                <a:cs typeface="Times New Roman" panose="02020603050405020304" pitchFamily="18" charset="0"/>
              </a:rPr>
              <a:t> </a:t>
            </a:r>
          </a:p>
          <a:p>
            <a:pPr>
              <a:buFont typeface="Wingdings" pitchFamily="2" charset="2"/>
              <a:buNone/>
            </a:pPr>
            <a:r>
              <a:rPr lang="en-US" sz="2200" smtClean="0">
                <a:latin typeface="Times New Roman" panose="02020603050405020304" pitchFamily="18" charset="0"/>
                <a:cs typeface="Times New Roman" panose="02020603050405020304" pitchFamily="18" charset="0"/>
              </a:rPr>
              <a:t>v</a:t>
            </a:r>
            <a:r>
              <a:rPr lang="en-US" sz="2200" baseline="-25000" smtClean="0">
                <a:latin typeface="Times New Roman" panose="02020603050405020304" pitchFamily="18" charset="0"/>
                <a:cs typeface="Times New Roman" panose="02020603050405020304" pitchFamily="18" charset="0"/>
              </a:rPr>
              <a:t>n+1  </a:t>
            </a:r>
            <a:r>
              <a:rPr lang="en-US" sz="2200" smtClean="0">
                <a:latin typeface="Times New Roman" panose="02020603050405020304" pitchFamily="18" charset="0"/>
                <a:cs typeface="Times New Roman" panose="02020603050405020304" pitchFamily="18" charset="0"/>
              </a:rPr>
              <a:t> - e</a:t>
            </a:r>
            <a:r>
              <a:rPr lang="en-US" sz="2200" baseline="-25000" smtClean="0">
                <a:latin typeface="Times New Roman" panose="02020603050405020304" pitchFamily="18" charset="0"/>
                <a:cs typeface="Times New Roman" panose="02020603050405020304" pitchFamily="18" charset="0"/>
              </a:rPr>
              <a:t>n+1</a:t>
            </a:r>
            <a:r>
              <a:rPr lang="en-US" sz="2200" smtClean="0">
                <a:latin typeface="Times New Roman" panose="02020603050405020304" pitchFamily="18" charset="0"/>
                <a:cs typeface="Times New Roman" panose="02020603050405020304" pitchFamily="18" charset="0"/>
              </a:rPr>
              <a:t> + r</a:t>
            </a:r>
            <a:r>
              <a:rPr lang="en-US" sz="2200" baseline="-25000" smtClean="0">
                <a:latin typeface="Times New Roman" panose="02020603050405020304" pitchFamily="18" charset="0"/>
                <a:cs typeface="Times New Roman" panose="02020603050405020304" pitchFamily="18" charset="0"/>
              </a:rPr>
              <a:t>n+1</a:t>
            </a:r>
            <a:r>
              <a:rPr lang="en-US" sz="2200" smtClean="0">
                <a:latin typeface="Times New Roman" panose="02020603050405020304" pitchFamily="18" charset="0"/>
                <a:cs typeface="Times New Roman" panose="02020603050405020304" pitchFamily="18" charset="0"/>
              </a:rPr>
              <a:t> = 2</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6674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5" name="Rectangle 5"/>
          <p:cNvSpPr>
            <a:spLocks noGrp="1" noChangeArrowheads="1"/>
          </p:cNvSpPr>
          <p:nvPr>
            <p:ph type="title"/>
          </p:nvPr>
        </p:nvSpPr>
        <p:spPr>
          <a:xfrm>
            <a:off x="457200" y="274637"/>
            <a:ext cx="7467600" cy="570489"/>
          </a:xfrm>
        </p:spPr>
        <p:txBody>
          <a:bodyPr/>
          <a:lstStyle/>
          <a:p>
            <a:r>
              <a:rPr lang="en-US" dirty="0"/>
              <a:t>Planar Graphs</a:t>
            </a:r>
          </a:p>
        </p:txBody>
      </p:sp>
      <mc:AlternateContent xmlns:mc="http://schemas.openxmlformats.org/markup-compatibility/2006" xmlns:a14="http://schemas.microsoft.com/office/drawing/2010/main">
        <mc:Choice Requires="a14">
          <p:sp>
            <p:nvSpPr>
              <p:cNvPr id="153607" name="Text Box 7"/>
              <p:cNvSpPr txBox="1">
                <a:spLocks noChangeArrowheads="1"/>
              </p:cNvSpPr>
              <p:nvPr/>
            </p:nvSpPr>
            <p:spPr bwMode="auto">
              <a:xfrm>
                <a:off x="436418" y="1509615"/>
                <a:ext cx="7848600" cy="5089598"/>
              </a:xfrm>
              <a:prstGeom prst="rect">
                <a:avLst/>
              </a:prstGeom>
              <a:noFill/>
              <a:ln w="9525" algn="ctr">
                <a:noFill/>
                <a:miter lim="800000"/>
                <a:headEnd/>
                <a:tailEnd/>
              </a:ln>
              <a:effectLst/>
            </p:spPr>
            <p:txBody>
              <a:bodyPr wrap="square">
                <a:spAutoFit/>
              </a:bodyPr>
              <a:lstStyle/>
              <a:p>
                <a:pPr algn="l">
                  <a:spcBef>
                    <a:spcPct val="50000"/>
                  </a:spcBef>
                </a:pPr>
                <a:r>
                  <a:rPr lang="en-US" b="1" dirty="0" smtClean="0"/>
                  <a:t>Corollary 1:</a:t>
                </a:r>
                <a:r>
                  <a:rPr lang="en-US" dirty="0"/>
                  <a:t> Let G = (V, E) be a connected simple planar graph with |V| = </a:t>
                </a:r>
                <a:r>
                  <a:rPr lang="en-US" dirty="0" smtClean="0"/>
                  <a:t>v≥3, </a:t>
                </a:r>
                <a:r>
                  <a:rPr lang="en-US" dirty="0"/>
                  <a:t>|E| = e </a:t>
                </a:r>
                <a:r>
                  <a:rPr lang="en-US" dirty="0" smtClean="0"/>
                  <a:t>, </a:t>
                </a:r>
                <a:r>
                  <a:rPr lang="en-US" dirty="0"/>
                  <a:t>and r regions. Then 3r ≤ 2e and e ≤ 3v – 6</a:t>
                </a:r>
              </a:p>
              <a:p>
                <a:pPr algn="just">
                  <a:spcBef>
                    <a:spcPct val="50000"/>
                  </a:spcBef>
                </a:pPr>
                <a:r>
                  <a:rPr lang="en-US" b="1" dirty="0" smtClean="0"/>
                  <a:t>Proof:</a:t>
                </a:r>
                <a:r>
                  <a:rPr lang="en-US" dirty="0"/>
                  <a:t> First we define degree of a region, which is </a:t>
                </a:r>
                <a:r>
                  <a:rPr lang="en-US" dirty="0" smtClean="0"/>
                  <a:t>the </a:t>
                </a:r>
                <a:r>
                  <a:rPr lang="en-US" dirty="0"/>
                  <a:t>number of edges on the boundary of this region.</a:t>
                </a:r>
              </a:p>
              <a:p>
                <a:r>
                  <a:rPr lang="en-US" dirty="0" smtClean="0"/>
                  <a:t>Since </a:t>
                </a:r>
                <a:r>
                  <a:rPr lang="en-US" dirty="0"/>
                  <a:t>G is loop-free and is not a </a:t>
                </a:r>
                <a:r>
                  <a:rPr lang="en-US" dirty="0" smtClean="0"/>
                  <a:t>multiple edges, </a:t>
                </a:r>
                <a:r>
                  <a:rPr lang="en-US" dirty="0"/>
                  <a:t>the boundary of each region including (the infinite region) contains at least three edges</a:t>
                </a:r>
                <a:r>
                  <a:rPr lang="en-US" dirty="0" smtClean="0"/>
                  <a:t>. </a:t>
                </a:r>
                <a:r>
                  <a:rPr lang="en-US" dirty="0"/>
                  <a:t>The degree of each region is at least three. </a:t>
                </a:r>
                <a:r>
                  <a:rPr lang="en-US" dirty="0" smtClean="0"/>
                  <a:t>(</a:t>
                </a:r>
                <a:r>
                  <a:rPr lang="en-US" dirty="0"/>
                  <a:t>In particular, note that the degree of </a:t>
                </a:r>
                <a:r>
                  <a:rPr lang="en-US" dirty="0" smtClean="0"/>
                  <a:t>the unbounded </a:t>
                </a:r>
                <a:r>
                  <a:rPr lang="en-US" dirty="0"/>
                  <a:t>region is at least three because there are at least three vertices in the graph</a:t>
                </a:r>
                <a:r>
                  <a:rPr lang="en-US" dirty="0" smtClean="0"/>
                  <a:t>.)</a:t>
                </a:r>
              </a:p>
              <a:p>
                <a:endParaRPr lang="en-US" dirty="0"/>
              </a:p>
              <a:p>
                <a:r>
                  <a:rPr lang="en-US" dirty="0"/>
                  <a:t>Note that the sum of the degrees of the regions is exactly twice the </a:t>
                </a:r>
                <a:r>
                  <a:rPr lang="en-US" dirty="0" smtClean="0"/>
                  <a:t>number </a:t>
                </a:r>
                <a:r>
                  <a:rPr lang="en-US" dirty="0"/>
                  <a:t>of edges </a:t>
                </a:r>
                <a:r>
                  <a:rPr lang="en-US" dirty="0" smtClean="0"/>
                  <a:t>in the </a:t>
                </a:r>
                <a:r>
                  <a:rPr lang="en-US" dirty="0"/>
                  <a:t>graph, because each edge occurs on </a:t>
                </a:r>
                <a:r>
                  <a:rPr lang="en-US" dirty="0" smtClean="0"/>
                  <a:t>the boundary </a:t>
                </a:r>
                <a:r>
                  <a:rPr lang="en-US" dirty="0"/>
                  <a:t>of a region </a:t>
                </a:r>
                <a:r>
                  <a:rPr lang="en-US" dirty="0" smtClean="0"/>
                  <a:t>exactly.</a:t>
                </a:r>
              </a:p>
              <a:p>
                <a:endParaRPr lang="en-US" dirty="0"/>
              </a:p>
              <a:p>
                <a:r>
                  <a:rPr lang="en-US" dirty="0" smtClean="0"/>
                  <a:t>Therefore </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𝑒</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𝑎</m:t>
                          </m:r>
                          <m:r>
                            <a:rPr lang="en-US" b="0" i="1" smtClean="0">
                              <a:latin typeface="Cambria Math" panose="02040503050406030204" pitchFamily="18" charset="0"/>
                            </a:rPr>
                            <m:t>𝑙𝑙</m:t>
                          </m:r>
                          <m:r>
                            <a:rPr lang="en-US" b="0" i="1" smtClean="0">
                              <a:latin typeface="Cambria Math" panose="02040503050406030204" pitchFamily="18" charset="0"/>
                            </a:rPr>
                            <m:t>  </m:t>
                          </m:r>
                          <m:r>
                            <a:rPr lang="en-US" b="0" i="1" smtClean="0">
                              <a:latin typeface="Cambria Math" panose="02040503050406030204" pitchFamily="18" charset="0"/>
                            </a:rPr>
                            <m:t>𝑟𝑒𝑔𝑖𝑜𝑛</m:t>
                          </m:r>
                          <m:r>
                            <a:rPr lang="en-US" b="0" i="1" smtClean="0">
                              <a:latin typeface="Cambria Math" panose="02040503050406030204" pitchFamily="18" charset="0"/>
                            </a:rPr>
                            <m:t> </m:t>
                          </m:r>
                          <m:r>
                            <a:rPr lang="en-US" b="0" i="1" smtClean="0">
                              <a:latin typeface="Cambria Math" panose="02040503050406030204" pitchFamily="18" charset="0"/>
                            </a:rPr>
                            <m:t>𝑅</m:t>
                          </m:r>
                        </m:sub>
                        <m:sup/>
                        <m:e>
                          <m:r>
                            <a:rPr lang="en-US" b="0" i="1" smtClean="0">
                              <a:latin typeface="Cambria Math" panose="02040503050406030204" pitchFamily="18" charset="0"/>
                            </a:rPr>
                            <m:t>𝐷𝑒𝑔</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i="1">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𝑟</m:t>
                          </m:r>
                          <m:r>
                            <a:rPr lang="en-US" b="0" i="1" smtClean="0">
                              <a:latin typeface="Cambria Math" panose="02040503050406030204" pitchFamily="18" charset="0"/>
                            </a:rPr>
                            <m:t> </m:t>
                          </m:r>
                        </m:e>
                      </m:nary>
                    </m:oMath>
                  </m:oMathPara>
                </a14:m>
                <a:endParaRPr lang="en-US" dirty="0" smtClean="0"/>
              </a:p>
            </p:txBody>
          </p:sp>
        </mc:Choice>
        <mc:Fallback xmlns="">
          <p:sp>
            <p:nvSpPr>
              <p:cNvPr id="153607" name="Text Box 7"/>
              <p:cNvSpPr txBox="1">
                <a:spLocks noRot="1" noChangeAspect="1" noMove="1" noResize="1" noEditPoints="1" noAdjustHandles="1" noChangeArrowheads="1" noChangeShapeType="1" noTextEdit="1"/>
              </p:cNvSpPr>
              <p:nvPr/>
            </p:nvSpPr>
            <p:spPr bwMode="auto">
              <a:xfrm>
                <a:off x="436418" y="1509615"/>
                <a:ext cx="7848600" cy="5089598"/>
              </a:xfrm>
              <a:prstGeom prst="rect">
                <a:avLst/>
              </a:prstGeom>
              <a:blipFill>
                <a:blip r:embed="rId2"/>
                <a:stretch>
                  <a:fillRect l="-699" t="-719" r="-622"/>
                </a:stretch>
              </a:blipFill>
              <a:ln w="9525" algn="ctr">
                <a:noFill/>
                <a:miter lim="800000"/>
                <a:headEnd/>
                <a:tailEnd/>
              </a:ln>
              <a:effectLst/>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Text Box 3"/>
          <p:cNvSpPr txBox="1">
            <a:spLocks noChangeArrowheads="1"/>
          </p:cNvSpPr>
          <p:nvPr/>
        </p:nvSpPr>
        <p:spPr bwMode="auto">
          <a:xfrm>
            <a:off x="990600" y="1066800"/>
            <a:ext cx="7239000" cy="2446824"/>
          </a:xfrm>
          <a:prstGeom prst="rect">
            <a:avLst/>
          </a:prstGeom>
          <a:noFill/>
          <a:ln w="9525" algn="ctr">
            <a:noFill/>
            <a:miter lim="800000"/>
            <a:headEnd/>
            <a:tailEnd/>
          </a:ln>
          <a:effectLst/>
        </p:spPr>
        <p:txBody>
          <a:bodyPr>
            <a:spAutoFit/>
          </a:bodyPr>
          <a:lstStyle/>
          <a:p>
            <a:pPr algn="just">
              <a:spcBef>
                <a:spcPct val="50000"/>
              </a:spcBef>
              <a:buFont typeface="Symbol" pitchFamily="18" charset="2"/>
              <a:buChar char="Þ"/>
            </a:pPr>
            <a:r>
              <a:rPr lang="en-US" dirty="0" smtClean="0"/>
              <a:t>r ≤ (2/3) e</a:t>
            </a:r>
          </a:p>
          <a:p>
            <a:pPr algn="just">
              <a:spcBef>
                <a:spcPct val="50000"/>
              </a:spcBef>
              <a:buFont typeface="Symbol" pitchFamily="18" charset="2"/>
              <a:buChar char="Þ"/>
            </a:pPr>
            <a:r>
              <a:rPr lang="en-US" dirty="0" smtClean="0"/>
              <a:t>From </a:t>
            </a:r>
            <a:r>
              <a:rPr lang="en-US" dirty="0"/>
              <a:t>Euler’s theorem, 2 = v – e + r </a:t>
            </a:r>
          </a:p>
          <a:p>
            <a:pPr algn="just">
              <a:spcBef>
                <a:spcPct val="50000"/>
              </a:spcBef>
              <a:buFont typeface="Symbol" pitchFamily="18" charset="2"/>
              <a:buChar char="Þ"/>
            </a:pPr>
            <a:r>
              <a:rPr lang="en-US" dirty="0"/>
              <a:t>2 ≤  v – e + 2e/3 </a:t>
            </a:r>
          </a:p>
          <a:p>
            <a:pPr algn="just">
              <a:spcBef>
                <a:spcPct val="50000"/>
              </a:spcBef>
              <a:buFont typeface="Symbol" pitchFamily="18" charset="2"/>
              <a:buChar char="Þ"/>
            </a:pPr>
            <a:r>
              <a:rPr lang="en-US" dirty="0"/>
              <a:t>2 ≤  v – e/3</a:t>
            </a:r>
          </a:p>
          <a:p>
            <a:pPr algn="just">
              <a:spcBef>
                <a:spcPct val="50000"/>
              </a:spcBef>
              <a:buFont typeface="Symbol" pitchFamily="18" charset="2"/>
              <a:buChar char="Þ"/>
            </a:pPr>
            <a:r>
              <a:rPr lang="en-US" dirty="0"/>
              <a:t>e ≤ 3v – 6</a:t>
            </a:r>
          </a:p>
          <a:p>
            <a:pPr algn="just">
              <a:spcBef>
                <a:spcPct val="50000"/>
              </a:spcBef>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buNone/>
            </a:pPr>
            <a:r>
              <a:rPr lang="en-US" dirty="0" smtClean="0"/>
              <a:t>Problem : </a:t>
            </a:r>
            <a:r>
              <a:rPr lang="en-US" dirty="0"/>
              <a:t>Show that </a:t>
            </a:r>
            <a:r>
              <a:rPr lang="en-US" i="1" dirty="0"/>
              <a:t>K</a:t>
            </a:r>
            <a:r>
              <a:rPr lang="en-US" dirty="0"/>
              <a:t>5 is </a:t>
            </a:r>
            <a:r>
              <a:rPr lang="en-US" dirty="0" smtClean="0"/>
              <a:t>nonplanar</a:t>
            </a:r>
          </a:p>
          <a:p>
            <a:pPr marL="0" indent="0">
              <a:buNone/>
            </a:pPr>
            <a:endParaRPr lang="en-US" dirty="0"/>
          </a:p>
          <a:p>
            <a:pPr marL="0" indent="0">
              <a:buNone/>
            </a:pPr>
            <a:r>
              <a:rPr lang="en-US" dirty="0" smtClean="0"/>
              <a:t>Solution: </a:t>
            </a:r>
            <a:r>
              <a:rPr lang="en-US" dirty="0"/>
              <a:t>The graph </a:t>
            </a:r>
            <a:r>
              <a:rPr lang="en-US" i="1" dirty="0"/>
              <a:t>K</a:t>
            </a:r>
            <a:r>
              <a:rPr lang="en-US" dirty="0"/>
              <a:t>5 has five vertices and 10 edges. However, the inequality </a:t>
            </a:r>
            <a:r>
              <a:rPr lang="en-US" i="1" dirty="0"/>
              <a:t>e </a:t>
            </a:r>
            <a:r>
              <a:rPr lang="en-US" dirty="0"/>
              <a:t>≤ 3</a:t>
            </a:r>
            <a:r>
              <a:rPr lang="en-US" i="1" dirty="0"/>
              <a:t>v </a:t>
            </a:r>
            <a:r>
              <a:rPr lang="en-US" dirty="0"/>
              <a:t>− 6 </a:t>
            </a:r>
            <a:r>
              <a:rPr lang="en-US" dirty="0" smtClean="0"/>
              <a:t>is not </a:t>
            </a:r>
            <a:r>
              <a:rPr lang="en-US" dirty="0"/>
              <a:t>satisfied for this graph because </a:t>
            </a:r>
            <a:r>
              <a:rPr lang="en-US" i="1" dirty="0"/>
              <a:t>e </a:t>
            </a:r>
            <a:r>
              <a:rPr lang="en-US" dirty="0"/>
              <a:t>= 10 and 3</a:t>
            </a:r>
            <a:r>
              <a:rPr lang="en-US" i="1" dirty="0"/>
              <a:t>v </a:t>
            </a:r>
            <a:r>
              <a:rPr lang="en-US" dirty="0"/>
              <a:t>− 6 = 9. Therefore, </a:t>
            </a:r>
            <a:r>
              <a:rPr lang="en-US" i="1" dirty="0"/>
              <a:t>K</a:t>
            </a:r>
            <a:r>
              <a:rPr lang="en-US" dirty="0"/>
              <a:t>5 is not planar</a:t>
            </a:r>
            <a:endParaRPr lang="en-US" dirty="0"/>
          </a:p>
        </p:txBody>
      </p:sp>
    </p:spTree>
    <p:extLst>
      <p:ext uri="{BB962C8B-B14F-4D97-AF65-F5344CB8AC3E}">
        <p14:creationId xmlns:p14="http://schemas.microsoft.com/office/powerpoint/2010/main" val="915742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Text Box 3"/>
          <p:cNvSpPr txBox="1">
            <a:spLocks noChangeArrowheads="1"/>
          </p:cNvSpPr>
          <p:nvPr/>
        </p:nvSpPr>
        <p:spPr bwMode="auto">
          <a:xfrm>
            <a:off x="685800" y="1371600"/>
            <a:ext cx="7239000" cy="4662815"/>
          </a:xfrm>
          <a:prstGeom prst="rect">
            <a:avLst/>
          </a:prstGeom>
          <a:noFill/>
          <a:ln w="9525" algn="ctr">
            <a:noFill/>
            <a:miter lim="800000"/>
            <a:headEnd/>
            <a:tailEnd/>
          </a:ln>
          <a:effectLst/>
        </p:spPr>
        <p:txBody>
          <a:bodyPr>
            <a:spAutoFit/>
          </a:bodyPr>
          <a:lstStyle/>
          <a:p>
            <a:pPr algn="l">
              <a:spcBef>
                <a:spcPct val="50000"/>
              </a:spcBef>
            </a:pPr>
            <a:r>
              <a:rPr lang="en-US" b="1" dirty="0"/>
              <a:t>Corollary 2:</a:t>
            </a:r>
            <a:r>
              <a:rPr lang="en-US" dirty="0"/>
              <a:t> Let G = (V, E) be a connected simple planar graph then G has a vertex degree that does not exceed 5</a:t>
            </a:r>
          </a:p>
          <a:p>
            <a:pPr algn="just">
              <a:spcBef>
                <a:spcPct val="50000"/>
              </a:spcBef>
            </a:pPr>
            <a:r>
              <a:rPr lang="en-US" b="1" dirty="0"/>
              <a:t>Proof:</a:t>
            </a:r>
            <a:r>
              <a:rPr lang="en-US" dirty="0"/>
              <a:t> If G has one or two vertices the result is true</a:t>
            </a:r>
          </a:p>
          <a:p>
            <a:pPr algn="just">
              <a:spcBef>
                <a:spcPct val="50000"/>
              </a:spcBef>
            </a:pPr>
            <a:r>
              <a:rPr lang="en-US" dirty="0"/>
              <a:t>If G has 3 or more vertices then by </a:t>
            </a:r>
            <a:r>
              <a:rPr lang="en-US" dirty="0" smtClean="0"/>
              <a:t>above result </a:t>
            </a:r>
            <a:r>
              <a:rPr lang="en-US" dirty="0"/>
              <a:t>e ≤ 3v – 6</a:t>
            </a:r>
          </a:p>
          <a:p>
            <a:pPr algn="just">
              <a:spcBef>
                <a:spcPct val="50000"/>
              </a:spcBef>
              <a:buFont typeface="Symbol" pitchFamily="18" charset="2"/>
              <a:buChar char="Þ"/>
            </a:pPr>
            <a:r>
              <a:rPr lang="en-US" dirty="0"/>
              <a:t>2e ≤ 6v – 12</a:t>
            </a:r>
          </a:p>
          <a:p>
            <a:pPr algn="just">
              <a:spcBef>
                <a:spcPct val="50000"/>
              </a:spcBef>
              <a:buFont typeface="Symbol" pitchFamily="18" charset="2"/>
              <a:buNone/>
            </a:pPr>
            <a:r>
              <a:rPr lang="en-US" dirty="0"/>
              <a:t>If the degree of every vertex </a:t>
            </a:r>
            <a:r>
              <a:rPr lang="en-US" dirty="0" smtClean="0"/>
              <a:t>is </a:t>
            </a:r>
            <a:r>
              <a:rPr lang="en-US" dirty="0"/>
              <a:t>at least 6:</a:t>
            </a:r>
          </a:p>
          <a:p>
            <a:pPr algn="just">
              <a:spcBef>
                <a:spcPct val="50000"/>
              </a:spcBef>
              <a:buFont typeface="Symbol" pitchFamily="18" charset="2"/>
              <a:buNone/>
            </a:pPr>
            <a:r>
              <a:rPr lang="en-US" dirty="0"/>
              <a:t>	by Handshaking theorem: 2e = </a:t>
            </a:r>
            <a:r>
              <a:rPr lang="en-US" dirty="0" smtClean="0"/>
              <a:t>∑ </a:t>
            </a:r>
            <a:r>
              <a:rPr lang="en-US" dirty="0"/>
              <a:t>(</a:t>
            </a:r>
            <a:r>
              <a:rPr lang="en-US" dirty="0" err="1"/>
              <a:t>deg</a:t>
            </a:r>
            <a:r>
              <a:rPr lang="en-US" dirty="0"/>
              <a:t>(v))</a:t>
            </a:r>
          </a:p>
          <a:p>
            <a:pPr algn="just">
              <a:spcBef>
                <a:spcPct val="50000"/>
              </a:spcBef>
              <a:buFont typeface="Symbol" pitchFamily="18" charset="2"/>
              <a:buChar char="Þ"/>
            </a:pPr>
            <a:r>
              <a:rPr lang="en-US" dirty="0"/>
              <a:t> 2e ≥ 6v. </a:t>
            </a:r>
            <a:endParaRPr lang="en-US" dirty="0" smtClean="0"/>
          </a:p>
          <a:p>
            <a:pPr algn="just">
              <a:spcBef>
                <a:spcPct val="50000"/>
              </a:spcBef>
            </a:pPr>
            <a:r>
              <a:rPr lang="en-US" dirty="0" smtClean="0"/>
              <a:t>But </a:t>
            </a:r>
            <a:r>
              <a:rPr lang="en-US" dirty="0"/>
              <a:t>this contradicts the inequality 2e ≤ 6v – 12</a:t>
            </a:r>
          </a:p>
          <a:p>
            <a:pPr algn="just">
              <a:spcBef>
                <a:spcPct val="50000"/>
              </a:spcBef>
            </a:pPr>
            <a:r>
              <a:rPr lang="en-US" dirty="0" smtClean="0"/>
              <a:t>Hence, here </a:t>
            </a:r>
            <a:r>
              <a:rPr lang="en-US" dirty="0"/>
              <a:t>must be at least one vertex with degree no greater than 5</a:t>
            </a:r>
          </a:p>
          <a:p>
            <a:pPr algn="just">
              <a:spcBef>
                <a:spcPct val="50000"/>
              </a:spcBef>
              <a:buFont typeface="Symbol" pitchFamily="18" charset="2"/>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buNone/>
            </a:pPr>
            <a:r>
              <a:rPr lang="en-US" dirty="0" err="1" smtClean="0"/>
              <a:t>Corrolarly</a:t>
            </a:r>
            <a:r>
              <a:rPr lang="en-US" dirty="0" smtClean="0"/>
              <a:t>: If </a:t>
            </a:r>
            <a:r>
              <a:rPr lang="en-US" dirty="0"/>
              <a:t>a connected planar simple graph has </a:t>
            </a:r>
            <a:r>
              <a:rPr lang="en-US" i="1" dirty="0"/>
              <a:t>e </a:t>
            </a:r>
            <a:r>
              <a:rPr lang="en-US" dirty="0"/>
              <a:t>edges and </a:t>
            </a:r>
            <a:r>
              <a:rPr lang="en-US" i="1" dirty="0"/>
              <a:t>v </a:t>
            </a:r>
            <a:r>
              <a:rPr lang="en-US" dirty="0"/>
              <a:t>vertices with </a:t>
            </a:r>
            <a:r>
              <a:rPr lang="en-US" i="1" dirty="0"/>
              <a:t>v </a:t>
            </a:r>
            <a:r>
              <a:rPr lang="en-US" dirty="0"/>
              <a:t>≥ 3 and no circuits </a:t>
            </a:r>
            <a:r>
              <a:rPr lang="en-US" dirty="0" smtClean="0"/>
              <a:t>of length </a:t>
            </a:r>
            <a:r>
              <a:rPr lang="en-US" dirty="0"/>
              <a:t>three, then </a:t>
            </a:r>
            <a:r>
              <a:rPr lang="en-US" i="1" dirty="0"/>
              <a:t>e </a:t>
            </a:r>
            <a:r>
              <a:rPr lang="en-US" dirty="0"/>
              <a:t>≤ 2</a:t>
            </a:r>
            <a:r>
              <a:rPr lang="en-US" i="1" dirty="0"/>
              <a:t>v </a:t>
            </a:r>
            <a:r>
              <a:rPr lang="en-US" dirty="0"/>
              <a:t>− 4</a:t>
            </a:r>
            <a:r>
              <a:rPr lang="en-US" dirty="0" smtClean="0"/>
              <a:t>.</a:t>
            </a:r>
          </a:p>
          <a:p>
            <a:pPr marL="0" indent="0">
              <a:buNone/>
            </a:pPr>
            <a:r>
              <a:rPr lang="en-US" dirty="0" smtClean="0"/>
              <a:t>Proof:- </a:t>
            </a:r>
            <a:r>
              <a:rPr lang="en-US" dirty="0"/>
              <a:t>The proof of </a:t>
            </a:r>
            <a:r>
              <a:rPr lang="en-US" dirty="0" smtClean="0"/>
              <a:t>Corollary </a:t>
            </a:r>
            <a:r>
              <a:rPr lang="en-US" dirty="0"/>
              <a:t>is similar to that of </a:t>
            </a:r>
            <a:r>
              <a:rPr lang="en-US" dirty="0" smtClean="0"/>
              <a:t>above Corollary, </a:t>
            </a:r>
            <a:r>
              <a:rPr lang="en-US" dirty="0"/>
              <a:t>except that in this case the fact </a:t>
            </a:r>
            <a:r>
              <a:rPr lang="en-US" dirty="0" smtClean="0"/>
              <a:t>that there </a:t>
            </a:r>
            <a:r>
              <a:rPr lang="en-US" dirty="0"/>
              <a:t>are no circuits of length three implies that the degree of a region must be at least four</a:t>
            </a:r>
            <a:r>
              <a:rPr lang="en-US" dirty="0" smtClean="0"/>
              <a:t>.</a:t>
            </a:r>
          </a:p>
          <a:p>
            <a:pPr marL="0" indent="0">
              <a:buNone/>
            </a:pPr>
            <a:r>
              <a:rPr lang="en-US" dirty="0" smtClean="0"/>
              <a:t>				2e≤4r</a:t>
            </a:r>
            <a:endParaRPr lang="en-US" dirty="0"/>
          </a:p>
        </p:txBody>
      </p:sp>
    </p:spTree>
    <p:extLst>
      <p:ext uri="{BB962C8B-B14F-4D97-AF65-F5344CB8AC3E}">
        <p14:creationId xmlns:p14="http://schemas.microsoft.com/office/powerpoint/2010/main" val="3013187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of </a:t>
            </a:r>
            <a:r>
              <a:rPr lang="en-US" dirty="0"/>
              <a:t>problem of </a:t>
            </a:r>
            <a:r>
              <a:rPr lang="en-US" dirty="0" smtClean="0"/>
              <a:t>three houses / three utilities</a:t>
            </a:r>
            <a:endParaRPr lang="en-US" dirty="0"/>
          </a:p>
        </p:txBody>
      </p:sp>
      <p:sp>
        <p:nvSpPr>
          <p:cNvPr id="3" name="Content Placeholder 2"/>
          <p:cNvSpPr>
            <a:spLocks noGrp="1"/>
          </p:cNvSpPr>
          <p:nvPr>
            <p:ph sz="quarter" idx="1"/>
          </p:nvPr>
        </p:nvSpPr>
        <p:spPr/>
        <p:txBody>
          <a:bodyPr/>
          <a:lstStyle/>
          <a:p>
            <a:pPr marL="0" indent="0">
              <a:buNone/>
            </a:pPr>
            <a:r>
              <a:rPr lang="en-US" dirty="0" smtClean="0"/>
              <a:t>As discussed earlier this this </a:t>
            </a:r>
            <a:r>
              <a:rPr lang="en-US" dirty="0"/>
              <a:t>problem can be modeled using the complete bipartite graph </a:t>
            </a:r>
            <a:r>
              <a:rPr lang="en-US" i="1" dirty="0"/>
              <a:t>K</a:t>
            </a:r>
            <a:r>
              <a:rPr lang="en-US" dirty="0"/>
              <a:t>3</a:t>
            </a:r>
            <a:r>
              <a:rPr lang="en-US" i="1" dirty="0"/>
              <a:t>,</a:t>
            </a:r>
            <a:r>
              <a:rPr lang="en-US" dirty="0"/>
              <a:t>3</a:t>
            </a:r>
            <a:r>
              <a:rPr lang="en-US" dirty="0" smtClean="0"/>
              <a:t>. So we have to check whether </a:t>
            </a:r>
            <a:r>
              <a:rPr lang="en-US" i="1" dirty="0" smtClean="0"/>
              <a:t>K</a:t>
            </a:r>
            <a:r>
              <a:rPr lang="en-US" dirty="0" smtClean="0"/>
              <a:t>3</a:t>
            </a:r>
            <a:r>
              <a:rPr lang="en-US" i="1" dirty="0" smtClean="0"/>
              <a:t>,</a:t>
            </a:r>
            <a:r>
              <a:rPr lang="en-US" dirty="0" smtClean="0"/>
              <a:t>3 is planner or not?</a:t>
            </a:r>
          </a:p>
          <a:p>
            <a:pPr marL="0" indent="0">
              <a:buNone/>
            </a:pPr>
            <a:r>
              <a:rPr lang="en-US" dirty="0" smtClean="0"/>
              <a:t>As </a:t>
            </a:r>
            <a:r>
              <a:rPr lang="en-US" i="1" dirty="0"/>
              <a:t>K</a:t>
            </a:r>
            <a:r>
              <a:rPr lang="en-US" dirty="0"/>
              <a:t>3</a:t>
            </a:r>
            <a:r>
              <a:rPr lang="en-US" i="1" dirty="0"/>
              <a:t>,</a:t>
            </a:r>
            <a:r>
              <a:rPr lang="en-US" dirty="0"/>
              <a:t>3 has no circuits of length three (this is easy to see because it is bipartite</a:t>
            </a:r>
            <a:r>
              <a:rPr lang="en-US" dirty="0" smtClean="0"/>
              <a:t>), therefore above Corollary </a:t>
            </a:r>
            <a:r>
              <a:rPr lang="en-US" dirty="0"/>
              <a:t>can be used. </a:t>
            </a:r>
            <a:endParaRPr lang="en-US" dirty="0" smtClean="0"/>
          </a:p>
          <a:p>
            <a:pPr marL="0" indent="0">
              <a:buNone/>
            </a:pPr>
            <a:r>
              <a:rPr lang="en-US" i="1" dirty="0" smtClean="0"/>
              <a:t>K</a:t>
            </a:r>
            <a:r>
              <a:rPr lang="en-US" dirty="0" smtClean="0"/>
              <a:t>3</a:t>
            </a:r>
            <a:r>
              <a:rPr lang="en-US" i="1" dirty="0" smtClean="0"/>
              <a:t>,</a:t>
            </a:r>
            <a:r>
              <a:rPr lang="en-US" dirty="0" smtClean="0"/>
              <a:t>3 </a:t>
            </a:r>
            <a:r>
              <a:rPr lang="en-US" dirty="0"/>
              <a:t>has six vertices and nine edges. </a:t>
            </a:r>
            <a:r>
              <a:rPr lang="en-US" dirty="0" smtClean="0"/>
              <a:t>As </a:t>
            </a:r>
            <a:r>
              <a:rPr lang="en-US" i="1" dirty="0"/>
              <a:t>e </a:t>
            </a:r>
            <a:r>
              <a:rPr lang="en-US" dirty="0"/>
              <a:t>= 9 and 2</a:t>
            </a:r>
            <a:r>
              <a:rPr lang="en-US" i="1" dirty="0"/>
              <a:t>v </a:t>
            </a:r>
            <a:r>
              <a:rPr lang="en-US" dirty="0"/>
              <a:t>− 4 = </a:t>
            </a:r>
            <a:r>
              <a:rPr lang="en-US" dirty="0" smtClean="0"/>
              <a:t>8, above corollary  </a:t>
            </a:r>
            <a:r>
              <a:rPr lang="en-US" dirty="0"/>
              <a:t>shows that </a:t>
            </a:r>
            <a:r>
              <a:rPr lang="en-US" i="1" dirty="0"/>
              <a:t>K</a:t>
            </a:r>
            <a:r>
              <a:rPr lang="en-US" dirty="0"/>
              <a:t>3</a:t>
            </a:r>
            <a:r>
              <a:rPr lang="en-US" i="1" dirty="0"/>
              <a:t>,</a:t>
            </a:r>
            <a:r>
              <a:rPr lang="en-US" dirty="0"/>
              <a:t>3 is nonplanar.</a:t>
            </a:r>
          </a:p>
        </p:txBody>
      </p:sp>
    </p:spTree>
    <p:extLst>
      <p:ext uri="{BB962C8B-B14F-4D97-AF65-F5344CB8AC3E}">
        <p14:creationId xmlns:p14="http://schemas.microsoft.com/office/powerpoint/2010/main" val="1098071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t>Planar Graphs</a:t>
            </a:r>
          </a:p>
        </p:txBody>
      </p:sp>
      <p:sp>
        <p:nvSpPr>
          <p:cNvPr id="139267" name="Rectangle 3"/>
          <p:cNvSpPr>
            <a:spLocks noGrp="1" noChangeArrowheads="1"/>
          </p:cNvSpPr>
          <p:nvPr>
            <p:ph sz="quarter" idx="1"/>
          </p:nvPr>
        </p:nvSpPr>
        <p:spPr>
          <a:xfrm>
            <a:off x="1182688" y="2017713"/>
            <a:ext cx="7772400" cy="496887"/>
          </a:xfrm>
        </p:spPr>
        <p:txBody>
          <a:bodyPr/>
          <a:lstStyle/>
          <a:p>
            <a:r>
              <a:rPr lang="en-US" sz="2000">
                <a:solidFill>
                  <a:srgbClr val="237AC1"/>
                </a:solidFill>
              </a:rPr>
              <a:t>Representation examples: K</a:t>
            </a:r>
            <a:r>
              <a:rPr lang="en-US" sz="2000" baseline="-25000">
                <a:solidFill>
                  <a:srgbClr val="237AC1"/>
                </a:solidFill>
              </a:rPr>
              <a:t>3,3</a:t>
            </a:r>
            <a:r>
              <a:rPr lang="en-US" sz="2000">
                <a:solidFill>
                  <a:srgbClr val="237AC1"/>
                </a:solidFill>
              </a:rPr>
              <a:t> is Nonplanar</a:t>
            </a:r>
            <a:endParaRPr lang="en-US" sz="2000" baseline="-25000">
              <a:solidFill>
                <a:srgbClr val="237AC1"/>
              </a:solidFill>
            </a:endParaRPr>
          </a:p>
        </p:txBody>
      </p:sp>
      <p:sp>
        <p:nvSpPr>
          <p:cNvPr id="139268" name="Oval 4"/>
          <p:cNvSpPr>
            <a:spLocks noChangeArrowheads="1"/>
          </p:cNvSpPr>
          <p:nvPr/>
        </p:nvSpPr>
        <p:spPr bwMode="auto">
          <a:xfrm>
            <a:off x="4191000" y="33528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139269" name="Oval 5"/>
          <p:cNvSpPr>
            <a:spLocks noChangeArrowheads="1"/>
          </p:cNvSpPr>
          <p:nvPr/>
        </p:nvSpPr>
        <p:spPr bwMode="auto">
          <a:xfrm>
            <a:off x="7315200" y="33528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139270" name="Oval 6"/>
          <p:cNvSpPr>
            <a:spLocks noChangeArrowheads="1"/>
          </p:cNvSpPr>
          <p:nvPr/>
        </p:nvSpPr>
        <p:spPr bwMode="auto">
          <a:xfrm>
            <a:off x="5334000" y="33528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139271" name="Oval 7"/>
          <p:cNvSpPr>
            <a:spLocks noChangeArrowheads="1"/>
          </p:cNvSpPr>
          <p:nvPr/>
        </p:nvSpPr>
        <p:spPr bwMode="auto">
          <a:xfrm>
            <a:off x="4191000" y="44196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139272" name="Oval 8"/>
          <p:cNvSpPr>
            <a:spLocks noChangeArrowheads="1"/>
          </p:cNvSpPr>
          <p:nvPr/>
        </p:nvSpPr>
        <p:spPr bwMode="auto">
          <a:xfrm>
            <a:off x="6248400" y="33528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139273" name="Oval 9"/>
          <p:cNvSpPr>
            <a:spLocks noChangeArrowheads="1"/>
          </p:cNvSpPr>
          <p:nvPr/>
        </p:nvSpPr>
        <p:spPr bwMode="auto">
          <a:xfrm>
            <a:off x="5334000" y="44196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139274" name="Oval 10"/>
          <p:cNvSpPr>
            <a:spLocks noChangeArrowheads="1"/>
          </p:cNvSpPr>
          <p:nvPr/>
        </p:nvSpPr>
        <p:spPr bwMode="auto">
          <a:xfrm>
            <a:off x="7391400" y="44196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139275" name="Oval 11"/>
          <p:cNvSpPr>
            <a:spLocks noChangeArrowheads="1"/>
          </p:cNvSpPr>
          <p:nvPr/>
        </p:nvSpPr>
        <p:spPr bwMode="auto">
          <a:xfrm>
            <a:off x="6248400" y="44196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139288" name="Oval 24"/>
          <p:cNvSpPr>
            <a:spLocks noChangeArrowheads="1"/>
          </p:cNvSpPr>
          <p:nvPr/>
        </p:nvSpPr>
        <p:spPr bwMode="auto">
          <a:xfrm>
            <a:off x="609600" y="44958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139290" name="Oval 26"/>
          <p:cNvSpPr>
            <a:spLocks noChangeArrowheads="1"/>
          </p:cNvSpPr>
          <p:nvPr/>
        </p:nvSpPr>
        <p:spPr bwMode="auto">
          <a:xfrm>
            <a:off x="2514600" y="34290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139291" name="Oval 27"/>
          <p:cNvSpPr>
            <a:spLocks noChangeArrowheads="1"/>
          </p:cNvSpPr>
          <p:nvPr/>
        </p:nvSpPr>
        <p:spPr bwMode="auto">
          <a:xfrm>
            <a:off x="609600" y="34290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139292" name="Oval 28"/>
          <p:cNvSpPr>
            <a:spLocks noChangeArrowheads="1"/>
          </p:cNvSpPr>
          <p:nvPr/>
        </p:nvSpPr>
        <p:spPr bwMode="auto">
          <a:xfrm>
            <a:off x="1524000" y="44958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139293" name="Oval 29"/>
          <p:cNvSpPr>
            <a:spLocks noChangeArrowheads="1"/>
          </p:cNvSpPr>
          <p:nvPr/>
        </p:nvSpPr>
        <p:spPr bwMode="auto">
          <a:xfrm>
            <a:off x="2514600" y="44196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139295" name="Oval 31"/>
          <p:cNvSpPr>
            <a:spLocks noChangeArrowheads="1"/>
          </p:cNvSpPr>
          <p:nvPr/>
        </p:nvSpPr>
        <p:spPr bwMode="auto">
          <a:xfrm>
            <a:off x="1524000" y="34290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139308" name="AutoShape 44"/>
          <p:cNvSpPr>
            <a:spLocks noChangeArrowheads="1"/>
          </p:cNvSpPr>
          <p:nvPr/>
        </p:nvSpPr>
        <p:spPr bwMode="auto">
          <a:xfrm>
            <a:off x="2895600" y="3733800"/>
            <a:ext cx="838200" cy="533400"/>
          </a:xfrm>
          <a:prstGeom prst="rightArrow">
            <a:avLst>
              <a:gd name="adj1" fmla="val 50000"/>
              <a:gd name="adj2" fmla="val 39286"/>
            </a:avLst>
          </a:prstGeom>
          <a:solidFill>
            <a:schemeClr val="bg1"/>
          </a:solidFill>
          <a:ln w="9525" algn="ctr">
            <a:solidFill>
              <a:schemeClr val="tx1"/>
            </a:solidFill>
            <a:miter lim="800000"/>
            <a:headEnd/>
            <a:tailEnd/>
          </a:ln>
          <a:effectLst/>
        </p:spPr>
        <p:txBody>
          <a:bodyPr wrap="none" anchor="ctr"/>
          <a:lstStyle/>
          <a:p>
            <a:endParaRPr lang="en-US"/>
          </a:p>
        </p:txBody>
      </p:sp>
      <p:sp>
        <p:nvSpPr>
          <p:cNvPr id="139309" name="Line 45"/>
          <p:cNvSpPr>
            <a:spLocks noChangeShapeType="1"/>
          </p:cNvSpPr>
          <p:nvPr/>
        </p:nvSpPr>
        <p:spPr bwMode="auto">
          <a:xfrm>
            <a:off x="685800" y="3581400"/>
            <a:ext cx="0" cy="914400"/>
          </a:xfrm>
          <a:prstGeom prst="line">
            <a:avLst/>
          </a:prstGeom>
          <a:noFill/>
          <a:ln w="9525">
            <a:solidFill>
              <a:schemeClr val="tx1"/>
            </a:solidFill>
            <a:round/>
            <a:headEnd/>
            <a:tailEnd/>
          </a:ln>
          <a:effectLst/>
        </p:spPr>
        <p:txBody>
          <a:bodyPr wrap="none" anchor="ctr"/>
          <a:lstStyle/>
          <a:p>
            <a:endParaRPr lang="en-US"/>
          </a:p>
        </p:txBody>
      </p:sp>
      <p:sp>
        <p:nvSpPr>
          <p:cNvPr id="139310" name="Line 46"/>
          <p:cNvSpPr>
            <a:spLocks noChangeShapeType="1"/>
          </p:cNvSpPr>
          <p:nvPr/>
        </p:nvSpPr>
        <p:spPr bwMode="auto">
          <a:xfrm>
            <a:off x="685800" y="3581400"/>
            <a:ext cx="838200" cy="914400"/>
          </a:xfrm>
          <a:prstGeom prst="line">
            <a:avLst/>
          </a:prstGeom>
          <a:noFill/>
          <a:ln w="9525">
            <a:solidFill>
              <a:schemeClr val="tx1"/>
            </a:solidFill>
            <a:round/>
            <a:headEnd/>
            <a:tailEnd/>
          </a:ln>
          <a:effectLst/>
        </p:spPr>
        <p:txBody>
          <a:bodyPr wrap="none" anchor="ctr"/>
          <a:lstStyle/>
          <a:p>
            <a:endParaRPr lang="en-US"/>
          </a:p>
        </p:txBody>
      </p:sp>
      <p:sp>
        <p:nvSpPr>
          <p:cNvPr id="139311" name="Line 47"/>
          <p:cNvSpPr>
            <a:spLocks noChangeShapeType="1"/>
          </p:cNvSpPr>
          <p:nvPr/>
        </p:nvSpPr>
        <p:spPr bwMode="auto">
          <a:xfrm>
            <a:off x="685800" y="3581400"/>
            <a:ext cx="1828800" cy="838200"/>
          </a:xfrm>
          <a:prstGeom prst="line">
            <a:avLst/>
          </a:prstGeom>
          <a:noFill/>
          <a:ln w="9525">
            <a:solidFill>
              <a:schemeClr val="tx1"/>
            </a:solidFill>
            <a:round/>
            <a:headEnd/>
            <a:tailEnd/>
          </a:ln>
          <a:effectLst/>
        </p:spPr>
        <p:txBody>
          <a:bodyPr wrap="none" anchor="ctr"/>
          <a:lstStyle/>
          <a:p>
            <a:endParaRPr lang="en-US"/>
          </a:p>
        </p:txBody>
      </p:sp>
      <p:sp>
        <p:nvSpPr>
          <p:cNvPr id="139312" name="Line 48"/>
          <p:cNvSpPr>
            <a:spLocks noChangeShapeType="1"/>
          </p:cNvSpPr>
          <p:nvPr/>
        </p:nvSpPr>
        <p:spPr bwMode="auto">
          <a:xfrm flipH="1">
            <a:off x="762000" y="3581400"/>
            <a:ext cx="762000" cy="914400"/>
          </a:xfrm>
          <a:prstGeom prst="line">
            <a:avLst/>
          </a:prstGeom>
          <a:noFill/>
          <a:ln w="9525">
            <a:solidFill>
              <a:schemeClr val="tx1"/>
            </a:solidFill>
            <a:round/>
            <a:headEnd/>
            <a:tailEnd/>
          </a:ln>
          <a:effectLst/>
        </p:spPr>
        <p:txBody>
          <a:bodyPr wrap="none" anchor="ctr"/>
          <a:lstStyle/>
          <a:p>
            <a:endParaRPr lang="en-US"/>
          </a:p>
        </p:txBody>
      </p:sp>
      <p:sp>
        <p:nvSpPr>
          <p:cNvPr id="139313" name="Line 49"/>
          <p:cNvSpPr>
            <a:spLocks noChangeShapeType="1"/>
          </p:cNvSpPr>
          <p:nvPr/>
        </p:nvSpPr>
        <p:spPr bwMode="auto">
          <a:xfrm>
            <a:off x="1600200" y="3581400"/>
            <a:ext cx="0" cy="914400"/>
          </a:xfrm>
          <a:prstGeom prst="line">
            <a:avLst/>
          </a:prstGeom>
          <a:noFill/>
          <a:ln w="9525">
            <a:solidFill>
              <a:schemeClr val="tx1"/>
            </a:solidFill>
            <a:round/>
            <a:headEnd/>
            <a:tailEnd/>
          </a:ln>
          <a:effectLst/>
        </p:spPr>
        <p:txBody>
          <a:bodyPr wrap="none" anchor="ctr"/>
          <a:lstStyle/>
          <a:p>
            <a:endParaRPr lang="en-US"/>
          </a:p>
        </p:txBody>
      </p:sp>
      <p:sp>
        <p:nvSpPr>
          <p:cNvPr id="139314" name="Line 50"/>
          <p:cNvSpPr>
            <a:spLocks noChangeShapeType="1"/>
          </p:cNvSpPr>
          <p:nvPr/>
        </p:nvSpPr>
        <p:spPr bwMode="auto">
          <a:xfrm>
            <a:off x="1676400" y="3581400"/>
            <a:ext cx="838200" cy="838200"/>
          </a:xfrm>
          <a:prstGeom prst="line">
            <a:avLst/>
          </a:prstGeom>
          <a:noFill/>
          <a:ln w="9525">
            <a:solidFill>
              <a:schemeClr val="tx1"/>
            </a:solidFill>
            <a:round/>
            <a:headEnd/>
            <a:tailEnd/>
          </a:ln>
          <a:effectLst/>
        </p:spPr>
        <p:txBody>
          <a:bodyPr wrap="none" anchor="ctr"/>
          <a:lstStyle/>
          <a:p>
            <a:endParaRPr lang="en-US"/>
          </a:p>
        </p:txBody>
      </p:sp>
      <p:sp>
        <p:nvSpPr>
          <p:cNvPr id="139315" name="Line 51"/>
          <p:cNvSpPr>
            <a:spLocks noChangeShapeType="1"/>
          </p:cNvSpPr>
          <p:nvPr/>
        </p:nvSpPr>
        <p:spPr bwMode="auto">
          <a:xfrm flipH="1">
            <a:off x="762000" y="3505200"/>
            <a:ext cx="1752600" cy="990600"/>
          </a:xfrm>
          <a:prstGeom prst="line">
            <a:avLst/>
          </a:prstGeom>
          <a:noFill/>
          <a:ln w="9525">
            <a:solidFill>
              <a:schemeClr val="tx1"/>
            </a:solidFill>
            <a:round/>
            <a:headEnd/>
            <a:tailEnd/>
          </a:ln>
          <a:effectLst/>
        </p:spPr>
        <p:txBody>
          <a:bodyPr wrap="none" anchor="ctr"/>
          <a:lstStyle/>
          <a:p>
            <a:endParaRPr lang="en-US"/>
          </a:p>
        </p:txBody>
      </p:sp>
      <p:sp>
        <p:nvSpPr>
          <p:cNvPr id="139316" name="Line 52"/>
          <p:cNvSpPr>
            <a:spLocks noChangeShapeType="1"/>
          </p:cNvSpPr>
          <p:nvPr/>
        </p:nvSpPr>
        <p:spPr bwMode="auto">
          <a:xfrm flipH="1">
            <a:off x="1600200" y="3581400"/>
            <a:ext cx="914400" cy="914400"/>
          </a:xfrm>
          <a:prstGeom prst="line">
            <a:avLst/>
          </a:prstGeom>
          <a:noFill/>
          <a:ln w="9525">
            <a:solidFill>
              <a:schemeClr val="tx1"/>
            </a:solidFill>
            <a:round/>
            <a:headEnd/>
            <a:tailEnd/>
          </a:ln>
          <a:effectLst/>
        </p:spPr>
        <p:txBody>
          <a:bodyPr wrap="none" anchor="ctr"/>
          <a:lstStyle/>
          <a:p>
            <a:endParaRPr lang="en-US"/>
          </a:p>
        </p:txBody>
      </p:sp>
      <p:sp>
        <p:nvSpPr>
          <p:cNvPr id="139317" name="Line 53"/>
          <p:cNvSpPr>
            <a:spLocks noChangeShapeType="1"/>
          </p:cNvSpPr>
          <p:nvPr/>
        </p:nvSpPr>
        <p:spPr bwMode="auto">
          <a:xfrm>
            <a:off x="2590800" y="3581400"/>
            <a:ext cx="0" cy="838200"/>
          </a:xfrm>
          <a:prstGeom prst="line">
            <a:avLst/>
          </a:prstGeom>
          <a:noFill/>
          <a:ln w="9525">
            <a:solidFill>
              <a:schemeClr val="tx1"/>
            </a:solidFill>
            <a:round/>
            <a:headEnd/>
            <a:tailEnd/>
          </a:ln>
          <a:effectLst/>
        </p:spPr>
        <p:txBody>
          <a:bodyPr wrap="none" anchor="ctr"/>
          <a:lstStyle/>
          <a:p>
            <a:endParaRPr lang="en-US"/>
          </a:p>
        </p:txBody>
      </p:sp>
      <p:sp>
        <p:nvSpPr>
          <p:cNvPr id="139318" name="Oval 54"/>
          <p:cNvSpPr>
            <a:spLocks noChangeArrowheads="1"/>
          </p:cNvSpPr>
          <p:nvPr/>
        </p:nvSpPr>
        <p:spPr bwMode="auto">
          <a:xfrm>
            <a:off x="6781800" y="38862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139319" name="Line 55"/>
          <p:cNvSpPr>
            <a:spLocks noChangeShapeType="1"/>
          </p:cNvSpPr>
          <p:nvPr/>
        </p:nvSpPr>
        <p:spPr bwMode="auto">
          <a:xfrm>
            <a:off x="4343400" y="3429000"/>
            <a:ext cx="990600" cy="0"/>
          </a:xfrm>
          <a:prstGeom prst="line">
            <a:avLst/>
          </a:prstGeom>
          <a:noFill/>
          <a:ln w="9525">
            <a:solidFill>
              <a:schemeClr val="tx1"/>
            </a:solidFill>
            <a:round/>
            <a:headEnd/>
            <a:tailEnd/>
          </a:ln>
          <a:effectLst/>
        </p:spPr>
        <p:txBody>
          <a:bodyPr wrap="none" anchor="ctr"/>
          <a:lstStyle/>
          <a:p>
            <a:endParaRPr lang="en-US"/>
          </a:p>
        </p:txBody>
      </p:sp>
      <p:sp>
        <p:nvSpPr>
          <p:cNvPr id="139320" name="Line 56"/>
          <p:cNvSpPr>
            <a:spLocks noChangeShapeType="1"/>
          </p:cNvSpPr>
          <p:nvPr/>
        </p:nvSpPr>
        <p:spPr bwMode="auto">
          <a:xfrm>
            <a:off x="4343400" y="4495800"/>
            <a:ext cx="990600" cy="0"/>
          </a:xfrm>
          <a:prstGeom prst="line">
            <a:avLst/>
          </a:prstGeom>
          <a:noFill/>
          <a:ln w="9525">
            <a:solidFill>
              <a:schemeClr val="tx1"/>
            </a:solidFill>
            <a:round/>
            <a:headEnd/>
            <a:tailEnd/>
          </a:ln>
          <a:effectLst/>
        </p:spPr>
        <p:txBody>
          <a:bodyPr wrap="none" anchor="ctr"/>
          <a:lstStyle/>
          <a:p>
            <a:endParaRPr lang="en-US"/>
          </a:p>
        </p:txBody>
      </p:sp>
      <p:sp>
        <p:nvSpPr>
          <p:cNvPr id="139322" name="Line 58"/>
          <p:cNvSpPr>
            <a:spLocks noChangeShapeType="1"/>
          </p:cNvSpPr>
          <p:nvPr/>
        </p:nvSpPr>
        <p:spPr bwMode="auto">
          <a:xfrm>
            <a:off x="4267200" y="3505200"/>
            <a:ext cx="0" cy="914400"/>
          </a:xfrm>
          <a:prstGeom prst="line">
            <a:avLst/>
          </a:prstGeom>
          <a:noFill/>
          <a:ln w="9525">
            <a:solidFill>
              <a:schemeClr val="tx1"/>
            </a:solidFill>
            <a:round/>
            <a:headEnd/>
            <a:tailEnd/>
          </a:ln>
          <a:effectLst/>
        </p:spPr>
        <p:txBody>
          <a:bodyPr wrap="none" anchor="ctr"/>
          <a:lstStyle/>
          <a:p>
            <a:endParaRPr lang="en-US"/>
          </a:p>
        </p:txBody>
      </p:sp>
      <p:sp>
        <p:nvSpPr>
          <p:cNvPr id="139323" name="Line 59"/>
          <p:cNvSpPr>
            <a:spLocks noChangeShapeType="1"/>
          </p:cNvSpPr>
          <p:nvPr/>
        </p:nvSpPr>
        <p:spPr bwMode="auto">
          <a:xfrm>
            <a:off x="5410200" y="3505200"/>
            <a:ext cx="0" cy="914400"/>
          </a:xfrm>
          <a:prstGeom prst="line">
            <a:avLst/>
          </a:prstGeom>
          <a:noFill/>
          <a:ln w="9525">
            <a:solidFill>
              <a:schemeClr val="tx1"/>
            </a:solidFill>
            <a:round/>
            <a:headEnd/>
            <a:tailEnd/>
          </a:ln>
          <a:effectLst/>
        </p:spPr>
        <p:txBody>
          <a:bodyPr wrap="none" anchor="ctr"/>
          <a:lstStyle/>
          <a:p>
            <a:endParaRPr lang="en-US"/>
          </a:p>
        </p:txBody>
      </p:sp>
      <p:sp>
        <p:nvSpPr>
          <p:cNvPr id="139324" name="Line 60"/>
          <p:cNvSpPr>
            <a:spLocks noChangeShapeType="1"/>
          </p:cNvSpPr>
          <p:nvPr/>
        </p:nvSpPr>
        <p:spPr bwMode="auto">
          <a:xfrm>
            <a:off x="6400800" y="3429000"/>
            <a:ext cx="914400" cy="0"/>
          </a:xfrm>
          <a:prstGeom prst="line">
            <a:avLst/>
          </a:prstGeom>
          <a:noFill/>
          <a:ln w="9525">
            <a:solidFill>
              <a:schemeClr val="tx1"/>
            </a:solidFill>
            <a:round/>
            <a:headEnd/>
            <a:tailEnd/>
          </a:ln>
          <a:effectLst/>
        </p:spPr>
        <p:txBody>
          <a:bodyPr wrap="none" anchor="ctr"/>
          <a:lstStyle/>
          <a:p>
            <a:endParaRPr lang="en-US"/>
          </a:p>
        </p:txBody>
      </p:sp>
      <p:sp>
        <p:nvSpPr>
          <p:cNvPr id="139325" name="Line 61"/>
          <p:cNvSpPr>
            <a:spLocks noChangeShapeType="1"/>
          </p:cNvSpPr>
          <p:nvPr/>
        </p:nvSpPr>
        <p:spPr bwMode="auto">
          <a:xfrm>
            <a:off x="6400800" y="4495800"/>
            <a:ext cx="990600" cy="0"/>
          </a:xfrm>
          <a:prstGeom prst="line">
            <a:avLst/>
          </a:prstGeom>
          <a:noFill/>
          <a:ln w="9525">
            <a:solidFill>
              <a:schemeClr val="tx1"/>
            </a:solidFill>
            <a:round/>
            <a:headEnd/>
            <a:tailEnd/>
          </a:ln>
          <a:effectLst/>
        </p:spPr>
        <p:txBody>
          <a:bodyPr wrap="none" anchor="ctr"/>
          <a:lstStyle/>
          <a:p>
            <a:endParaRPr lang="en-US"/>
          </a:p>
        </p:txBody>
      </p:sp>
      <p:sp>
        <p:nvSpPr>
          <p:cNvPr id="139327" name="Line 63"/>
          <p:cNvSpPr>
            <a:spLocks noChangeShapeType="1"/>
          </p:cNvSpPr>
          <p:nvPr/>
        </p:nvSpPr>
        <p:spPr bwMode="auto">
          <a:xfrm>
            <a:off x="6324600" y="3505200"/>
            <a:ext cx="0" cy="914400"/>
          </a:xfrm>
          <a:prstGeom prst="line">
            <a:avLst/>
          </a:prstGeom>
          <a:noFill/>
          <a:ln w="9525">
            <a:solidFill>
              <a:schemeClr val="tx1"/>
            </a:solidFill>
            <a:round/>
            <a:headEnd/>
            <a:tailEnd/>
          </a:ln>
          <a:effectLst/>
        </p:spPr>
        <p:txBody>
          <a:bodyPr wrap="none" anchor="ctr"/>
          <a:lstStyle/>
          <a:p>
            <a:endParaRPr lang="en-US"/>
          </a:p>
        </p:txBody>
      </p:sp>
      <p:sp>
        <p:nvSpPr>
          <p:cNvPr id="139328" name="Line 64"/>
          <p:cNvSpPr>
            <a:spLocks noChangeShapeType="1"/>
          </p:cNvSpPr>
          <p:nvPr/>
        </p:nvSpPr>
        <p:spPr bwMode="auto">
          <a:xfrm>
            <a:off x="7391400" y="3505200"/>
            <a:ext cx="0" cy="914400"/>
          </a:xfrm>
          <a:prstGeom prst="line">
            <a:avLst/>
          </a:prstGeom>
          <a:noFill/>
          <a:ln w="9525">
            <a:solidFill>
              <a:schemeClr val="tx1"/>
            </a:solidFill>
            <a:round/>
            <a:headEnd/>
            <a:tailEnd/>
          </a:ln>
          <a:effectLst/>
        </p:spPr>
        <p:txBody>
          <a:bodyPr wrap="none" anchor="ctr"/>
          <a:lstStyle/>
          <a:p>
            <a:endParaRPr lang="en-US"/>
          </a:p>
        </p:txBody>
      </p:sp>
      <p:sp>
        <p:nvSpPr>
          <p:cNvPr id="139329" name="Line 65"/>
          <p:cNvSpPr>
            <a:spLocks noChangeShapeType="1"/>
          </p:cNvSpPr>
          <p:nvPr/>
        </p:nvSpPr>
        <p:spPr bwMode="auto">
          <a:xfrm flipV="1">
            <a:off x="6400800" y="4038600"/>
            <a:ext cx="381000" cy="381000"/>
          </a:xfrm>
          <a:prstGeom prst="line">
            <a:avLst/>
          </a:prstGeom>
          <a:noFill/>
          <a:ln w="9525">
            <a:solidFill>
              <a:schemeClr val="tx1"/>
            </a:solidFill>
            <a:round/>
            <a:headEnd/>
            <a:tailEnd/>
          </a:ln>
          <a:effectLst/>
        </p:spPr>
        <p:txBody>
          <a:bodyPr wrap="none" anchor="ctr"/>
          <a:lstStyle/>
          <a:p>
            <a:endParaRPr lang="en-US"/>
          </a:p>
        </p:txBody>
      </p:sp>
      <p:sp>
        <p:nvSpPr>
          <p:cNvPr id="139330" name="Line 66"/>
          <p:cNvSpPr>
            <a:spLocks noChangeShapeType="1"/>
          </p:cNvSpPr>
          <p:nvPr/>
        </p:nvSpPr>
        <p:spPr bwMode="auto">
          <a:xfrm flipV="1">
            <a:off x="6934200" y="3505200"/>
            <a:ext cx="381000" cy="381000"/>
          </a:xfrm>
          <a:prstGeom prst="line">
            <a:avLst/>
          </a:prstGeom>
          <a:noFill/>
          <a:ln w="9525">
            <a:solidFill>
              <a:schemeClr val="tx1"/>
            </a:solidFill>
            <a:round/>
            <a:headEnd/>
            <a:tailEnd/>
          </a:ln>
          <a:effectLst/>
        </p:spPr>
        <p:txBody>
          <a:bodyPr wrap="none" anchor="ctr"/>
          <a:lstStyle/>
          <a:p>
            <a:endParaRPr lang="en-US"/>
          </a:p>
        </p:txBody>
      </p:sp>
      <p:sp>
        <p:nvSpPr>
          <p:cNvPr id="139331" name="Rectangle 67"/>
          <p:cNvSpPr>
            <a:spLocks noChangeArrowheads="1"/>
          </p:cNvSpPr>
          <p:nvPr/>
        </p:nvSpPr>
        <p:spPr bwMode="auto">
          <a:xfrm>
            <a:off x="381000" y="3124200"/>
            <a:ext cx="304800" cy="228600"/>
          </a:xfrm>
          <a:prstGeom prst="rect">
            <a:avLst/>
          </a:prstGeom>
          <a:solidFill>
            <a:schemeClr val="bg1"/>
          </a:solidFill>
          <a:ln w="9525">
            <a:solidFill>
              <a:schemeClr val="bg1"/>
            </a:solidFill>
            <a:miter lim="800000"/>
            <a:headEnd/>
            <a:tailEnd/>
          </a:ln>
          <a:effectLst/>
        </p:spPr>
        <p:txBody>
          <a:bodyPr wrap="none" anchor="ctr"/>
          <a:lstStyle/>
          <a:p>
            <a:r>
              <a:rPr lang="en-US"/>
              <a:t>v</a:t>
            </a:r>
            <a:r>
              <a:rPr lang="en-US" baseline="-25000"/>
              <a:t>1</a:t>
            </a:r>
          </a:p>
        </p:txBody>
      </p:sp>
      <p:sp>
        <p:nvSpPr>
          <p:cNvPr id="139332" name="Rectangle 68"/>
          <p:cNvSpPr>
            <a:spLocks noChangeArrowheads="1"/>
          </p:cNvSpPr>
          <p:nvPr/>
        </p:nvSpPr>
        <p:spPr bwMode="auto">
          <a:xfrm>
            <a:off x="1371600" y="3124200"/>
            <a:ext cx="304800" cy="228600"/>
          </a:xfrm>
          <a:prstGeom prst="rect">
            <a:avLst/>
          </a:prstGeom>
          <a:solidFill>
            <a:schemeClr val="bg1"/>
          </a:solidFill>
          <a:ln w="9525">
            <a:solidFill>
              <a:schemeClr val="bg1"/>
            </a:solidFill>
            <a:miter lim="800000"/>
            <a:headEnd/>
            <a:tailEnd/>
          </a:ln>
          <a:effectLst/>
        </p:spPr>
        <p:txBody>
          <a:bodyPr wrap="none" anchor="ctr"/>
          <a:lstStyle/>
          <a:p>
            <a:r>
              <a:rPr lang="en-US"/>
              <a:t>v</a:t>
            </a:r>
            <a:r>
              <a:rPr lang="en-US" baseline="-25000"/>
              <a:t>2</a:t>
            </a:r>
          </a:p>
        </p:txBody>
      </p:sp>
      <p:sp>
        <p:nvSpPr>
          <p:cNvPr id="139333" name="Rectangle 69"/>
          <p:cNvSpPr>
            <a:spLocks noChangeArrowheads="1"/>
          </p:cNvSpPr>
          <p:nvPr/>
        </p:nvSpPr>
        <p:spPr bwMode="auto">
          <a:xfrm>
            <a:off x="1447800" y="4724400"/>
            <a:ext cx="304800" cy="228600"/>
          </a:xfrm>
          <a:prstGeom prst="rect">
            <a:avLst/>
          </a:prstGeom>
          <a:solidFill>
            <a:schemeClr val="bg1"/>
          </a:solidFill>
          <a:ln w="9525">
            <a:solidFill>
              <a:schemeClr val="bg1"/>
            </a:solidFill>
            <a:miter lim="800000"/>
            <a:headEnd/>
            <a:tailEnd/>
          </a:ln>
          <a:effectLst/>
        </p:spPr>
        <p:txBody>
          <a:bodyPr wrap="none" anchor="ctr"/>
          <a:lstStyle/>
          <a:p>
            <a:r>
              <a:rPr lang="en-US"/>
              <a:t>v</a:t>
            </a:r>
            <a:r>
              <a:rPr lang="en-US" baseline="-25000"/>
              <a:t>5</a:t>
            </a:r>
          </a:p>
        </p:txBody>
      </p:sp>
      <p:sp>
        <p:nvSpPr>
          <p:cNvPr id="139334" name="Rectangle 70"/>
          <p:cNvSpPr>
            <a:spLocks noChangeArrowheads="1"/>
          </p:cNvSpPr>
          <p:nvPr/>
        </p:nvSpPr>
        <p:spPr bwMode="auto">
          <a:xfrm>
            <a:off x="381000" y="4724400"/>
            <a:ext cx="304800" cy="228600"/>
          </a:xfrm>
          <a:prstGeom prst="rect">
            <a:avLst/>
          </a:prstGeom>
          <a:solidFill>
            <a:schemeClr val="bg1"/>
          </a:solidFill>
          <a:ln w="9525">
            <a:solidFill>
              <a:schemeClr val="bg1"/>
            </a:solidFill>
            <a:miter lim="800000"/>
            <a:headEnd/>
            <a:tailEnd/>
          </a:ln>
          <a:effectLst/>
        </p:spPr>
        <p:txBody>
          <a:bodyPr wrap="none" anchor="ctr"/>
          <a:lstStyle/>
          <a:p>
            <a:r>
              <a:rPr lang="en-US"/>
              <a:t>v</a:t>
            </a:r>
            <a:r>
              <a:rPr lang="en-US" baseline="-25000"/>
              <a:t>4</a:t>
            </a:r>
          </a:p>
        </p:txBody>
      </p:sp>
      <p:sp>
        <p:nvSpPr>
          <p:cNvPr id="139335" name="Rectangle 71"/>
          <p:cNvSpPr>
            <a:spLocks noChangeArrowheads="1"/>
          </p:cNvSpPr>
          <p:nvPr/>
        </p:nvSpPr>
        <p:spPr bwMode="auto">
          <a:xfrm>
            <a:off x="2286000" y="3124200"/>
            <a:ext cx="304800" cy="228600"/>
          </a:xfrm>
          <a:prstGeom prst="rect">
            <a:avLst/>
          </a:prstGeom>
          <a:solidFill>
            <a:schemeClr val="bg1"/>
          </a:solidFill>
          <a:ln w="9525">
            <a:solidFill>
              <a:schemeClr val="bg1"/>
            </a:solidFill>
            <a:miter lim="800000"/>
            <a:headEnd/>
            <a:tailEnd/>
          </a:ln>
          <a:effectLst/>
        </p:spPr>
        <p:txBody>
          <a:bodyPr wrap="none" anchor="ctr"/>
          <a:lstStyle/>
          <a:p>
            <a:r>
              <a:rPr lang="en-US"/>
              <a:t>v</a:t>
            </a:r>
            <a:r>
              <a:rPr lang="en-US" baseline="-25000"/>
              <a:t>3</a:t>
            </a:r>
          </a:p>
        </p:txBody>
      </p:sp>
      <p:sp>
        <p:nvSpPr>
          <p:cNvPr id="139336" name="Rectangle 72"/>
          <p:cNvSpPr>
            <a:spLocks noChangeArrowheads="1"/>
          </p:cNvSpPr>
          <p:nvPr/>
        </p:nvSpPr>
        <p:spPr bwMode="auto">
          <a:xfrm>
            <a:off x="2362200" y="4648200"/>
            <a:ext cx="304800" cy="228600"/>
          </a:xfrm>
          <a:prstGeom prst="rect">
            <a:avLst/>
          </a:prstGeom>
          <a:solidFill>
            <a:schemeClr val="bg1"/>
          </a:solidFill>
          <a:ln w="9525">
            <a:solidFill>
              <a:schemeClr val="bg1"/>
            </a:solidFill>
            <a:miter lim="800000"/>
            <a:headEnd/>
            <a:tailEnd/>
          </a:ln>
          <a:effectLst/>
        </p:spPr>
        <p:txBody>
          <a:bodyPr wrap="none" anchor="ctr"/>
          <a:lstStyle/>
          <a:p>
            <a:r>
              <a:rPr lang="en-US"/>
              <a:t>v</a:t>
            </a:r>
            <a:r>
              <a:rPr lang="en-US" baseline="-25000"/>
              <a:t>6</a:t>
            </a:r>
          </a:p>
        </p:txBody>
      </p:sp>
      <p:sp>
        <p:nvSpPr>
          <p:cNvPr id="139337" name="Rectangle 73"/>
          <p:cNvSpPr>
            <a:spLocks noChangeArrowheads="1"/>
          </p:cNvSpPr>
          <p:nvPr/>
        </p:nvSpPr>
        <p:spPr bwMode="auto">
          <a:xfrm>
            <a:off x="3962400" y="3048000"/>
            <a:ext cx="304800" cy="228600"/>
          </a:xfrm>
          <a:prstGeom prst="rect">
            <a:avLst/>
          </a:prstGeom>
          <a:solidFill>
            <a:schemeClr val="bg1"/>
          </a:solidFill>
          <a:ln w="9525">
            <a:solidFill>
              <a:schemeClr val="bg1"/>
            </a:solidFill>
            <a:miter lim="800000"/>
            <a:headEnd/>
            <a:tailEnd/>
          </a:ln>
          <a:effectLst/>
        </p:spPr>
        <p:txBody>
          <a:bodyPr wrap="none" anchor="ctr"/>
          <a:lstStyle/>
          <a:p>
            <a:r>
              <a:rPr lang="en-US"/>
              <a:t>v</a:t>
            </a:r>
            <a:r>
              <a:rPr lang="en-US" baseline="-25000"/>
              <a:t>1</a:t>
            </a:r>
          </a:p>
        </p:txBody>
      </p:sp>
      <p:sp>
        <p:nvSpPr>
          <p:cNvPr id="139338" name="Rectangle 74"/>
          <p:cNvSpPr>
            <a:spLocks noChangeArrowheads="1"/>
          </p:cNvSpPr>
          <p:nvPr/>
        </p:nvSpPr>
        <p:spPr bwMode="auto">
          <a:xfrm>
            <a:off x="5181600" y="4724400"/>
            <a:ext cx="304800" cy="228600"/>
          </a:xfrm>
          <a:prstGeom prst="rect">
            <a:avLst/>
          </a:prstGeom>
          <a:solidFill>
            <a:schemeClr val="bg1"/>
          </a:solidFill>
          <a:ln w="9525">
            <a:solidFill>
              <a:schemeClr val="bg1"/>
            </a:solidFill>
            <a:miter lim="800000"/>
            <a:headEnd/>
            <a:tailEnd/>
          </a:ln>
          <a:effectLst/>
        </p:spPr>
        <p:txBody>
          <a:bodyPr wrap="none" anchor="ctr"/>
          <a:lstStyle/>
          <a:p>
            <a:r>
              <a:rPr lang="en-US"/>
              <a:t>v</a:t>
            </a:r>
            <a:r>
              <a:rPr lang="en-US" baseline="-25000"/>
              <a:t>2</a:t>
            </a:r>
          </a:p>
        </p:txBody>
      </p:sp>
      <p:sp>
        <p:nvSpPr>
          <p:cNvPr id="139339" name="Rectangle 75"/>
          <p:cNvSpPr>
            <a:spLocks noChangeArrowheads="1"/>
          </p:cNvSpPr>
          <p:nvPr/>
        </p:nvSpPr>
        <p:spPr bwMode="auto">
          <a:xfrm>
            <a:off x="4038600" y="4724400"/>
            <a:ext cx="304800" cy="228600"/>
          </a:xfrm>
          <a:prstGeom prst="rect">
            <a:avLst/>
          </a:prstGeom>
          <a:solidFill>
            <a:schemeClr val="bg1"/>
          </a:solidFill>
          <a:ln w="9525">
            <a:solidFill>
              <a:schemeClr val="bg1"/>
            </a:solidFill>
            <a:miter lim="800000"/>
            <a:headEnd/>
            <a:tailEnd/>
          </a:ln>
          <a:effectLst/>
        </p:spPr>
        <p:txBody>
          <a:bodyPr wrap="none" anchor="ctr"/>
          <a:lstStyle/>
          <a:p>
            <a:r>
              <a:rPr lang="en-US"/>
              <a:t>v</a:t>
            </a:r>
            <a:r>
              <a:rPr lang="en-US" baseline="-25000"/>
              <a:t>4</a:t>
            </a:r>
          </a:p>
        </p:txBody>
      </p:sp>
      <p:sp>
        <p:nvSpPr>
          <p:cNvPr id="139340" name="Rectangle 76"/>
          <p:cNvSpPr>
            <a:spLocks noChangeArrowheads="1"/>
          </p:cNvSpPr>
          <p:nvPr/>
        </p:nvSpPr>
        <p:spPr bwMode="auto">
          <a:xfrm>
            <a:off x="6096000" y="4648200"/>
            <a:ext cx="304800" cy="228600"/>
          </a:xfrm>
          <a:prstGeom prst="rect">
            <a:avLst/>
          </a:prstGeom>
          <a:solidFill>
            <a:schemeClr val="bg1"/>
          </a:solidFill>
          <a:ln w="9525">
            <a:solidFill>
              <a:schemeClr val="bg1"/>
            </a:solidFill>
            <a:miter lim="800000"/>
            <a:headEnd/>
            <a:tailEnd/>
          </a:ln>
          <a:effectLst/>
        </p:spPr>
        <p:txBody>
          <a:bodyPr wrap="none" anchor="ctr"/>
          <a:lstStyle/>
          <a:p>
            <a:r>
              <a:rPr lang="en-US"/>
              <a:t>v</a:t>
            </a:r>
            <a:r>
              <a:rPr lang="en-US" baseline="-25000"/>
              <a:t>4</a:t>
            </a:r>
          </a:p>
        </p:txBody>
      </p:sp>
      <p:sp>
        <p:nvSpPr>
          <p:cNvPr id="139341" name="Rectangle 77"/>
          <p:cNvSpPr>
            <a:spLocks noChangeArrowheads="1"/>
          </p:cNvSpPr>
          <p:nvPr/>
        </p:nvSpPr>
        <p:spPr bwMode="auto">
          <a:xfrm>
            <a:off x="5257800" y="3048000"/>
            <a:ext cx="304800" cy="228600"/>
          </a:xfrm>
          <a:prstGeom prst="rect">
            <a:avLst/>
          </a:prstGeom>
          <a:solidFill>
            <a:schemeClr val="bg1"/>
          </a:solidFill>
          <a:ln w="9525">
            <a:solidFill>
              <a:schemeClr val="bg1"/>
            </a:solidFill>
            <a:miter lim="800000"/>
            <a:headEnd/>
            <a:tailEnd/>
          </a:ln>
          <a:effectLst/>
        </p:spPr>
        <p:txBody>
          <a:bodyPr wrap="none" anchor="ctr"/>
          <a:lstStyle/>
          <a:p>
            <a:r>
              <a:rPr lang="en-US"/>
              <a:t>v</a:t>
            </a:r>
            <a:r>
              <a:rPr lang="en-US" baseline="-25000"/>
              <a:t>5</a:t>
            </a:r>
          </a:p>
        </p:txBody>
      </p:sp>
      <p:sp>
        <p:nvSpPr>
          <p:cNvPr id="139342" name="Rectangle 78"/>
          <p:cNvSpPr>
            <a:spLocks noChangeArrowheads="1"/>
          </p:cNvSpPr>
          <p:nvPr/>
        </p:nvSpPr>
        <p:spPr bwMode="auto">
          <a:xfrm>
            <a:off x="5943600" y="3048000"/>
            <a:ext cx="304800" cy="228600"/>
          </a:xfrm>
          <a:prstGeom prst="rect">
            <a:avLst/>
          </a:prstGeom>
          <a:solidFill>
            <a:schemeClr val="bg1"/>
          </a:solidFill>
          <a:ln w="9525">
            <a:solidFill>
              <a:schemeClr val="bg1"/>
            </a:solidFill>
            <a:miter lim="800000"/>
            <a:headEnd/>
            <a:tailEnd/>
          </a:ln>
          <a:effectLst/>
        </p:spPr>
        <p:txBody>
          <a:bodyPr wrap="none" anchor="ctr"/>
          <a:lstStyle/>
          <a:p>
            <a:r>
              <a:rPr lang="en-US"/>
              <a:t>v</a:t>
            </a:r>
            <a:r>
              <a:rPr lang="en-US" baseline="-25000"/>
              <a:t>1</a:t>
            </a:r>
          </a:p>
        </p:txBody>
      </p:sp>
      <p:sp>
        <p:nvSpPr>
          <p:cNvPr id="139343" name="Rectangle 79"/>
          <p:cNvSpPr>
            <a:spLocks noChangeArrowheads="1"/>
          </p:cNvSpPr>
          <p:nvPr/>
        </p:nvSpPr>
        <p:spPr bwMode="auto">
          <a:xfrm>
            <a:off x="7391400" y="4724400"/>
            <a:ext cx="304800" cy="228600"/>
          </a:xfrm>
          <a:prstGeom prst="rect">
            <a:avLst/>
          </a:prstGeom>
          <a:solidFill>
            <a:schemeClr val="bg1"/>
          </a:solidFill>
          <a:ln w="9525">
            <a:solidFill>
              <a:schemeClr val="bg1"/>
            </a:solidFill>
            <a:miter lim="800000"/>
            <a:headEnd/>
            <a:tailEnd/>
          </a:ln>
          <a:effectLst/>
        </p:spPr>
        <p:txBody>
          <a:bodyPr wrap="none" anchor="ctr"/>
          <a:lstStyle/>
          <a:p>
            <a:r>
              <a:rPr lang="en-US"/>
              <a:t>v</a:t>
            </a:r>
            <a:r>
              <a:rPr lang="en-US" baseline="-25000"/>
              <a:t>2</a:t>
            </a:r>
          </a:p>
        </p:txBody>
      </p:sp>
      <p:sp>
        <p:nvSpPr>
          <p:cNvPr id="139344" name="Rectangle 80"/>
          <p:cNvSpPr>
            <a:spLocks noChangeArrowheads="1"/>
          </p:cNvSpPr>
          <p:nvPr/>
        </p:nvSpPr>
        <p:spPr bwMode="auto">
          <a:xfrm>
            <a:off x="7315200" y="3048000"/>
            <a:ext cx="304800" cy="228600"/>
          </a:xfrm>
          <a:prstGeom prst="rect">
            <a:avLst/>
          </a:prstGeom>
          <a:solidFill>
            <a:schemeClr val="bg1"/>
          </a:solidFill>
          <a:ln w="9525">
            <a:solidFill>
              <a:schemeClr val="bg1"/>
            </a:solidFill>
            <a:miter lim="800000"/>
            <a:headEnd/>
            <a:tailEnd/>
          </a:ln>
          <a:effectLst/>
        </p:spPr>
        <p:txBody>
          <a:bodyPr wrap="none" anchor="ctr"/>
          <a:lstStyle/>
          <a:p>
            <a:r>
              <a:rPr lang="en-US"/>
              <a:t>v</a:t>
            </a:r>
            <a:r>
              <a:rPr lang="en-US" baseline="-25000"/>
              <a:t>5</a:t>
            </a:r>
          </a:p>
        </p:txBody>
      </p:sp>
      <p:sp>
        <p:nvSpPr>
          <p:cNvPr id="139345" name="Rectangle 81"/>
          <p:cNvSpPr>
            <a:spLocks noChangeArrowheads="1"/>
          </p:cNvSpPr>
          <p:nvPr/>
        </p:nvSpPr>
        <p:spPr bwMode="auto">
          <a:xfrm>
            <a:off x="6781800" y="4114800"/>
            <a:ext cx="304800" cy="228600"/>
          </a:xfrm>
          <a:prstGeom prst="rect">
            <a:avLst/>
          </a:prstGeom>
          <a:solidFill>
            <a:schemeClr val="bg1"/>
          </a:solidFill>
          <a:ln w="9525">
            <a:solidFill>
              <a:schemeClr val="bg1"/>
            </a:solidFill>
            <a:miter lim="800000"/>
            <a:headEnd/>
            <a:tailEnd/>
          </a:ln>
          <a:effectLst/>
        </p:spPr>
        <p:txBody>
          <a:bodyPr wrap="none" anchor="ctr"/>
          <a:lstStyle/>
          <a:p>
            <a:r>
              <a:rPr lang="en-US"/>
              <a:t>v</a:t>
            </a:r>
            <a:r>
              <a:rPr lang="en-US" baseline="-25000"/>
              <a:t>3</a:t>
            </a:r>
          </a:p>
        </p:txBody>
      </p:sp>
      <p:sp>
        <p:nvSpPr>
          <p:cNvPr id="139346" name="Rectangle 82"/>
          <p:cNvSpPr>
            <a:spLocks noChangeArrowheads="1"/>
          </p:cNvSpPr>
          <p:nvPr/>
        </p:nvSpPr>
        <p:spPr bwMode="auto">
          <a:xfrm>
            <a:off x="5562600" y="3810000"/>
            <a:ext cx="304800" cy="228600"/>
          </a:xfrm>
          <a:prstGeom prst="rect">
            <a:avLst/>
          </a:prstGeom>
          <a:solidFill>
            <a:schemeClr val="bg1"/>
          </a:solidFill>
          <a:ln w="9525">
            <a:solidFill>
              <a:schemeClr val="bg1"/>
            </a:solidFill>
            <a:miter lim="800000"/>
            <a:headEnd/>
            <a:tailEnd/>
          </a:ln>
          <a:effectLst/>
        </p:spPr>
        <p:txBody>
          <a:bodyPr wrap="none" anchor="ctr"/>
          <a:lstStyle/>
          <a:p>
            <a:r>
              <a:rPr lang="en-US" sz="1200"/>
              <a:t>R</a:t>
            </a:r>
            <a:r>
              <a:rPr lang="en-US" sz="1200" baseline="-25000"/>
              <a:t>1</a:t>
            </a:r>
          </a:p>
        </p:txBody>
      </p:sp>
      <p:sp>
        <p:nvSpPr>
          <p:cNvPr id="139347" name="Rectangle 83"/>
          <p:cNvSpPr>
            <a:spLocks noChangeArrowheads="1"/>
          </p:cNvSpPr>
          <p:nvPr/>
        </p:nvSpPr>
        <p:spPr bwMode="auto">
          <a:xfrm>
            <a:off x="4724400" y="3733800"/>
            <a:ext cx="304800" cy="228600"/>
          </a:xfrm>
          <a:prstGeom prst="rect">
            <a:avLst/>
          </a:prstGeom>
          <a:solidFill>
            <a:schemeClr val="bg1"/>
          </a:solidFill>
          <a:ln w="9525">
            <a:solidFill>
              <a:schemeClr val="bg1"/>
            </a:solidFill>
            <a:miter lim="800000"/>
            <a:headEnd/>
            <a:tailEnd/>
          </a:ln>
          <a:effectLst/>
        </p:spPr>
        <p:txBody>
          <a:bodyPr wrap="none" anchor="ctr"/>
          <a:lstStyle/>
          <a:p>
            <a:r>
              <a:rPr lang="en-US" sz="1200"/>
              <a:t>R</a:t>
            </a:r>
            <a:r>
              <a:rPr lang="en-US" sz="1200" baseline="-25000"/>
              <a:t>2</a:t>
            </a:r>
          </a:p>
        </p:txBody>
      </p:sp>
      <p:sp>
        <p:nvSpPr>
          <p:cNvPr id="139348" name="Rectangle 84"/>
          <p:cNvSpPr>
            <a:spLocks noChangeArrowheads="1"/>
          </p:cNvSpPr>
          <p:nvPr/>
        </p:nvSpPr>
        <p:spPr bwMode="auto">
          <a:xfrm>
            <a:off x="6400800" y="3581400"/>
            <a:ext cx="304800" cy="228600"/>
          </a:xfrm>
          <a:prstGeom prst="rect">
            <a:avLst/>
          </a:prstGeom>
          <a:solidFill>
            <a:schemeClr val="bg1"/>
          </a:solidFill>
          <a:ln w="9525">
            <a:solidFill>
              <a:schemeClr val="bg1"/>
            </a:solidFill>
            <a:miter lim="800000"/>
            <a:headEnd/>
            <a:tailEnd/>
          </a:ln>
          <a:effectLst/>
        </p:spPr>
        <p:txBody>
          <a:bodyPr wrap="none" anchor="ctr"/>
          <a:lstStyle/>
          <a:p>
            <a:r>
              <a:rPr lang="en-US" sz="1200"/>
              <a:t>R</a:t>
            </a:r>
            <a:r>
              <a:rPr lang="en-US" sz="1200" baseline="-25000"/>
              <a:t>21</a:t>
            </a:r>
          </a:p>
        </p:txBody>
      </p:sp>
      <p:sp>
        <p:nvSpPr>
          <p:cNvPr id="139349" name="Rectangle 85"/>
          <p:cNvSpPr>
            <a:spLocks noChangeArrowheads="1"/>
          </p:cNvSpPr>
          <p:nvPr/>
        </p:nvSpPr>
        <p:spPr bwMode="auto">
          <a:xfrm>
            <a:off x="7543800" y="3733800"/>
            <a:ext cx="304800" cy="228600"/>
          </a:xfrm>
          <a:prstGeom prst="rect">
            <a:avLst/>
          </a:prstGeom>
          <a:solidFill>
            <a:schemeClr val="bg1"/>
          </a:solidFill>
          <a:ln w="9525">
            <a:solidFill>
              <a:schemeClr val="bg1"/>
            </a:solidFill>
            <a:miter lim="800000"/>
            <a:headEnd/>
            <a:tailEnd/>
          </a:ln>
          <a:effectLst/>
        </p:spPr>
        <p:txBody>
          <a:bodyPr wrap="none" anchor="ctr"/>
          <a:lstStyle/>
          <a:p>
            <a:r>
              <a:rPr lang="en-US" sz="1200"/>
              <a:t>R</a:t>
            </a:r>
            <a:r>
              <a:rPr lang="en-US" sz="1200" baseline="-25000"/>
              <a:t>1</a:t>
            </a:r>
          </a:p>
        </p:txBody>
      </p:sp>
      <p:sp>
        <p:nvSpPr>
          <p:cNvPr id="139350" name="Rectangle 86"/>
          <p:cNvSpPr>
            <a:spLocks noChangeArrowheads="1"/>
          </p:cNvSpPr>
          <p:nvPr/>
        </p:nvSpPr>
        <p:spPr bwMode="auto">
          <a:xfrm>
            <a:off x="7010400" y="3886200"/>
            <a:ext cx="304800" cy="228600"/>
          </a:xfrm>
          <a:prstGeom prst="rect">
            <a:avLst/>
          </a:prstGeom>
          <a:solidFill>
            <a:schemeClr val="bg1"/>
          </a:solidFill>
          <a:ln w="9525">
            <a:solidFill>
              <a:schemeClr val="bg1"/>
            </a:solidFill>
            <a:miter lim="800000"/>
            <a:headEnd/>
            <a:tailEnd/>
          </a:ln>
          <a:effectLst/>
        </p:spPr>
        <p:txBody>
          <a:bodyPr wrap="none" anchor="ctr"/>
          <a:lstStyle/>
          <a:p>
            <a:r>
              <a:rPr lang="en-US" sz="1200"/>
              <a:t>R</a:t>
            </a:r>
            <a:r>
              <a:rPr lang="en-US" sz="1200" baseline="-25000"/>
              <a:t>22</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pPr marL="0" indent="0" algn="just">
              <a:buNone/>
            </a:pPr>
            <a:r>
              <a:rPr lang="en-US" dirty="0" smtClean="0"/>
              <a:t>Theorem: (</a:t>
            </a:r>
            <a:r>
              <a:rPr lang="en-US" dirty="0" err="1" smtClean="0"/>
              <a:t>Kuratowski</a:t>
            </a:r>
            <a:r>
              <a:rPr lang="en-US" smtClean="0"/>
              <a:t> Theorem)A </a:t>
            </a:r>
            <a:r>
              <a:rPr lang="en-US" dirty="0"/>
              <a:t>graph is nonplanar if and only if it contains a subgraph homeomorphic to </a:t>
            </a:r>
            <a:r>
              <a:rPr lang="en-US" i="1" dirty="0"/>
              <a:t>K</a:t>
            </a:r>
            <a:r>
              <a:rPr lang="en-US" baseline="-25000" dirty="0"/>
              <a:t>3</a:t>
            </a:r>
            <a:r>
              <a:rPr lang="en-US" i="1" baseline="-25000" dirty="0"/>
              <a:t>,</a:t>
            </a:r>
            <a:r>
              <a:rPr lang="en-US" baseline="-25000" dirty="0"/>
              <a:t>3</a:t>
            </a:r>
            <a:r>
              <a:rPr lang="en-US" dirty="0"/>
              <a:t> or </a:t>
            </a:r>
            <a:r>
              <a:rPr lang="en-US" i="1" dirty="0"/>
              <a:t>K</a:t>
            </a:r>
            <a:r>
              <a:rPr lang="en-US" baseline="-25000" dirty="0"/>
              <a:t>5</a:t>
            </a:r>
            <a:r>
              <a:rPr lang="en-US" dirty="0"/>
              <a:t>.</a:t>
            </a:r>
            <a:endParaRPr lang="en-US" dirty="0"/>
          </a:p>
        </p:txBody>
      </p:sp>
    </p:spTree>
    <p:extLst>
      <p:ext uri="{BB962C8B-B14F-4D97-AF65-F5344CB8AC3E}">
        <p14:creationId xmlns:p14="http://schemas.microsoft.com/office/powerpoint/2010/main" val="1587122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APPLICATIONS OF PLANAR GRAPHS</a:t>
            </a:r>
            <a:endParaRPr lang="en-US" dirty="0"/>
          </a:p>
        </p:txBody>
      </p:sp>
      <p:sp>
        <p:nvSpPr>
          <p:cNvPr id="3" name="Content Placeholder 2"/>
          <p:cNvSpPr>
            <a:spLocks noGrp="1"/>
          </p:cNvSpPr>
          <p:nvPr>
            <p:ph sz="quarter" idx="1"/>
          </p:nvPr>
        </p:nvSpPr>
        <p:spPr/>
        <p:txBody>
          <a:bodyPr>
            <a:normAutofit lnSpcReduction="10000"/>
          </a:bodyPr>
          <a:lstStyle/>
          <a:p>
            <a:pPr algn="just"/>
            <a:r>
              <a:rPr lang="en-US" dirty="0" smtClean="0"/>
              <a:t>Planarity </a:t>
            </a:r>
            <a:r>
              <a:rPr lang="en-US" dirty="0"/>
              <a:t>of graphs plays an important role in </a:t>
            </a:r>
            <a:r>
              <a:rPr lang="en-US" dirty="0" smtClean="0"/>
              <a:t>the design </a:t>
            </a:r>
            <a:r>
              <a:rPr lang="en-US" dirty="0"/>
              <a:t>of electronic circuits</a:t>
            </a:r>
            <a:r>
              <a:rPr lang="en-US" dirty="0" smtClean="0"/>
              <a:t>. We </a:t>
            </a:r>
            <a:r>
              <a:rPr lang="en-US" dirty="0"/>
              <a:t>can model a circuit with a graph by representing </a:t>
            </a:r>
            <a:r>
              <a:rPr lang="en-US" dirty="0" smtClean="0"/>
              <a:t>components of </a:t>
            </a:r>
            <a:r>
              <a:rPr lang="en-US" dirty="0"/>
              <a:t>the circuit by vertices and connections between them by edges. We can print a circuit on </a:t>
            </a:r>
            <a:r>
              <a:rPr lang="en-US" dirty="0" smtClean="0"/>
              <a:t>a single </a:t>
            </a:r>
            <a:r>
              <a:rPr lang="en-US" dirty="0"/>
              <a:t>board with no connections crossing if the graph representing the circuit is planar. </a:t>
            </a:r>
            <a:r>
              <a:rPr lang="en-US" dirty="0" smtClean="0"/>
              <a:t>When this </a:t>
            </a:r>
            <a:r>
              <a:rPr lang="en-US" dirty="0"/>
              <a:t>graph is not planar, we must turn to more expensive options. For example, we can </a:t>
            </a:r>
            <a:r>
              <a:rPr lang="en-US" dirty="0" smtClean="0"/>
              <a:t>partition the </a:t>
            </a:r>
            <a:r>
              <a:rPr lang="en-US" dirty="0"/>
              <a:t>vertices in the graph representing the circuit into planar subgraphs. We then construct </a:t>
            </a:r>
            <a:r>
              <a:rPr lang="en-US" dirty="0" smtClean="0"/>
              <a:t>the circuit </a:t>
            </a:r>
            <a:r>
              <a:rPr lang="en-US" dirty="0"/>
              <a:t>using multiple layers. </a:t>
            </a:r>
            <a:r>
              <a:rPr lang="en-US" dirty="0" smtClean="0"/>
              <a:t> </a:t>
            </a:r>
            <a:r>
              <a:rPr lang="en-US" dirty="0"/>
              <a:t>We can construct the circuit using insulated wires whenever connections cross. </a:t>
            </a:r>
          </a:p>
        </p:txBody>
      </p:sp>
    </p:spTree>
    <p:extLst>
      <p:ext uri="{BB962C8B-B14F-4D97-AF65-F5344CB8AC3E}">
        <p14:creationId xmlns:p14="http://schemas.microsoft.com/office/powerpoint/2010/main" val="3927365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r>
              <a:rPr lang="en-US" dirty="0"/>
              <a:t>Consider the problem of joining three houses to each of three separate utilities, as shown </a:t>
            </a:r>
            <a:r>
              <a:rPr lang="en-US" dirty="0" smtClean="0"/>
              <a:t>in below Figure. </a:t>
            </a:r>
            <a:r>
              <a:rPr lang="en-US" dirty="0"/>
              <a:t>Is it possible to join these houses and utilities so that none of the connections cross</a:t>
            </a:r>
            <a:r>
              <a:rPr lang="en-US" dirty="0" smtClean="0"/>
              <a:t>?</a:t>
            </a:r>
            <a:endParaRPr lang="en-US" dirty="0"/>
          </a:p>
        </p:txBody>
      </p:sp>
      <p:pic>
        <p:nvPicPr>
          <p:cNvPr id="4" name="Picture 3"/>
          <p:cNvPicPr>
            <a:picLocks noChangeAspect="1"/>
          </p:cNvPicPr>
          <p:nvPr/>
        </p:nvPicPr>
        <p:blipFill rotWithShape="1">
          <a:blip r:embed="rId2"/>
          <a:srcRect l="23060" t="48958" r="49415" b="14584"/>
          <a:stretch/>
        </p:blipFill>
        <p:spPr>
          <a:xfrm>
            <a:off x="2667000" y="3505199"/>
            <a:ext cx="3962400" cy="2950724"/>
          </a:xfrm>
          <a:prstGeom prst="rect">
            <a:avLst/>
          </a:prstGeom>
        </p:spPr>
      </p:pic>
    </p:spTree>
    <p:extLst>
      <p:ext uri="{BB962C8B-B14F-4D97-AF65-F5344CB8AC3E}">
        <p14:creationId xmlns:p14="http://schemas.microsoft.com/office/powerpoint/2010/main" val="2146084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endParaRPr lang="en-US" dirty="0"/>
          </a:p>
          <a:p>
            <a:pPr algn="just"/>
            <a:r>
              <a:rPr lang="en-US" dirty="0"/>
              <a:t>The planarity of graphs is also useful in the design of road networks. Suppose we want to connect a group of cities by roads. We can model a road network connecting these cities using a simple graph with vertices representing the cities and edges representing the highways connecting them. We can built this road network without using underpasses or overpasses if the resulting graph is planar.</a:t>
            </a:r>
          </a:p>
          <a:p>
            <a:endParaRPr lang="en-US" dirty="0"/>
          </a:p>
        </p:txBody>
      </p:sp>
    </p:spTree>
    <p:extLst>
      <p:ext uri="{BB962C8B-B14F-4D97-AF65-F5344CB8AC3E}">
        <p14:creationId xmlns:p14="http://schemas.microsoft.com/office/powerpoint/2010/main" val="703733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dirty="0"/>
              <a:t>This problem can be modeled using the complete bipartite graph </a:t>
            </a:r>
            <a:r>
              <a:rPr lang="en-US" i="1" dirty="0"/>
              <a:t>K</a:t>
            </a:r>
            <a:r>
              <a:rPr lang="en-US" dirty="0"/>
              <a:t>3</a:t>
            </a:r>
            <a:r>
              <a:rPr lang="en-US" i="1" dirty="0"/>
              <a:t>,</a:t>
            </a:r>
            <a:r>
              <a:rPr lang="en-US" dirty="0"/>
              <a:t>3. The original </a:t>
            </a:r>
            <a:r>
              <a:rPr lang="en-US" dirty="0" smtClean="0"/>
              <a:t>question can </a:t>
            </a:r>
            <a:r>
              <a:rPr lang="en-US" dirty="0"/>
              <a:t>be rephrased as: Can </a:t>
            </a:r>
            <a:r>
              <a:rPr lang="en-US" i="1" dirty="0"/>
              <a:t>K</a:t>
            </a:r>
            <a:r>
              <a:rPr lang="en-US" dirty="0"/>
              <a:t>3</a:t>
            </a:r>
            <a:r>
              <a:rPr lang="en-US" i="1" dirty="0"/>
              <a:t>,</a:t>
            </a:r>
            <a:r>
              <a:rPr lang="en-US" dirty="0"/>
              <a:t>3 be drawn in the plane so that no two of its edges cross</a:t>
            </a:r>
            <a:r>
              <a:rPr lang="en-US" dirty="0" smtClean="0"/>
              <a:t>?</a:t>
            </a:r>
          </a:p>
          <a:p>
            <a:pPr marL="0" indent="0" algn="just">
              <a:buNone/>
            </a:pPr>
            <a:endParaRPr lang="en-US" dirty="0"/>
          </a:p>
          <a:p>
            <a:pPr algn="just"/>
            <a:r>
              <a:rPr lang="en-US" dirty="0"/>
              <a:t>In this section we will study the question of whether a graph can be drawn in the plane without edges crossing. In particular, we will answer the houses-and-utilities problem.</a:t>
            </a:r>
          </a:p>
          <a:p>
            <a:pPr algn="just"/>
            <a:endParaRPr lang="en-US" dirty="0"/>
          </a:p>
        </p:txBody>
      </p:sp>
    </p:spTree>
    <p:extLst>
      <p:ext uri="{BB962C8B-B14F-4D97-AF65-F5344CB8AC3E}">
        <p14:creationId xmlns:p14="http://schemas.microsoft.com/office/powerpoint/2010/main" val="2040624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dirty="0"/>
              <a:t>Planar Graphs</a:t>
            </a:r>
          </a:p>
        </p:txBody>
      </p:sp>
      <p:sp>
        <p:nvSpPr>
          <p:cNvPr id="133123" name="Rectangle 3"/>
          <p:cNvSpPr>
            <a:spLocks noGrp="1" noChangeArrowheads="1"/>
          </p:cNvSpPr>
          <p:nvPr>
            <p:ph sz="quarter" idx="1"/>
          </p:nvPr>
        </p:nvSpPr>
        <p:spPr>
          <a:xfrm>
            <a:off x="381000" y="1905000"/>
            <a:ext cx="7772400" cy="1828800"/>
          </a:xfrm>
        </p:spPr>
        <p:txBody>
          <a:bodyPr>
            <a:noAutofit/>
          </a:bodyPr>
          <a:lstStyle/>
          <a:p>
            <a:pPr marL="609600" indent="-609600" algn="just">
              <a:lnSpc>
                <a:spcPct val="80000"/>
              </a:lnSpc>
              <a:buNone/>
            </a:pPr>
            <a:r>
              <a:rPr kumimoji="1" lang="en-US" altLang="zh-TW" dirty="0" smtClean="0">
                <a:latin typeface="Times New Roman" pitchFamily="18" charset="0"/>
                <a:ea typeface="新細明體" pitchFamily="18" charset="-120"/>
                <a:cs typeface="Times New Roman" pitchFamily="18" charset="0"/>
              </a:rPr>
              <a:t>	</a:t>
            </a:r>
            <a:r>
              <a:rPr lang="en-US" dirty="0"/>
              <a:t>A graph is called </a:t>
            </a:r>
            <a:r>
              <a:rPr lang="en-US" i="1" dirty="0"/>
              <a:t>planar </a:t>
            </a:r>
            <a:r>
              <a:rPr lang="en-US" dirty="0"/>
              <a:t>if it can be drawn in the plane without any edges </a:t>
            </a:r>
            <a:r>
              <a:rPr lang="en-US" dirty="0" smtClean="0"/>
              <a:t>crossing</a:t>
            </a:r>
          </a:p>
          <a:p>
            <a:pPr marL="609600" indent="-609600" algn="just">
              <a:lnSpc>
                <a:spcPct val="80000"/>
              </a:lnSpc>
              <a:buNone/>
            </a:pPr>
            <a:endParaRPr lang="en-US" dirty="0">
              <a:solidFill>
                <a:srgbClr val="237AC1"/>
              </a:solidFill>
              <a:latin typeface="Times New Roman" pitchFamily="18" charset="0"/>
              <a:cs typeface="Times New Roman" pitchFamily="18" charset="0"/>
            </a:endParaRPr>
          </a:p>
          <a:p>
            <a:pPr marL="609600" indent="-609600" algn="just">
              <a:lnSpc>
                <a:spcPct val="80000"/>
              </a:lnSpc>
              <a:buNone/>
            </a:pPr>
            <a:r>
              <a:rPr lang="en-US" dirty="0" smtClean="0">
                <a:solidFill>
                  <a:srgbClr val="237AC1"/>
                </a:solidFill>
                <a:latin typeface="Times New Roman" pitchFamily="18" charset="0"/>
                <a:cs typeface="Times New Roman" pitchFamily="18" charset="0"/>
              </a:rPr>
              <a:t>	</a:t>
            </a:r>
            <a:r>
              <a:rPr kumimoji="1" lang="en-US" dirty="0">
                <a:latin typeface="Times New Roman" pitchFamily="18" charset="0"/>
                <a:ea typeface="新細明體" pitchFamily="18" charset="-120"/>
                <a:cs typeface="Times New Roman" pitchFamily="18" charset="0"/>
              </a:rPr>
              <a:t>Representation examples: </a:t>
            </a:r>
            <a:r>
              <a:rPr kumimoji="1" lang="en-US" altLang="zh-TW" dirty="0">
                <a:latin typeface="Times New Roman" pitchFamily="18" charset="0"/>
                <a:ea typeface="新細明體" pitchFamily="18" charset="-120"/>
                <a:cs typeface="Times New Roman" pitchFamily="18" charset="0"/>
              </a:rPr>
              <a:t>K1,K2,K3,K4 are planar, </a:t>
            </a:r>
            <a:r>
              <a:rPr kumimoji="1" lang="en-US" altLang="zh-TW" dirty="0" err="1">
                <a:latin typeface="Times New Roman" pitchFamily="18" charset="0"/>
                <a:ea typeface="新細明體" pitchFamily="18" charset="-120"/>
                <a:cs typeface="Times New Roman" pitchFamily="18" charset="0"/>
              </a:rPr>
              <a:t>Kn</a:t>
            </a:r>
            <a:r>
              <a:rPr kumimoji="1" lang="en-US" altLang="zh-TW" dirty="0">
                <a:latin typeface="Times New Roman" pitchFamily="18" charset="0"/>
                <a:ea typeface="新細明體" pitchFamily="18" charset="-120"/>
                <a:cs typeface="Times New Roman" pitchFamily="18" charset="0"/>
              </a:rPr>
              <a:t> for n&gt;4 are non-planar</a:t>
            </a:r>
            <a:endParaRPr kumimoji="1" lang="en-US" dirty="0">
              <a:latin typeface="Times New Roman" pitchFamily="18" charset="0"/>
              <a:ea typeface="新細明體" pitchFamily="18" charset="-120"/>
              <a:cs typeface="Times New Roman" pitchFamily="18" charset="0"/>
            </a:endParaRPr>
          </a:p>
          <a:p>
            <a:pPr marL="609600" indent="-609600" algn="just">
              <a:lnSpc>
                <a:spcPct val="80000"/>
              </a:lnSpc>
            </a:pPr>
            <a:endParaRPr lang="en-US" dirty="0">
              <a:solidFill>
                <a:srgbClr val="237AC1"/>
              </a:solidFill>
              <a:latin typeface="Times New Roman" pitchFamily="18" charset="0"/>
              <a:cs typeface="Times New Roman" pitchFamily="18" charset="0"/>
            </a:endParaRPr>
          </a:p>
        </p:txBody>
      </p:sp>
      <p:sp>
        <p:nvSpPr>
          <p:cNvPr id="133124" name="Oval 4"/>
          <p:cNvSpPr>
            <a:spLocks noChangeArrowheads="1"/>
          </p:cNvSpPr>
          <p:nvPr/>
        </p:nvSpPr>
        <p:spPr bwMode="auto">
          <a:xfrm>
            <a:off x="6705600" y="54864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133125" name="Oval 5"/>
          <p:cNvSpPr>
            <a:spLocks noChangeArrowheads="1"/>
          </p:cNvSpPr>
          <p:nvPr/>
        </p:nvSpPr>
        <p:spPr bwMode="auto">
          <a:xfrm>
            <a:off x="5867400" y="54864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133126" name="Oval 6"/>
          <p:cNvSpPr>
            <a:spLocks noChangeArrowheads="1"/>
          </p:cNvSpPr>
          <p:nvPr/>
        </p:nvSpPr>
        <p:spPr bwMode="auto">
          <a:xfrm>
            <a:off x="6705600" y="44196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133127" name="Oval 7"/>
          <p:cNvSpPr>
            <a:spLocks noChangeArrowheads="1"/>
          </p:cNvSpPr>
          <p:nvPr/>
        </p:nvSpPr>
        <p:spPr bwMode="auto">
          <a:xfrm>
            <a:off x="5867400" y="44196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133128" name="Line 8"/>
          <p:cNvSpPr>
            <a:spLocks noChangeShapeType="1"/>
          </p:cNvSpPr>
          <p:nvPr/>
        </p:nvSpPr>
        <p:spPr bwMode="auto">
          <a:xfrm>
            <a:off x="6019800" y="4495800"/>
            <a:ext cx="685800" cy="0"/>
          </a:xfrm>
          <a:prstGeom prst="line">
            <a:avLst/>
          </a:prstGeom>
          <a:noFill/>
          <a:ln w="9525">
            <a:solidFill>
              <a:schemeClr val="tx1"/>
            </a:solidFill>
            <a:round/>
            <a:headEnd/>
            <a:tailEnd/>
          </a:ln>
          <a:effectLst/>
        </p:spPr>
        <p:txBody>
          <a:bodyPr wrap="none" anchor="ctr"/>
          <a:lstStyle/>
          <a:p>
            <a:endParaRPr lang="en-US"/>
          </a:p>
        </p:txBody>
      </p:sp>
      <p:sp>
        <p:nvSpPr>
          <p:cNvPr id="133129" name="Line 9"/>
          <p:cNvSpPr>
            <a:spLocks noChangeShapeType="1"/>
          </p:cNvSpPr>
          <p:nvPr/>
        </p:nvSpPr>
        <p:spPr bwMode="auto">
          <a:xfrm>
            <a:off x="6019800" y="5562600"/>
            <a:ext cx="685800" cy="0"/>
          </a:xfrm>
          <a:prstGeom prst="line">
            <a:avLst/>
          </a:prstGeom>
          <a:noFill/>
          <a:ln w="9525">
            <a:solidFill>
              <a:schemeClr val="tx1"/>
            </a:solidFill>
            <a:round/>
            <a:headEnd/>
            <a:tailEnd/>
          </a:ln>
          <a:effectLst/>
        </p:spPr>
        <p:txBody>
          <a:bodyPr wrap="none" anchor="ctr"/>
          <a:lstStyle/>
          <a:p>
            <a:endParaRPr lang="en-US"/>
          </a:p>
        </p:txBody>
      </p:sp>
      <p:sp>
        <p:nvSpPr>
          <p:cNvPr id="133130" name="Line 10"/>
          <p:cNvSpPr>
            <a:spLocks noChangeShapeType="1"/>
          </p:cNvSpPr>
          <p:nvPr/>
        </p:nvSpPr>
        <p:spPr bwMode="auto">
          <a:xfrm>
            <a:off x="5943600" y="4572000"/>
            <a:ext cx="0" cy="914400"/>
          </a:xfrm>
          <a:prstGeom prst="line">
            <a:avLst/>
          </a:prstGeom>
          <a:noFill/>
          <a:ln w="9525">
            <a:solidFill>
              <a:schemeClr val="tx1"/>
            </a:solidFill>
            <a:round/>
            <a:headEnd/>
            <a:tailEnd/>
          </a:ln>
          <a:effectLst/>
        </p:spPr>
        <p:txBody>
          <a:bodyPr wrap="none" anchor="ctr"/>
          <a:lstStyle/>
          <a:p>
            <a:endParaRPr lang="en-US"/>
          </a:p>
        </p:txBody>
      </p:sp>
      <p:sp>
        <p:nvSpPr>
          <p:cNvPr id="133131" name="Line 11"/>
          <p:cNvSpPr>
            <a:spLocks noChangeShapeType="1"/>
          </p:cNvSpPr>
          <p:nvPr/>
        </p:nvSpPr>
        <p:spPr bwMode="auto">
          <a:xfrm>
            <a:off x="6781800" y="4572000"/>
            <a:ext cx="0" cy="914400"/>
          </a:xfrm>
          <a:prstGeom prst="line">
            <a:avLst/>
          </a:prstGeom>
          <a:noFill/>
          <a:ln w="9525">
            <a:solidFill>
              <a:schemeClr val="tx1"/>
            </a:solidFill>
            <a:round/>
            <a:headEnd/>
            <a:tailEnd/>
          </a:ln>
          <a:effectLst/>
        </p:spPr>
        <p:txBody>
          <a:bodyPr wrap="none" anchor="ctr"/>
          <a:lstStyle/>
          <a:p>
            <a:endParaRPr lang="en-US"/>
          </a:p>
        </p:txBody>
      </p:sp>
      <p:sp>
        <p:nvSpPr>
          <p:cNvPr id="133133" name="Line 13"/>
          <p:cNvSpPr>
            <a:spLocks noChangeShapeType="1"/>
          </p:cNvSpPr>
          <p:nvPr/>
        </p:nvSpPr>
        <p:spPr bwMode="auto">
          <a:xfrm flipV="1">
            <a:off x="6019800" y="4572000"/>
            <a:ext cx="685800" cy="914400"/>
          </a:xfrm>
          <a:prstGeom prst="line">
            <a:avLst/>
          </a:prstGeom>
          <a:noFill/>
          <a:ln w="9525">
            <a:solidFill>
              <a:schemeClr val="tx1"/>
            </a:solidFill>
            <a:round/>
            <a:headEnd/>
            <a:tailEnd/>
          </a:ln>
          <a:effectLst/>
        </p:spPr>
        <p:txBody>
          <a:bodyPr wrap="none" anchor="ctr"/>
          <a:lstStyle/>
          <a:p>
            <a:endParaRPr lang="en-US"/>
          </a:p>
        </p:txBody>
      </p:sp>
      <p:sp>
        <p:nvSpPr>
          <p:cNvPr id="133134" name="Rectangle 14"/>
          <p:cNvSpPr>
            <a:spLocks noChangeArrowheads="1"/>
          </p:cNvSpPr>
          <p:nvPr/>
        </p:nvSpPr>
        <p:spPr bwMode="auto">
          <a:xfrm>
            <a:off x="4038600" y="6172200"/>
            <a:ext cx="304800" cy="228600"/>
          </a:xfrm>
          <a:prstGeom prst="rect">
            <a:avLst/>
          </a:prstGeom>
          <a:solidFill>
            <a:schemeClr val="bg1"/>
          </a:solidFill>
          <a:ln w="9525">
            <a:solidFill>
              <a:schemeClr val="bg1"/>
            </a:solidFill>
            <a:miter lim="800000"/>
            <a:headEnd/>
            <a:tailEnd/>
          </a:ln>
          <a:effectLst/>
        </p:spPr>
        <p:txBody>
          <a:bodyPr wrap="none" anchor="ctr"/>
          <a:lstStyle/>
          <a:p>
            <a:r>
              <a:rPr lang="en-US"/>
              <a:t>K</a:t>
            </a:r>
            <a:r>
              <a:rPr lang="en-US" baseline="-25000"/>
              <a:t>4</a:t>
            </a:r>
          </a:p>
        </p:txBody>
      </p:sp>
      <p:sp>
        <p:nvSpPr>
          <p:cNvPr id="133137" name="Freeform 17"/>
          <p:cNvSpPr>
            <a:spLocks/>
          </p:cNvSpPr>
          <p:nvPr/>
        </p:nvSpPr>
        <p:spPr bwMode="auto">
          <a:xfrm>
            <a:off x="5497513" y="4529138"/>
            <a:ext cx="1225550" cy="1322387"/>
          </a:xfrm>
          <a:custGeom>
            <a:avLst/>
            <a:gdLst/>
            <a:ahLst/>
            <a:cxnLst>
              <a:cxn ang="0">
                <a:pos x="237" y="0"/>
              </a:cxn>
              <a:cxn ang="0">
                <a:pos x="142" y="34"/>
              </a:cxn>
              <a:cxn ang="0">
                <a:pos x="101" y="61"/>
              </a:cxn>
              <a:cxn ang="0">
                <a:pos x="74" y="102"/>
              </a:cxn>
              <a:cxn ang="0">
                <a:pos x="47" y="142"/>
              </a:cxn>
              <a:cxn ang="0">
                <a:pos x="13" y="203"/>
              </a:cxn>
              <a:cxn ang="0">
                <a:pos x="0" y="251"/>
              </a:cxn>
              <a:cxn ang="0">
                <a:pos x="7" y="630"/>
              </a:cxn>
              <a:cxn ang="0">
                <a:pos x="196" y="759"/>
              </a:cxn>
              <a:cxn ang="0">
                <a:pos x="223" y="793"/>
              </a:cxn>
              <a:cxn ang="0">
                <a:pos x="305" y="833"/>
              </a:cxn>
              <a:cxn ang="0">
                <a:pos x="630" y="827"/>
              </a:cxn>
              <a:cxn ang="0">
                <a:pos x="732" y="779"/>
              </a:cxn>
              <a:cxn ang="0">
                <a:pos x="766" y="698"/>
              </a:cxn>
              <a:cxn ang="0">
                <a:pos x="772" y="678"/>
              </a:cxn>
            </a:cxnLst>
            <a:rect l="0" t="0" r="r" b="b"/>
            <a:pathLst>
              <a:path w="772" h="833">
                <a:moveTo>
                  <a:pt x="237" y="0"/>
                </a:moveTo>
                <a:cubicBezTo>
                  <a:pt x="202" y="7"/>
                  <a:pt x="173" y="17"/>
                  <a:pt x="142" y="34"/>
                </a:cubicBezTo>
                <a:cubicBezTo>
                  <a:pt x="128" y="42"/>
                  <a:pt x="101" y="61"/>
                  <a:pt x="101" y="61"/>
                </a:cubicBezTo>
                <a:cubicBezTo>
                  <a:pt x="90" y="98"/>
                  <a:pt x="103" y="65"/>
                  <a:pt x="74" y="102"/>
                </a:cubicBezTo>
                <a:cubicBezTo>
                  <a:pt x="64" y="115"/>
                  <a:pt x="47" y="142"/>
                  <a:pt x="47" y="142"/>
                </a:cubicBezTo>
                <a:cubicBezTo>
                  <a:pt x="40" y="164"/>
                  <a:pt x="13" y="203"/>
                  <a:pt x="13" y="203"/>
                </a:cubicBezTo>
                <a:cubicBezTo>
                  <a:pt x="11" y="209"/>
                  <a:pt x="0" y="248"/>
                  <a:pt x="0" y="251"/>
                </a:cubicBezTo>
                <a:cubicBezTo>
                  <a:pt x="0" y="377"/>
                  <a:pt x="1" y="504"/>
                  <a:pt x="7" y="630"/>
                </a:cubicBezTo>
                <a:cubicBezTo>
                  <a:pt x="11" y="722"/>
                  <a:pt x="128" y="741"/>
                  <a:pt x="196" y="759"/>
                </a:cubicBezTo>
                <a:cubicBezTo>
                  <a:pt x="256" y="796"/>
                  <a:pt x="186" y="746"/>
                  <a:pt x="223" y="793"/>
                </a:cubicBezTo>
                <a:cubicBezTo>
                  <a:pt x="240" y="815"/>
                  <a:pt x="279" y="826"/>
                  <a:pt x="305" y="833"/>
                </a:cubicBezTo>
                <a:cubicBezTo>
                  <a:pt x="442" y="829"/>
                  <a:pt x="504" y="819"/>
                  <a:pt x="630" y="827"/>
                </a:cubicBezTo>
                <a:cubicBezTo>
                  <a:pt x="713" y="818"/>
                  <a:pt x="687" y="824"/>
                  <a:pt x="732" y="779"/>
                </a:cubicBezTo>
                <a:cubicBezTo>
                  <a:pt x="741" y="749"/>
                  <a:pt x="748" y="723"/>
                  <a:pt x="766" y="698"/>
                </a:cubicBezTo>
                <a:cubicBezTo>
                  <a:pt x="768" y="691"/>
                  <a:pt x="772" y="678"/>
                  <a:pt x="772" y="678"/>
                </a:cubicBezTo>
              </a:path>
            </a:pathLst>
          </a:custGeom>
          <a:noFill/>
          <a:ln w="9525" cap="flat" cmpd="sng">
            <a:solidFill>
              <a:schemeClr val="tx1"/>
            </a:solidFill>
            <a:prstDash val="solid"/>
            <a:round/>
            <a:headEnd/>
            <a:tailEnd/>
          </a:ln>
          <a:effectLst/>
        </p:spPr>
        <p:txBody>
          <a:bodyPr wrap="none" anchor="ctr"/>
          <a:lstStyle/>
          <a:p>
            <a:endParaRPr lang="en-US"/>
          </a:p>
        </p:txBody>
      </p:sp>
      <p:sp>
        <p:nvSpPr>
          <p:cNvPr id="133138" name="Oval 18"/>
          <p:cNvSpPr>
            <a:spLocks noChangeArrowheads="1"/>
          </p:cNvSpPr>
          <p:nvPr/>
        </p:nvSpPr>
        <p:spPr bwMode="auto">
          <a:xfrm>
            <a:off x="2209800" y="44958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133139" name="Oval 19"/>
          <p:cNvSpPr>
            <a:spLocks noChangeArrowheads="1"/>
          </p:cNvSpPr>
          <p:nvPr/>
        </p:nvSpPr>
        <p:spPr bwMode="auto">
          <a:xfrm>
            <a:off x="3048000" y="44958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133140" name="Oval 20"/>
          <p:cNvSpPr>
            <a:spLocks noChangeArrowheads="1"/>
          </p:cNvSpPr>
          <p:nvPr/>
        </p:nvSpPr>
        <p:spPr bwMode="auto">
          <a:xfrm>
            <a:off x="2209800" y="54864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133141" name="Oval 21"/>
          <p:cNvSpPr>
            <a:spLocks noChangeArrowheads="1"/>
          </p:cNvSpPr>
          <p:nvPr/>
        </p:nvSpPr>
        <p:spPr bwMode="auto">
          <a:xfrm>
            <a:off x="3048000" y="54864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133142" name="Line 22"/>
          <p:cNvSpPr>
            <a:spLocks noChangeShapeType="1"/>
          </p:cNvSpPr>
          <p:nvPr/>
        </p:nvSpPr>
        <p:spPr bwMode="auto">
          <a:xfrm>
            <a:off x="2362200" y="4572000"/>
            <a:ext cx="685800" cy="0"/>
          </a:xfrm>
          <a:prstGeom prst="line">
            <a:avLst/>
          </a:prstGeom>
          <a:noFill/>
          <a:ln w="9525">
            <a:solidFill>
              <a:schemeClr val="tx1"/>
            </a:solidFill>
            <a:round/>
            <a:headEnd/>
            <a:tailEnd/>
          </a:ln>
          <a:effectLst/>
        </p:spPr>
        <p:txBody>
          <a:bodyPr wrap="none" anchor="ctr"/>
          <a:lstStyle/>
          <a:p>
            <a:endParaRPr lang="en-US"/>
          </a:p>
        </p:txBody>
      </p:sp>
      <p:sp>
        <p:nvSpPr>
          <p:cNvPr id="133143" name="Line 23"/>
          <p:cNvSpPr>
            <a:spLocks noChangeShapeType="1"/>
          </p:cNvSpPr>
          <p:nvPr/>
        </p:nvSpPr>
        <p:spPr bwMode="auto">
          <a:xfrm>
            <a:off x="2362200" y="5562600"/>
            <a:ext cx="685800" cy="0"/>
          </a:xfrm>
          <a:prstGeom prst="line">
            <a:avLst/>
          </a:prstGeom>
          <a:noFill/>
          <a:ln w="9525">
            <a:solidFill>
              <a:schemeClr val="tx1"/>
            </a:solidFill>
            <a:round/>
            <a:headEnd/>
            <a:tailEnd/>
          </a:ln>
          <a:effectLst/>
        </p:spPr>
        <p:txBody>
          <a:bodyPr wrap="none" anchor="ctr"/>
          <a:lstStyle/>
          <a:p>
            <a:endParaRPr lang="en-US"/>
          </a:p>
        </p:txBody>
      </p:sp>
      <p:sp>
        <p:nvSpPr>
          <p:cNvPr id="133145" name="Line 25"/>
          <p:cNvSpPr>
            <a:spLocks noChangeShapeType="1"/>
          </p:cNvSpPr>
          <p:nvPr/>
        </p:nvSpPr>
        <p:spPr bwMode="auto">
          <a:xfrm>
            <a:off x="3124200" y="4648200"/>
            <a:ext cx="0" cy="838200"/>
          </a:xfrm>
          <a:prstGeom prst="line">
            <a:avLst/>
          </a:prstGeom>
          <a:noFill/>
          <a:ln w="9525">
            <a:solidFill>
              <a:schemeClr val="tx1"/>
            </a:solidFill>
            <a:round/>
            <a:headEnd/>
            <a:tailEnd/>
          </a:ln>
          <a:effectLst/>
        </p:spPr>
        <p:txBody>
          <a:bodyPr wrap="none" anchor="ctr"/>
          <a:lstStyle/>
          <a:p>
            <a:endParaRPr lang="en-US"/>
          </a:p>
        </p:txBody>
      </p:sp>
      <p:sp>
        <p:nvSpPr>
          <p:cNvPr id="133146" name="Line 26"/>
          <p:cNvSpPr>
            <a:spLocks noChangeShapeType="1"/>
          </p:cNvSpPr>
          <p:nvPr/>
        </p:nvSpPr>
        <p:spPr bwMode="auto">
          <a:xfrm>
            <a:off x="2286000" y="4648200"/>
            <a:ext cx="0" cy="838200"/>
          </a:xfrm>
          <a:prstGeom prst="line">
            <a:avLst/>
          </a:prstGeom>
          <a:noFill/>
          <a:ln w="9525">
            <a:solidFill>
              <a:schemeClr val="tx1"/>
            </a:solidFill>
            <a:round/>
            <a:headEnd/>
            <a:tailEnd/>
          </a:ln>
          <a:effectLst/>
        </p:spPr>
        <p:txBody>
          <a:bodyPr wrap="none" anchor="ctr"/>
          <a:lstStyle/>
          <a:p>
            <a:endParaRPr lang="en-US"/>
          </a:p>
        </p:txBody>
      </p:sp>
      <p:sp>
        <p:nvSpPr>
          <p:cNvPr id="133147" name="AutoShape 27"/>
          <p:cNvSpPr>
            <a:spLocks noChangeArrowheads="1"/>
          </p:cNvSpPr>
          <p:nvPr/>
        </p:nvSpPr>
        <p:spPr bwMode="auto">
          <a:xfrm>
            <a:off x="3733800" y="4953000"/>
            <a:ext cx="1219200" cy="381000"/>
          </a:xfrm>
          <a:prstGeom prst="rightArrow">
            <a:avLst>
              <a:gd name="adj1" fmla="val 50000"/>
              <a:gd name="adj2" fmla="val 80000"/>
            </a:avLst>
          </a:prstGeom>
          <a:solidFill>
            <a:schemeClr val="bg1"/>
          </a:solidFill>
          <a:ln w="9525" algn="ctr">
            <a:solidFill>
              <a:schemeClr val="tx1"/>
            </a:solidFill>
            <a:miter lim="800000"/>
            <a:headEnd/>
            <a:tailEnd/>
          </a:ln>
          <a:effectLst/>
        </p:spPr>
        <p:txBody>
          <a:bodyPr wrap="none" anchor="ctr"/>
          <a:lstStyle/>
          <a:p>
            <a:endParaRPr lang="en-US"/>
          </a:p>
        </p:txBody>
      </p:sp>
      <p:sp>
        <p:nvSpPr>
          <p:cNvPr id="133148" name="Line 28"/>
          <p:cNvSpPr>
            <a:spLocks noChangeShapeType="1"/>
          </p:cNvSpPr>
          <p:nvPr/>
        </p:nvSpPr>
        <p:spPr bwMode="auto">
          <a:xfrm>
            <a:off x="2286000" y="4648200"/>
            <a:ext cx="762000" cy="838200"/>
          </a:xfrm>
          <a:prstGeom prst="line">
            <a:avLst/>
          </a:prstGeom>
          <a:noFill/>
          <a:ln w="9525">
            <a:solidFill>
              <a:schemeClr val="tx1"/>
            </a:solidFill>
            <a:round/>
            <a:headEnd/>
            <a:tailEnd/>
          </a:ln>
          <a:effectLst/>
        </p:spPr>
        <p:txBody>
          <a:bodyPr wrap="none" anchor="ctr"/>
          <a:lstStyle/>
          <a:p>
            <a:endParaRPr lang="en-US"/>
          </a:p>
        </p:txBody>
      </p:sp>
      <p:sp>
        <p:nvSpPr>
          <p:cNvPr id="133149" name="Line 29"/>
          <p:cNvSpPr>
            <a:spLocks noChangeShapeType="1"/>
          </p:cNvSpPr>
          <p:nvPr/>
        </p:nvSpPr>
        <p:spPr bwMode="auto">
          <a:xfrm flipH="1">
            <a:off x="2286000" y="4648200"/>
            <a:ext cx="762000" cy="838200"/>
          </a:xfrm>
          <a:prstGeom prst="line">
            <a:avLst/>
          </a:prstGeom>
          <a:noFill/>
          <a:ln w="9525">
            <a:solidFill>
              <a:schemeClr val="tx1"/>
            </a:solidFill>
            <a:round/>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dirty="0"/>
              <a:t>Planar Graphs</a:t>
            </a:r>
          </a:p>
        </p:txBody>
      </p:sp>
      <p:sp>
        <p:nvSpPr>
          <p:cNvPr id="138243" name="Rectangle 3"/>
          <p:cNvSpPr>
            <a:spLocks noGrp="1" noChangeArrowheads="1"/>
          </p:cNvSpPr>
          <p:nvPr>
            <p:ph sz="quarter" idx="1"/>
          </p:nvPr>
        </p:nvSpPr>
        <p:spPr>
          <a:xfrm>
            <a:off x="1182688" y="2017713"/>
            <a:ext cx="7772400" cy="496887"/>
          </a:xfrm>
        </p:spPr>
        <p:txBody>
          <a:bodyPr/>
          <a:lstStyle/>
          <a:p>
            <a:r>
              <a:rPr lang="en-US" sz="2000">
                <a:solidFill>
                  <a:srgbClr val="237AC1"/>
                </a:solidFill>
              </a:rPr>
              <a:t>Representation examples: Q</a:t>
            </a:r>
            <a:r>
              <a:rPr lang="en-US" sz="2000" baseline="-25000">
                <a:solidFill>
                  <a:srgbClr val="237AC1"/>
                </a:solidFill>
              </a:rPr>
              <a:t>3</a:t>
            </a:r>
          </a:p>
        </p:txBody>
      </p:sp>
      <p:sp>
        <p:nvSpPr>
          <p:cNvPr id="138244" name="Oval 4"/>
          <p:cNvSpPr>
            <a:spLocks noChangeArrowheads="1"/>
          </p:cNvSpPr>
          <p:nvPr/>
        </p:nvSpPr>
        <p:spPr bwMode="auto">
          <a:xfrm>
            <a:off x="5867400" y="28194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138245" name="Oval 5"/>
          <p:cNvSpPr>
            <a:spLocks noChangeArrowheads="1"/>
          </p:cNvSpPr>
          <p:nvPr/>
        </p:nvSpPr>
        <p:spPr bwMode="auto">
          <a:xfrm>
            <a:off x="7924800" y="28194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138246" name="Oval 6"/>
          <p:cNvSpPr>
            <a:spLocks noChangeArrowheads="1"/>
          </p:cNvSpPr>
          <p:nvPr/>
        </p:nvSpPr>
        <p:spPr bwMode="auto">
          <a:xfrm>
            <a:off x="6553200" y="43434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138247" name="Oval 7"/>
          <p:cNvSpPr>
            <a:spLocks noChangeArrowheads="1"/>
          </p:cNvSpPr>
          <p:nvPr/>
        </p:nvSpPr>
        <p:spPr bwMode="auto">
          <a:xfrm>
            <a:off x="5943600" y="52578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138248" name="Oval 8"/>
          <p:cNvSpPr>
            <a:spLocks noChangeArrowheads="1"/>
          </p:cNvSpPr>
          <p:nvPr/>
        </p:nvSpPr>
        <p:spPr bwMode="auto">
          <a:xfrm>
            <a:off x="7162800" y="35814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138249" name="Oval 9"/>
          <p:cNvSpPr>
            <a:spLocks noChangeArrowheads="1"/>
          </p:cNvSpPr>
          <p:nvPr/>
        </p:nvSpPr>
        <p:spPr bwMode="auto">
          <a:xfrm>
            <a:off x="6553200" y="35814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138250" name="Oval 10"/>
          <p:cNvSpPr>
            <a:spLocks noChangeArrowheads="1"/>
          </p:cNvSpPr>
          <p:nvPr/>
        </p:nvSpPr>
        <p:spPr bwMode="auto">
          <a:xfrm>
            <a:off x="7924800" y="52578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138251" name="Oval 11"/>
          <p:cNvSpPr>
            <a:spLocks noChangeArrowheads="1"/>
          </p:cNvSpPr>
          <p:nvPr/>
        </p:nvSpPr>
        <p:spPr bwMode="auto">
          <a:xfrm>
            <a:off x="7162800" y="43434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138252" name="Line 12"/>
          <p:cNvSpPr>
            <a:spLocks noChangeShapeType="1"/>
          </p:cNvSpPr>
          <p:nvPr/>
        </p:nvSpPr>
        <p:spPr bwMode="auto">
          <a:xfrm>
            <a:off x="6019800" y="2971800"/>
            <a:ext cx="533400" cy="609600"/>
          </a:xfrm>
          <a:prstGeom prst="line">
            <a:avLst/>
          </a:prstGeom>
          <a:noFill/>
          <a:ln w="9525">
            <a:solidFill>
              <a:schemeClr val="tx1"/>
            </a:solidFill>
            <a:round/>
            <a:headEnd/>
            <a:tailEnd/>
          </a:ln>
          <a:effectLst/>
        </p:spPr>
        <p:txBody>
          <a:bodyPr wrap="none" anchor="ctr"/>
          <a:lstStyle/>
          <a:p>
            <a:endParaRPr lang="en-US"/>
          </a:p>
        </p:txBody>
      </p:sp>
      <p:sp>
        <p:nvSpPr>
          <p:cNvPr id="138253" name="Line 13"/>
          <p:cNvSpPr>
            <a:spLocks noChangeShapeType="1"/>
          </p:cNvSpPr>
          <p:nvPr/>
        </p:nvSpPr>
        <p:spPr bwMode="auto">
          <a:xfrm flipV="1">
            <a:off x="7315200" y="2895600"/>
            <a:ext cx="609600" cy="685800"/>
          </a:xfrm>
          <a:prstGeom prst="line">
            <a:avLst/>
          </a:prstGeom>
          <a:noFill/>
          <a:ln w="9525">
            <a:solidFill>
              <a:schemeClr val="tx1"/>
            </a:solidFill>
            <a:round/>
            <a:headEnd/>
            <a:tailEnd/>
          </a:ln>
          <a:effectLst/>
        </p:spPr>
        <p:txBody>
          <a:bodyPr wrap="none" anchor="ctr"/>
          <a:lstStyle/>
          <a:p>
            <a:endParaRPr lang="en-US"/>
          </a:p>
        </p:txBody>
      </p:sp>
      <p:sp>
        <p:nvSpPr>
          <p:cNvPr id="138254" name="Line 14"/>
          <p:cNvSpPr>
            <a:spLocks noChangeShapeType="1"/>
          </p:cNvSpPr>
          <p:nvPr/>
        </p:nvSpPr>
        <p:spPr bwMode="auto">
          <a:xfrm>
            <a:off x="7315200" y="4495800"/>
            <a:ext cx="685800" cy="762000"/>
          </a:xfrm>
          <a:prstGeom prst="line">
            <a:avLst/>
          </a:prstGeom>
          <a:noFill/>
          <a:ln w="9525">
            <a:solidFill>
              <a:schemeClr val="tx1"/>
            </a:solidFill>
            <a:round/>
            <a:headEnd/>
            <a:tailEnd/>
          </a:ln>
          <a:effectLst/>
        </p:spPr>
        <p:txBody>
          <a:bodyPr wrap="none" anchor="ctr"/>
          <a:lstStyle/>
          <a:p>
            <a:endParaRPr lang="en-US"/>
          </a:p>
        </p:txBody>
      </p:sp>
      <p:sp>
        <p:nvSpPr>
          <p:cNvPr id="138255" name="Line 15"/>
          <p:cNvSpPr>
            <a:spLocks noChangeShapeType="1"/>
          </p:cNvSpPr>
          <p:nvPr/>
        </p:nvSpPr>
        <p:spPr bwMode="auto">
          <a:xfrm flipV="1">
            <a:off x="6019800" y="4495800"/>
            <a:ext cx="533400" cy="762000"/>
          </a:xfrm>
          <a:prstGeom prst="line">
            <a:avLst/>
          </a:prstGeom>
          <a:noFill/>
          <a:ln w="9525">
            <a:solidFill>
              <a:schemeClr val="tx1"/>
            </a:solidFill>
            <a:round/>
            <a:headEnd/>
            <a:tailEnd/>
          </a:ln>
          <a:effectLst/>
        </p:spPr>
        <p:txBody>
          <a:bodyPr wrap="none" anchor="ctr"/>
          <a:lstStyle/>
          <a:p>
            <a:endParaRPr lang="en-US"/>
          </a:p>
        </p:txBody>
      </p:sp>
      <p:sp>
        <p:nvSpPr>
          <p:cNvPr id="138256" name="Line 16"/>
          <p:cNvSpPr>
            <a:spLocks noChangeShapeType="1"/>
          </p:cNvSpPr>
          <p:nvPr/>
        </p:nvSpPr>
        <p:spPr bwMode="auto">
          <a:xfrm>
            <a:off x="6705600" y="3657600"/>
            <a:ext cx="457200" cy="0"/>
          </a:xfrm>
          <a:prstGeom prst="line">
            <a:avLst/>
          </a:prstGeom>
          <a:noFill/>
          <a:ln w="9525">
            <a:solidFill>
              <a:schemeClr val="tx1"/>
            </a:solidFill>
            <a:round/>
            <a:headEnd/>
            <a:tailEnd/>
          </a:ln>
          <a:effectLst/>
        </p:spPr>
        <p:txBody>
          <a:bodyPr wrap="none" anchor="ctr"/>
          <a:lstStyle/>
          <a:p>
            <a:endParaRPr lang="en-US"/>
          </a:p>
        </p:txBody>
      </p:sp>
      <p:sp>
        <p:nvSpPr>
          <p:cNvPr id="138257" name="Line 17"/>
          <p:cNvSpPr>
            <a:spLocks noChangeShapeType="1"/>
          </p:cNvSpPr>
          <p:nvPr/>
        </p:nvSpPr>
        <p:spPr bwMode="auto">
          <a:xfrm>
            <a:off x="6705600" y="4419600"/>
            <a:ext cx="457200" cy="0"/>
          </a:xfrm>
          <a:prstGeom prst="line">
            <a:avLst/>
          </a:prstGeom>
          <a:noFill/>
          <a:ln w="9525">
            <a:solidFill>
              <a:schemeClr val="tx1"/>
            </a:solidFill>
            <a:round/>
            <a:headEnd/>
            <a:tailEnd/>
          </a:ln>
          <a:effectLst/>
        </p:spPr>
        <p:txBody>
          <a:bodyPr wrap="none" anchor="ctr"/>
          <a:lstStyle/>
          <a:p>
            <a:endParaRPr lang="en-US"/>
          </a:p>
        </p:txBody>
      </p:sp>
      <p:sp>
        <p:nvSpPr>
          <p:cNvPr id="138258" name="Line 18"/>
          <p:cNvSpPr>
            <a:spLocks noChangeShapeType="1"/>
          </p:cNvSpPr>
          <p:nvPr/>
        </p:nvSpPr>
        <p:spPr bwMode="auto">
          <a:xfrm>
            <a:off x="6629400" y="3733800"/>
            <a:ext cx="0" cy="609600"/>
          </a:xfrm>
          <a:prstGeom prst="line">
            <a:avLst/>
          </a:prstGeom>
          <a:noFill/>
          <a:ln w="9525">
            <a:solidFill>
              <a:schemeClr val="tx1"/>
            </a:solidFill>
            <a:round/>
            <a:headEnd/>
            <a:tailEnd/>
          </a:ln>
          <a:effectLst/>
        </p:spPr>
        <p:txBody>
          <a:bodyPr wrap="none" anchor="ctr"/>
          <a:lstStyle/>
          <a:p>
            <a:endParaRPr lang="en-US"/>
          </a:p>
        </p:txBody>
      </p:sp>
      <p:sp>
        <p:nvSpPr>
          <p:cNvPr id="138259" name="Line 19"/>
          <p:cNvSpPr>
            <a:spLocks noChangeShapeType="1"/>
          </p:cNvSpPr>
          <p:nvPr/>
        </p:nvSpPr>
        <p:spPr bwMode="auto">
          <a:xfrm>
            <a:off x="7239000" y="3733800"/>
            <a:ext cx="0" cy="609600"/>
          </a:xfrm>
          <a:prstGeom prst="line">
            <a:avLst/>
          </a:prstGeom>
          <a:noFill/>
          <a:ln w="9525">
            <a:solidFill>
              <a:schemeClr val="tx1"/>
            </a:solidFill>
            <a:round/>
            <a:headEnd/>
            <a:tailEnd/>
          </a:ln>
          <a:effectLst/>
        </p:spPr>
        <p:txBody>
          <a:bodyPr wrap="none" anchor="ctr"/>
          <a:lstStyle/>
          <a:p>
            <a:endParaRPr lang="en-US"/>
          </a:p>
        </p:txBody>
      </p:sp>
      <p:sp>
        <p:nvSpPr>
          <p:cNvPr id="138260" name="Line 20"/>
          <p:cNvSpPr>
            <a:spLocks noChangeShapeType="1"/>
          </p:cNvSpPr>
          <p:nvPr/>
        </p:nvSpPr>
        <p:spPr bwMode="auto">
          <a:xfrm>
            <a:off x="6019800" y="2895600"/>
            <a:ext cx="1905000" cy="0"/>
          </a:xfrm>
          <a:prstGeom prst="line">
            <a:avLst/>
          </a:prstGeom>
          <a:noFill/>
          <a:ln w="9525">
            <a:solidFill>
              <a:schemeClr val="tx1"/>
            </a:solidFill>
            <a:round/>
            <a:headEnd/>
            <a:tailEnd/>
          </a:ln>
          <a:effectLst/>
        </p:spPr>
        <p:txBody>
          <a:bodyPr wrap="none" anchor="ctr"/>
          <a:lstStyle/>
          <a:p>
            <a:endParaRPr lang="en-US"/>
          </a:p>
        </p:txBody>
      </p:sp>
      <p:sp>
        <p:nvSpPr>
          <p:cNvPr id="138261" name="Line 21"/>
          <p:cNvSpPr>
            <a:spLocks noChangeShapeType="1"/>
          </p:cNvSpPr>
          <p:nvPr/>
        </p:nvSpPr>
        <p:spPr bwMode="auto">
          <a:xfrm>
            <a:off x="5943600" y="2971800"/>
            <a:ext cx="76200" cy="2286000"/>
          </a:xfrm>
          <a:prstGeom prst="line">
            <a:avLst/>
          </a:prstGeom>
          <a:noFill/>
          <a:ln w="9525">
            <a:solidFill>
              <a:schemeClr val="tx1"/>
            </a:solidFill>
            <a:round/>
            <a:headEnd/>
            <a:tailEnd/>
          </a:ln>
          <a:effectLst/>
        </p:spPr>
        <p:txBody>
          <a:bodyPr wrap="none" anchor="ctr"/>
          <a:lstStyle/>
          <a:p>
            <a:endParaRPr lang="en-US"/>
          </a:p>
        </p:txBody>
      </p:sp>
      <p:sp>
        <p:nvSpPr>
          <p:cNvPr id="138262" name="Line 22"/>
          <p:cNvSpPr>
            <a:spLocks noChangeShapeType="1"/>
          </p:cNvSpPr>
          <p:nvPr/>
        </p:nvSpPr>
        <p:spPr bwMode="auto">
          <a:xfrm>
            <a:off x="6096000" y="5334000"/>
            <a:ext cx="1905000" cy="0"/>
          </a:xfrm>
          <a:prstGeom prst="line">
            <a:avLst/>
          </a:prstGeom>
          <a:noFill/>
          <a:ln w="9525">
            <a:solidFill>
              <a:schemeClr val="tx1"/>
            </a:solidFill>
            <a:round/>
            <a:headEnd/>
            <a:tailEnd/>
          </a:ln>
          <a:effectLst/>
        </p:spPr>
        <p:txBody>
          <a:bodyPr wrap="none" anchor="ctr"/>
          <a:lstStyle/>
          <a:p>
            <a:endParaRPr lang="en-US"/>
          </a:p>
        </p:txBody>
      </p:sp>
      <p:sp>
        <p:nvSpPr>
          <p:cNvPr id="138263" name="Line 23"/>
          <p:cNvSpPr>
            <a:spLocks noChangeShapeType="1"/>
          </p:cNvSpPr>
          <p:nvPr/>
        </p:nvSpPr>
        <p:spPr bwMode="auto">
          <a:xfrm>
            <a:off x="8001000" y="2971800"/>
            <a:ext cx="0" cy="2286000"/>
          </a:xfrm>
          <a:prstGeom prst="line">
            <a:avLst/>
          </a:prstGeom>
          <a:noFill/>
          <a:ln w="9525">
            <a:solidFill>
              <a:schemeClr val="tx1"/>
            </a:solidFill>
            <a:round/>
            <a:headEnd/>
            <a:tailEnd/>
          </a:ln>
          <a:effectLst/>
        </p:spPr>
        <p:txBody>
          <a:bodyPr wrap="none" anchor="ctr"/>
          <a:lstStyle/>
          <a:p>
            <a:endParaRPr lang="en-US"/>
          </a:p>
        </p:txBody>
      </p:sp>
      <p:sp>
        <p:nvSpPr>
          <p:cNvPr id="138264" name="Oval 24"/>
          <p:cNvSpPr>
            <a:spLocks noChangeArrowheads="1"/>
          </p:cNvSpPr>
          <p:nvPr/>
        </p:nvSpPr>
        <p:spPr bwMode="auto">
          <a:xfrm>
            <a:off x="1447800" y="48006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138265" name="Oval 25"/>
          <p:cNvSpPr>
            <a:spLocks noChangeArrowheads="1"/>
          </p:cNvSpPr>
          <p:nvPr/>
        </p:nvSpPr>
        <p:spPr bwMode="auto">
          <a:xfrm>
            <a:off x="2514600" y="48006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138266" name="Oval 26"/>
          <p:cNvSpPr>
            <a:spLocks noChangeArrowheads="1"/>
          </p:cNvSpPr>
          <p:nvPr/>
        </p:nvSpPr>
        <p:spPr bwMode="auto">
          <a:xfrm>
            <a:off x="2438400" y="38862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138267" name="Oval 27"/>
          <p:cNvSpPr>
            <a:spLocks noChangeArrowheads="1"/>
          </p:cNvSpPr>
          <p:nvPr/>
        </p:nvSpPr>
        <p:spPr bwMode="auto">
          <a:xfrm>
            <a:off x="1447800" y="38100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138268" name="Oval 28"/>
          <p:cNvSpPr>
            <a:spLocks noChangeArrowheads="1"/>
          </p:cNvSpPr>
          <p:nvPr/>
        </p:nvSpPr>
        <p:spPr bwMode="auto">
          <a:xfrm>
            <a:off x="1905000" y="43434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138269" name="Oval 29"/>
          <p:cNvSpPr>
            <a:spLocks noChangeArrowheads="1"/>
          </p:cNvSpPr>
          <p:nvPr/>
        </p:nvSpPr>
        <p:spPr bwMode="auto">
          <a:xfrm>
            <a:off x="2895600" y="43434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138270" name="Oval 30"/>
          <p:cNvSpPr>
            <a:spLocks noChangeArrowheads="1"/>
          </p:cNvSpPr>
          <p:nvPr/>
        </p:nvSpPr>
        <p:spPr bwMode="auto">
          <a:xfrm>
            <a:off x="2895600" y="32004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138271" name="Oval 31"/>
          <p:cNvSpPr>
            <a:spLocks noChangeArrowheads="1"/>
          </p:cNvSpPr>
          <p:nvPr/>
        </p:nvSpPr>
        <p:spPr bwMode="auto">
          <a:xfrm>
            <a:off x="1905000" y="32004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138272" name="Line 32"/>
          <p:cNvSpPr>
            <a:spLocks noChangeShapeType="1"/>
          </p:cNvSpPr>
          <p:nvPr/>
        </p:nvSpPr>
        <p:spPr bwMode="auto">
          <a:xfrm>
            <a:off x="2057400" y="3276600"/>
            <a:ext cx="838200" cy="0"/>
          </a:xfrm>
          <a:prstGeom prst="line">
            <a:avLst/>
          </a:prstGeom>
          <a:noFill/>
          <a:ln w="9525">
            <a:solidFill>
              <a:schemeClr val="tx1"/>
            </a:solidFill>
            <a:round/>
            <a:headEnd/>
            <a:tailEnd/>
          </a:ln>
          <a:effectLst/>
        </p:spPr>
        <p:txBody>
          <a:bodyPr wrap="none" anchor="ctr"/>
          <a:lstStyle/>
          <a:p>
            <a:endParaRPr lang="en-US"/>
          </a:p>
        </p:txBody>
      </p:sp>
      <p:sp>
        <p:nvSpPr>
          <p:cNvPr id="138273" name="Line 33"/>
          <p:cNvSpPr>
            <a:spLocks noChangeShapeType="1"/>
          </p:cNvSpPr>
          <p:nvPr/>
        </p:nvSpPr>
        <p:spPr bwMode="auto">
          <a:xfrm>
            <a:off x="2057400" y="4419600"/>
            <a:ext cx="838200" cy="0"/>
          </a:xfrm>
          <a:prstGeom prst="line">
            <a:avLst/>
          </a:prstGeom>
          <a:noFill/>
          <a:ln w="9525">
            <a:solidFill>
              <a:schemeClr val="tx1"/>
            </a:solidFill>
            <a:round/>
            <a:headEnd/>
            <a:tailEnd/>
          </a:ln>
          <a:effectLst/>
        </p:spPr>
        <p:txBody>
          <a:bodyPr wrap="none" anchor="ctr"/>
          <a:lstStyle/>
          <a:p>
            <a:endParaRPr lang="en-US"/>
          </a:p>
        </p:txBody>
      </p:sp>
      <p:sp>
        <p:nvSpPr>
          <p:cNvPr id="138274" name="Line 34"/>
          <p:cNvSpPr>
            <a:spLocks noChangeShapeType="1"/>
          </p:cNvSpPr>
          <p:nvPr/>
        </p:nvSpPr>
        <p:spPr bwMode="auto">
          <a:xfrm>
            <a:off x="1981200" y="3352800"/>
            <a:ext cx="0" cy="990600"/>
          </a:xfrm>
          <a:prstGeom prst="line">
            <a:avLst/>
          </a:prstGeom>
          <a:noFill/>
          <a:ln w="9525">
            <a:solidFill>
              <a:schemeClr val="tx1"/>
            </a:solidFill>
            <a:round/>
            <a:headEnd/>
            <a:tailEnd/>
          </a:ln>
          <a:effectLst/>
        </p:spPr>
        <p:txBody>
          <a:bodyPr wrap="none" anchor="ctr"/>
          <a:lstStyle/>
          <a:p>
            <a:endParaRPr lang="en-US"/>
          </a:p>
        </p:txBody>
      </p:sp>
      <p:sp>
        <p:nvSpPr>
          <p:cNvPr id="138275" name="Line 35"/>
          <p:cNvSpPr>
            <a:spLocks noChangeShapeType="1"/>
          </p:cNvSpPr>
          <p:nvPr/>
        </p:nvSpPr>
        <p:spPr bwMode="auto">
          <a:xfrm>
            <a:off x="2971800" y="3352800"/>
            <a:ext cx="0" cy="990600"/>
          </a:xfrm>
          <a:prstGeom prst="line">
            <a:avLst/>
          </a:prstGeom>
          <a:noFill/>
          <a:ln w="9525">
            <a:solidFill>
              <a:schemeClr val="tx1"/>
            </a:solidFill>
            <a:round/>
            <a:headEnd/>
            <a:tailEnd/>
          </a:ln>
          <a:effectLst/>
        </p:spPr>
        <p:txBody>
          <a:bodyPr wrap="none" anchor="ctr"/>
          <a:lstStyle/>
          <a:p>
            <a:endParaRPr lang="en-US"/>
          </a:p>
        </p:txBody>
      </p:sp>
      <p:sp>
        <p:nvSpPr>
          <p:cNvPr id="138276" name="Line 36"/>
          <p:cNvSpPr>
            <a:spLocks noChangeShapeType="1"/>
          </p:cNvSpPr>
          <p:nvPr/>
        </p:nvSpPr>
        <p:spPr bwMode="auto">
          <a:xfrm>
            <a:off x="1600200" y="3886200"/>
            <a:ext cx="838200" cy="0"/>
          </a:xfrm>
          <a:prstGeom prst="line">
            <a:avLst/>
          </a:prstGeom>
          <a:noFill/>
          <a:ln w="9525">
            <a:solidFill>
              <a:schemeClr val="tx1"/>
            </a:solidFill>
            <a:round/>
            <a:headEnd/>
            <a:tailEnd/>
          </a:ln>
          <a:effectLst/>
        </p:spPr>
        <p:txBody>
          <a:bodyPr wrap="none" anchor="ctr"/>
          <a:lstStyle/>
          <a:p>
            <a:endParaRPr lang="en-US"/>
          </a:p>
        </p:txBody>
      </p:sp>
      <p:sp>
        <p:nvSpPr>
          <p:cNvPr id="138277" name="Line 37"/>
          <p:cNvSpPr>
            <a:spLocks noChangeShapeType="1"/>
          </p:cNvSpPr>
          <p:nvPr/>
        </p:nvSpPr>
        <p:spPr bwMode="auto">
          <a:xfrm>
            <a:off x="1600200" y="4876800"/>
            <a:ext cx="838200" cy="0"/>
          </a:xfrm>
          <a:prstGeom prst="line">
            <a:avLst/>
          </a:prstGeom>
          <a:noFill/>
          <a:ln w="9525">
            <a:solidFill>
              <a:schemeClr val="tx1"/>
            </a:solidFill>
            <a:round/>
            <a:headEnd/>
            <a:tailEnd/>
          </a:ln>
          <a:effectLst/>
        </p:spPr>
        <p:txBody>
          <a:bodyPr wrap="none" anchor="ctr"/>
          <a:lstStyle/>
          <a:p>
            <a:endParaRPr lang="en-US"/>
          </a:p>
        </p:txBody>
      </p:sp>
      <p:sp>
        <p:nvSpPr>
          <p:cNvPr id="138278" name="Line 38"/>
          <p:cNvSpPr>
            <a:spLocks noChangeShapeType="1"/>
          </p:cNvSpPr>
          <p:nvPr/>
        </p:nvSpPr>
        <p:spPr bwMode="auto">
          <a:xfrm>
            <a:off x="1524000" y="3962400"/>
            <a:ext cx="0" cy="838200"/>
          </a:xfrm>
          <a:prstGeom prst="line">
            <a:avLst/>
          </a:prstGeom>
          <a:noFill/>
          <a:ln w="9525">
            <a:solidFill>
              <a:schemeClr val="tx1"/>
            </a:solidFill>
            <a:round/>
            <a:headEnd/>
            <a:tailEnd/>
          </a:ln>
          <a:effectLst/>
        </p:spPr>
        <p:txBody>
          <a:bodyPr wrap="none" anchor="ctr"/>
          <a:lstStyle/>
          <a:p>
            <a:endParaRPr lang="en-US"/>
          </a:p>
        </p:txBody>
      </p:sp>
      <p:sp>
        <p:nvSpPr>
          <p:cNvPr id="138279" name="Line 39"/>
          <p:cNvSpPr>
            <a:spLocks noChangeShapeType="1"/>
          </p:cNvSpPr>
          <p:nvPr/>
        </p:nvSpPr>
        <p:spPr bwMode="auto">
          <a:xfrm>
            <a:off x="2590800" y="4038600"/>
            <a:ext cx="0" cy="762000"/>
          </a:xfrm>
          <a:prstGeom prst="line">
            <a:avLst/>
          </a:prstGeom>
          <a:noFill/>
          <a:ln w="9525">
            <a:solidFill>
              <a:schemeClr val="tx1"/>
            </a:solidFill>
            <a:round/>
            <a:headEnd/>
            <a:tailEnd/>
          </a:ln>
          <a:effectLst/>
        </p:spPr>
        <p:txBody>
          <a:bodyPr wrap="none" anchor="ctr"/>
          <a:lstStyle/>
          <a:p>
            <a:endParaRPr lang="en-US"/>
          </a:p>
        </p:txBody>
      </p:sp>
      <p:sp>
        <p:nvSpPr>
          <p:cNvPr id="138280" name="Line 40"/>
          <p:cNvSpPr>
            <a:spLocks noChangeShapeType="1"/>
          </p:cNvSpPr>
          <p:nvPr/>
        </p:nvSpPr>
        <p:spPr bwMode="auto">
          <a:xfrm flipV="1">
            <a:off x="1600200" y="3352800"/>
            <a:ext cx="381000" cy="457200"/>
          </a:xfrm>
          <a:prstGeom prst="line">
            <a:avLst/>
          </a:prstGeom>
          <a:noFill/>
          <a:ln w="9525">
            <a:solidFill>
              <a:schemeClr val="tx1"/>
            </a:solidFill>
            <a:round/>
            <a:headEnd/>
            <a:tailEnd/>
          </a:ln>
          <a:effectLst/>
        </p:spPr>
        <p:txBody>
          <a:bodyPr wrap="none" anchor="ctr"/>
          <a:lstStyle/>
          <a:p>
            <a:endParaRPr lang="en-US"/>
          </a:p>
        </p:txBody>
      </p:sp>
      <p:sp>
        <p:nvSpPr>
          <p:cNvPr id="138281" name="Line 41"/>
          <p:cNvSpPr>
            <a:spLocks noChangeShapeType="1"/>
          </p:cNvSpPr>
          <p:nvPr/>
        </p:nvSpPr>
        <p:spPr bwMode="auto">
          <a:xfrm flipV="1">
            <a:off x="2514600" y="3352800"/>
            <a:ext cx="381000" cy="533400"/>
          </a:xfrm>
          <a:prstGeom prst="line">
            <a:avLst/>
          </a:prstGeom>
          <a:noFill/>
          <a:ln w="9525">
            <a:solidFill>
              <a:schemeClr val="tx1"/>
            </a:solidFill>
            <a:round/>
            <a:headEnd/>
            <a:tailEnd/>
          </a:ln>
          <a:effectLst/>
        </p:spPr>
        <p:txBody>
          <a:bodyPr wrap="none" anchor="ctr"/>
          <a:lstStyle/>
          <a:p>
            <a:endParaRPr lang="en-US"/>
          </a:p>
        </p:txBody>
      </p:sp>
      <p:sp>
        <p:nvSpPr>
          <p:cNvPr id="138282" name="Line 42"/>
          <p:cNvSpPr>
            <a:spLocks noChangeShapeType="1"/>
          </p:cNvSpPr>
          <p:nvPr/>
        </p:nvSpPr>
        <p:spPr bwMode="auto">
          <a:xfrm flipV="1">
            <a:off x="1600200" y="4495800"/>
            <a:ext cx="304800" cy="381000"/>
          </a:xfrm>
          <a:prstGeom prst="line">
            <a:avLst/>
          </a:prstGeom>
          <a:noFill/>
          <a:ln w="9525">
            <a:solidFill>
              <a:schemeClr val="tx1"/>
            </a:solidFill>
            <a:round/>
            <a:headEnd/>
            <a:tailEnd/>
          </a:ln>
          <a:effectLst/>
        </p:spPr>
        <p:txBody>
          <a:bodyPr wrap="none" anchor="ctr"/>
          <a:lstStyle/>
          <a:p>
            <a:endParaRPr lang="en-US"/>
          </a:p>
        </p:txBody>
      </p:sp>
      <p:sp>
        <p:nvSpPr>
          <p:cNvPr id="138283" name="Line 43"/>
          <p:cNvSpPr>
            <a:spLocks noChangeShapeType="1"/>
          </p:cNvSpPr>
          <p:nvPr/>
        </p:nvSpPr>
        <p:spPr bwMode="auto">
          <a:xfrm flipV="1">
            <a:off x="2667000" y="4495800"/>
            <a:ext cx="228600" cy="304800"/>
          </a:xfrm>
          <a:prstGeom prst="line">
            <a:avLst/>
          </a:prstGeom>
          <a:noFill/>
          <a:ln w="9525">
            <a:solidFill>
              <a:schemeClr val="tx1"/>
            </a:solidFill>
            <a:round/>
            <a:headEnd/>
            <a:tailEnd/>
          </a:ln>
          <a:effectLst/>
        </p:spPr>
        <p:txBody>
          <a:bodyPr wrap="none" anchor="ctr"/>
          <a:lstStyle/>
          <a:p>
            <a:endParaRPr lang="en-US"/>
          </a:p>
        </p:txBody>
      </p:sp>
      <p:sp>
        <p:nvSpPr>
          <p:cNvPr id="138284" name="AutoShape 44"/>
          <p:cNvSpPr>
            <a:spLocks noChangeArrowheads="1"/>
          </p:cNvSpPr>
          <p:nvPr/>
        </p:nvSpPr>
        <p:spPr bwMode="auto">
          <a:xfrm>
            <a:off x="3657600" y="4038600"/>
            <a:ext cx="1524000" cy="533400"/>
          </a:xfrm>
          <a:prstGeom prst="rightArrow">
            <a:avLst>
              <a:gd name="adj1" fmla="val 50000"/>
              <a:gd name="adj2" fmla="val 71429"/>
            </a:avLst>
          </a:prstGeom>
          <a:solidFill>
            <a:schemeClr val="bg1"/>
          </a:solidFill>
          <a:ln w="9525" algn="ctr">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Euler’s formula</a:t>
            </a:r>
            <a:endParaRPr lang="en-US" dirty="0"/>
          </a:p>
        </p:txBody>
      </p:sp>
      <p:sp>
        <p:nvSpPr>
          <p:cNvPr id="3" name="Content Placeholder 2"/>
          <p:cNvSpPr>
            <a:spLocks noGrp="1"/>
          </p:cNvSpPr>
          <p:nvPr>
            <p:ph sz="quarter" idx="1"/>
          </p:nvPr>
        </p:nvSpPr>
        <p:spPr>
          <a:xfrm>
            <a:off x="457200" y="1600200"/>
            <a:ext cx="7772400" cy="4873752"/>
          </a:xfrm>
        </p:spPr>
        <p:txBody>
          <a:bodyPr/>
          <a:lstStyle/>
          <a:p>
            <a:r>
              <a:rPr lang="en-US" dirty="0"/>
              <a:t>A planar representation of a graph splits the plane into </a:t>
            </a:r>
            <a:r>
              <a:rPr lang="en-US" b="1" dirty="0"/>
              <a:t>regions</a:t>
            </a:r>
            <a:r>
              <a:rPr lang="en-US" dirty="0"/>
              <a:t>, including an unbounded region</a:t>
            </a:r>
            <a:r>
              <a:rPr lang="en-US" dirty="0" smtClean="0"/>
              <a:t>.</a:t>
            </a:r>
          </a:p>
          <a:p>
            <a:pPr marL="0" indent="0">
              <a:buNone/>
            </a:pPr>
            <a:endParaRPr lang="en-US" b="1" dirty="0" smtClean="0"/>
          </a:p>
          <a:p>
            <a:pPr marL="0" indent="0">
              <a:buNone/>
            </a:pPr>
            <a:r>
              <a:rPr lang="en-US" b="1" dirty="0" smtClean="0"/>
              <a:t>EULER’S </a:t>
            </a:r>
            <a:r>
              <a:rPr lang="en-US" b="1" dirty="0"/>
              <a:t>FORMULA </a:t>
            </a:r>
            <a:r>
              <a:rPr lang="en-US" dirty="0"/>
              <a:t>Let </a:t>
            </a:r>
            <a:r>
              <a:rPr lang="en-US" i="1" dirty="0"/>
              <a:t>G </a:t>
            </a:r>
            <a:r>
              <a:rPr lang="en-US" dirty="0"/>
              <a:t>be a connected planar </a:t>
            </a:r>
            <a:r>
              <a:rPr lang="en-US" dirty="0" smtClean="0"/>
              <a:t>graph </a:t>
            </a:r>
            <a:r>
              <a:rPr lang="en-US" dirty="0"/>
              <a:t>with </a:t>
            </a:r>
            <a:r>
              <a:rPr lang="en-US" i="1" dirty="0"/>
              <a:t>e </a:t>
            </a:r>
            <a:r>
              <a:rPr lang="en-US" dirty="0"/>
              <a:t>edges and </a:t>
            </a:r>
            <a:r>
              <a:rPr lang="en-US" i="1" dirty="0" smtClean="0"/>
              <a:t>v </a:t>
            </a:r>
            <a:r>
              <a:rPr lang="en-US" dirty="0" smtClean="0"/>
              <a:t>vertices</a:t>
            </a:r>
            <a:r>
              <a:rPr lang="en-US" dirty="0"/>
              <a:t>. Let </a:t>
            </a:r>
            <a:r>
              <a:rPr lang="en-US" i="1" dirty="0"/>
              <a:t>r </a:t>
            </a:r>
            <a:r>
              <a:rPr lang="en-US" dirty="0"/>
              <a:t>be the number of regions in a planar representation of </a:t>
            </a:r>
            <a:r>
              <a:rPr lang="en-US" i="1" dirty="0"/>
              <a:t>G</a:t>
            </a:r>
            <a:r>
              <a:rPr lang="en-US" dirty="0"/>
              <a:t>. Then </a:t>
            </a:r>
            <a:r>
              <a:rPr lang="en-US" i="1" dirty="0"/>
              <a:t>r </a:t>
            </a:r>
            <a:r>
              <a:rPr lang="en-US" dirty="0"/>
              <a:t>= </a:t>
            </a:r>
            <a:r>
              <a:rPr lang="en-US" i="1" dirty="0"/>
              <a:t>e </a:t>
            </a:r>
            <a:r>
              <a:rPr lang="en-US" dirty="0"/>
              <a:t>− </a:t>
            </a:r>
            <a:r>
              <a:rPr lang="en-US" i="1" dirty="0"/>
              <a:t>v </a:t>
            </a:r>
            <a:r>
              <a:rPr lang="en-US" dirty="0"/>
              <a:t>+ 2.</a:t>
            </a:r>
          </a:p>
        </p:txBody>
      </p:sp>
    </p:spTree>
    <p:extLst>
      <p:ext uri="{BB962C8B-B14F-4D97-AF65-F5344CB8AC3E}">
        <p14:creationId xmlns:p14="http://schemas.microsoft.com/office/powerpoint/2010/main" val="2933365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dirty="0"/>
              <a:t>Planar Graphs</a:t>
            </a:r>
          </a:p>
        </p:txBody>
      </p:sp>
      <p:sp>
        <p:nvSpPr>
          <p:cNvPr id="149507" name="Rectangle 3"/>
          <p:cNvSpPr>
            <a:spLocks noGrp="1" noChangeArrowheads="1"/>
          </p:cNvSpPr>
          <p:nvPr>
            <p:ph sz="quarter" idx="1"/>
          </p:nvPr>
        </p:nvSpPr>
        <p:spPr/>
        <p:txBody>
          <a:bodyPr/>
          <a:lstStyle/>
          <a:p>
            <a:pPr>
              <a:buFont typeface="Wingdings" pitchFamily="2" charset="2"/>
              <a:buNone/>
            </a:pPr>
            <a:r>
              <a:rPr lang="en-US">
                <a:solidFill>
                  <a:srgbClr val="237AC1"/>
                </a:solidFill>
              </a:rPr>
              <a:t>Example of Euler’s theorem</a:t>
            </a:r>
          </a:p>
        </p:txBody>
      </p:sp>
      <p:sp>
        <p:nvSpPr>
          <p:cNvPr id="149508" name="Rectangle 4"/>
          <p:cNvSpPr>
            <a:spLocks noChangeArrowheads="1"/>
          </p:cNvSpPr>
          <p:nvPr/>
        </p:nvSpPr>
        <p:spPr bwMode="auto">
          <a:xfrm>
            <a:off x="2001838" y="3144838"/>
            <a:ext cx="1739900" cy="1511300"/>
          </a:xfrm>
          <a:prstGeom prst="rect">
            <a:avLst/>
          </a:prstGeom>
          <a:noFill/>
          <a:ln w="12700">
            <a:solidFill>
              <a:schemeClr val="tx1"/>
            </a:solidFill>
            <a:miter lim="800000"/>
            <a:headEnd/>
            <a:tailEnd/>
          </a:ln>
          <a:effectLst/>
        </p:spPr>
        <p:txBody>
          <a:bodyPr wrap="none" anchor="ctr"/>
          <a:lstStyle/>
          <a:p>
            <a:endParaRPr lang="en-US"/>
          </a:p>
        </p:txBody>
      </p:sp>
      <p:sp>
        <p:nvSpPr>
          <p:cNvPr id="149509" name="Rectangle 5"/>
          <p:cNvSpPr>
            <a:spLocks noChangeArrowheads="1"/>
          </p:cNvSpPr>
          <p:nvPr/>
        </p:nvSpPr>
        <p:spPr bwMode="auto">
          <a:xfrm>
            <a:off x="2486025" y="5796883"/>
            <a:ext cx="485775" cy="454025"/>
          </a:xfrm>
          <a:prstGeom prst="rect">
            <a:avLst/>
          </a:prstGeom>
          <a:noFill/>
          <a:ln w="12700">
            <a:noFill/>
            <a:miter lim="800000"/>
            <a:headEnd/>
            <a:tailEnd/>
          </a:ln>
          <a:effectLst/>
        </p:spPr>
        <p:txBody>
          <a:bodyPr wrap="none" lIns="90488" tIns="44450" rIns="90488" bIns="44450">
            <a:spAutoFit/>
          </a:bodyPr>
          <a:lstStyle/>
          <a:p>
            <a:pPr algn="l"/>
            <a:r>
              <a:rPr kumimoji="1" lang="en-US" altLang="zh-TW" sz="2400" i="1" dirty="0">
                <a:latin typeface="Times New Roman" pitchFamily="18" charset="0"/>
                <a:ea typeface="新細明體" pitchFamily="18" charset="-120"/>
              </a:rPr>
              <a:t>K</a:t>
            </a:r>
            <a:r>
              <a:rPr kumimoji="1" lang="en-US" altLang="zh-TW" sz="2400" baseline="-25000" dirty="0">
                <a:latin typeface="Times New Roman" pitchFamily="18" charset="0"/>
                <a:ea typeface="新細明體" pitchFamily="18" charset="-120"/>
              </a:rPr>
              <a:t>4</a:t>
            </a:r>
          </a:p>
        </p:txBody>
      </p:sp>
      <p:sp>
        <p:nvSpPr>
          <p:cNvPr id="149510" name="Rectangle 6"/>
          <p:cNvSpPr>
            <a:spLocks noChangeArrowheads="1"/>
          </p:cNvSpPr>
          <p:nvPr/>
        </p:nvSpPr>
        <p:spPr bwMode="auto">
          <a:xfrm>
            <a:off x="2971800" y="3429000"/>
            <a:ext cx="536575" cy="454025"/>
          </a:xfrm>
          <a:prstGeom prst="rect">
            <a:avLst/>
          </a:prstGeom>
          <a:noFill/>
          <a:ln w="12700">
            <a:noFill/>
            <a:miter lim="800000"/>
            <a:headEnd/>
            <a:tailEnd/>
          </a:ln>
          <a:effectLst/>
        </p:spPr>
        <p:txBody>
          <a:bodyPr wrap="none" lIns="90488" tIns="44450" rIns="90488" bIns="44450">
            <a:spAutoFit/>
          </a:bodyPr>
          <a:lstStyle/>
          <a:p>
            <a:pPr algn="l"/>
            <a:r>
              <a:rPr kumimoji="1" lang="en-US" altLang="zh-TW" sz="2400">
                <a:latin typeface="Times New Roman" pitchFamily="18" charset="0"/>
                <a:ea typeface="新細明體" pitchFamily="18" charset="-120"/>
              </a:rPr>
              <a:t>R1</a:t>
            </a:r>
          </a:p>
        </p:txBody>
      </p:sp>
      <p:sp>
        <p:nvSpPr>
          <p:cNvPr id="149511" name="Rectangle 7"/>
          <p:cNvSpPr>
            <a:spLocks noChangeArrowheads="1"/>
          </p:cNvSpPr>
          <p:nvPr/>
        </p:nvSpPr>
        <p:spPr bwMode="auto">
          <a:xfrm>
            <a:off x="2209800" y="3810000"/>
            <a:ext cx="536575" cy="454025"/>
          </a:xfrm>
          <a:prstGeom prst="rect">
            <a:avLst/>
          </a:prstGeom>
          <a:noFill/>
          <a:ln w="12700">
            <a:noFill/>
            <a:miter lim="800000"/>
            <a:headEnd/>
            <a:tailEnd/>
          </a:ln>
          <a:effectLst/>
        </p:spPr>
        <p:txBody>
          <a:bodyPr wrap="none" lIns="90488" tIns="44450" rIns="90488" bIns="44450">
            <a:spAutoFit/>
          </a:bodyPr>
          <a:lstStyle/>
          <a:p>
            <a:pPr algn="l"/>
            <a:r>
              <a:rPr kumimoji="1" lang="en-US" altLang="zh-TW" sz="2400">
                <a:latin typeface="Times New Roman" pitchFamily="18" charset="0"/>
                <a:ea typeface="新細明體" pitchFamily="18" charset="-120"/>
              </a:rPr>
              <a:t>R2</a:t>
            </a:r>
          </a:p>
        </p:txBody>
      </p:sp>
      <p:sp>
        <p:nvSpPr>
          <p:cNvPr id="149512" name="Rectangle 8"/>
          <p:cNvSpPr>
            <a:spLocks noChangeArrowheads="1"/>
          </p:cNvSpPr>
          <p:nvPr/>
        </p:nvSpPr>
        <p:spPr bwMode="auto">
          <a:xfrm>
            <a:off x="2743200" y="4724400"/>
            <a:ext cx="536575" cy="454025"/>
          </a:xfrm>
          <a:prstGeom prst="rect">
            <a:avLst/>
          </a:prstGeom>
          <a:noFill/>
          <a:ln w="12700">
            <a:noFill/>
            <a:miter lim="800000"/>
            <a:headEnd/>
            <a:tailEnd/>
          </a:ln>
          <a:effectLst/>
        </p:spPr>
        <p:txBody>
          <a:bodyPr wrap="none" lIns="90488" tIns="44450" rIns="90488" bIns="44450">
            <a:spAutoFit/>
          </a:bodyPr>
          <a:lstStyle/>
          <a:p>
            <a:pPr algn="l"/>
            <a:r>
              <a:rPr kumimoji="1" lang="en-US" altLang="zh-TW" sz="2400">
                <a:latin typeface="Times New Roman" pitchFamily="18" charset="0"/>
                <a:ea typeface="新細明體" pitchFamily="18" charset="-120"/>
              </a:rPr>
              <a:t>R3</a:t>
            </a:r>
          </a:p>
        </p:txBody>
      </p:sp>
      <p:sp>
        <p:nvSpPr>
          <p:cNvPr id="149513" name="Rectangle 9"/>
          <p:cNvSpPr>
            <a:spLocks noChangeArrowheads="1"/>
          </p:cNvSpPr>
          <p:nvPr/>
        </p:nvSpPr>
        <p:spPr bwMode="auto">
          <a:xfrm>
            <a:off x="4800600" y="3200400"/>
            <a:ext cx="4146550" cy="1184275"/>
          </a:xfrm>
          <a:prstGeom prst="rect">
            <a:avLst/>
          </a:prstGeom>
          <a:noFill/>
          <a:ln w="12700">
            <a:noFill/>
            <a:miter lim="800000"/>
            <a:headEnd/>
            <a:tailEnd/>
          </a:ln>
          <a:effectLst/>
        </p:spPr>
        <p:txBody>
          <a:bodyPr wrap="none" lIns="90488" tIns="44450" rIns="90488" bIns="44450">
            <a:spAutoFit/>
          </a:bodyPr>
          <a:lstStyle/>
          <a:p>
            <a:pPr algn="l"/>
            <a:r>
              <a:rPr kumimoji="1" lang="en-US" altLang="zh-TW" sz="2400">
                <a:solidFill>
                  <a:srgbClr val="237AC1"/>
                </a:solidFill>
                <a:latin typeface="Times New Roman" pitchFamily="18" charset="0"/>
                <a:ea typeface="新細明體" pitchFamily="18" charset="-120"/>
              </a:rPr>
              <a:t>A planar graph divides the plane</a:t>
            </a:r>
          </a:p>
          <a:p>
            <a:pPr algn="l"/>
            <a:r>
              <a:rPr kumimoji="1" lang="en-US" altLang="zh-TW" sz="2400">
                <a:solidFill>
                  <a:srgbClr val="237AC1"/>
                </a:solidFill>
                <a:latin typeface="Times New Roman" pitchFamily="18" charset="0"/>
                <a:ea typeface="新細明體" pitchFamily="18" charset="-120"/>
              </a:rPr>
              <a:t>into several regions (faces), one </a:t>
            </a:r>
          </a:p>
          <a:p>
            <a:pPr algn="l"/>
            <a:r>
              <a:rPr kumimoji="1" lang="en-US" altLang="zh-TW" sz="2400">
                <a:solidFill>
                  <a:srgbClr val="237AC1"/>
                </a:solidFill>
                <a:latin typeface="Times New Roman" pitchFamily="18" charset="0"/>
                <a:ea typeface="新細明體" pitchFamily="18" charset="-120"/>
              </a:rPr>
              <a:t>of them is the infinite region.</a:t>
            </a:r>
          </a:p>
        </p:txBody>
      </p:sp>
      <p:sp>
        <p:nvSpPr>
          <p:cNvPr id="149514" name="Rectangle 10"/>
          <p:cNvSpPr>
            <a:spLocks noChangeArrowheads="1"/>
          </p:cNvSpPr>
          <p:nvPr/>
        </p:nvSpPr>
        <p:spPr bwMode="auto">
          <a:xfrm>
            <a:off x="4648200" y="4572000"/>
            <a:ext cx="2325959" cy="1197764"/>
          </a:xfrm>
          <a:prstGeom prst="rect">
            <a:avLst/>
          </a:prstGeom>
          <a:noFill/>
          <a:ln w="12700">
            <a:noFill/>
            <a:miter lim="800000"/>
            <a:headEnd/>
            <a:tailEnd/>
          </a:ln>
          <a:effectLst/>
        </p:spPr>
        <p:txBody>
          <a:bodyPr wrap="none" lIns="90488" tIns="44450" rIns="90488" bIns="44450">
            <a:spAutoFit/>
          </a:bodyPr>
          <a:lstStyle/>
          <a:p>
            <a:pPr algn="l"/>
            <a:r>
              <a:rPr kumimoji="1" lang="en-US" altLang="zh-TW" sz="2400" i="1" dirty="0">
                <a:latin typeface="Times New Roman" pitchFamily="18" charset="0"/>
                <a:ea typeface="新細明體" pitchFamily="18" charset="-120"/>
              </a:rPr>
              <a:t>   </a:t>
            </a:r>
            <a:r>
              <a:rPr kumimoji="1" lang="en-US" altLang="zh-TW" sz="2400" i="1" dirty="0">
                <a:solidFill>
                  <a:srgbClr val="237AC1"/>
                </a:solidFill>
                <a:latin typeface="Times New Roman" pitchFamily="18" charset="0"/>
                <a:ea typeface="新細明體" pitchFamily="18" charset="-120"/>
              </a:rPr>
              <a:t>v</a:t>
            </a:r>
            <a:r>
              <a:rPr kumimoji="1" lang="en-US" altLang="zh-TW" sz="2400" dirty="0">
                <a:solidFill>
                  <a:srgbClr val="237AC1"/>
                </a:solidFill>
                <a:latin typeface="Times New Roman" pitchFamily="18" charset="0"/>
                <a:ea typeface="新細明體" pitchFamily="18" charset="-120"/>
              </a:rPr>
              <a:t>=4</a:t>
            </a:r>
            <a:r>
              <a:rPr kumimoji="1" lang="en-US" altLang="zh-TW" sz="2400" dirty="0" smtClean="0">
                <a:solidFill>
                  <a:srgbClr val="237AC1"/>
                </a:solidFill>
                <a:latin typeface="Times New Roman" pitchFamily="18" charset="0"/>
                <a:ea typeface="新細明體" pitchFamily="18" charset="-120"/>
              </a:rPr>
              <a:t>, </a:t>
            </a:r>
            <a:r>
              <a:rPr kumimoji="1" lang="en-US" altLang="zh-TW" sz="2400" i="1" dirty="0" smtClean="0">
                <a:solidFill>
                  <a:srgbClr val="237AC1"/>
                </a:solidFill>
                <a:latin typeface="Times New Roman" pitchFamily="18" charset="0"/>
                <a:ea typeface="新細明體" pitchFamily="18" charset="-120"/>
              </a:rPr>
              <a:t>e</a:t>
            </a:r>
            <a:r>
              <a:rPr kumimoji="1" lang="en-US" altLang="zh-TW" sz="2400" dirty="0" smtClean="0">
                <a:solidFill>
                  <a:srgbClr val="237AC1"/>
                </a:solidFill>
                <a:latin typeface="Times New Roman" pitchFamily="18" charset="0"/>
                <a:ea typeface="新細明體" pitchFamily="18" charset="-120"/>
              </a:rPr>
              <a:t>=6  ,</a:t>
            </a:r>
            <a:r>
              <a:rPr kumimoji="1" lang="en-US" altLang="zh-TW" sz="2400" i="1" dirty="0" smtClean="0">
                <a:solidFill>
                  <a:srgbClr val="237AC1"/>
                </a:solidFill>
                <a:latin typeface="Times New Roman" pitchFamily="18" charset="0"/>
                <a:ea typeface="新細明體" pitchFamily="18" charset="-120"/>
              </a:rPr>
              <a:t>r</a:t>
            </a:r>
            <a:r>
              <a:rPr kumimoji="1" lang="en-US" altLang="zh-TW" sz="2400" dirty="0" smtClean="0">
                <a:solidFill>
                  <a:srgbClr val="237AC1"/>
                </a:solidFill>
                <a:latin typeface="Times New Roman" pitchFamily="18" charset="0"/>
                <a:ea typeface="新細明體" pitchFamily="18" charset="-120"/>
              </a:rPr>
              <a:t>=4</a:t>
            </a:r>
            <a:r>
              <a:rPr kumimoji="1" lang="en-US" altLang="zh-TW" sz="2400" dirty="0">
                <a:solidFill>
                  <a:srgbClr val="237AC1"/>
                </a:solidFill>
                <a:latin typeface="Times New Roman" pitchFamily="18" charset="0"/>
                <a:ea typeface="新細明體" pitchFamily="18" charset="-120"/>
              </a:rPr>
              <a:t>, </a:t>
            </a:r>
            <a:endParaRPr kumimoji="1" lang="en-US" altLang="zh-TW" sz="2400" dirty="0" smtClean="0">
              <a:solidFill>
                <a:srgbClr val="237AC1"/>
              </a:solidFill>
              <a:latin typeface="Times New Roman" pitchFamily="18" charset="0"/>
              <a:ea typeface="新細明體" pitchFamily="18" charset="-120"/>
            </a:endParaRPr>
          </a:p>
          <a:p>
            <a:pPr algn="l"/>
            <a:r>
              <a:rPr kumimoji="1" lang="en-US" altLang="zh-TW" sz="2400" i="1" dirty="0" smtClean="0">
                <a:solidFill>
                  <a:srgbClr val="237AC1"/>
                </a:solidFill>
                <a:latin typeface="Times New Roman" pitchFamily="18" charset="0"/>
                <a:ea typeface="新細明體" pitchFamily="18" charset="-120"/>
              </a:rPr>
              <a:t>	</a:t>
            </a:r>
          </a:p>
          <a:p>
            <a:pPr algn="l"/>
            <a:r>
              <a:rPr kumimoji="1" lang="en-US" altLang="zh-TW" sz="2400" i="1" dirty="0">
                <a:solidFill>
                  <a:srgbClr val="237AC1"/>
                </a:solidFill>
                <a:latin typeface="Times New Roman" pitchFamily="18" charset="0"/>
                <a:ea typeface="新細明體" pitchFamily="18" charset="-120"/>
              </a:rPr>
              <a:t>	</a:t>
            </a:r>
            <a:r>
              <a:rPr kumimoji="1" lang="en-US" altLang="zh-TW" sz="2400" i="1" dirty="0" err="1" smtClean="0">
                <a:solidFill>
                  <a:srgbClr val="237AC1"/>
                </a:solidFill>
                <a:latin typeface="Times New Roman" pitchFamily="18" charset="0"/>
                <a:ea typeface="新細明體" pitchFamily="18" charset="-120"/>
              </a:rPr>
              <a:t>v</a:t>
            </a:r>
            <a:r>
              <a:rPr kumimoji="1" lang="en-US" altLang="zh-TW" sz="2400" dirty="0" err="1" smtClean="0">
                <a:solidFill>
                  <a:srgbClr val="237AC1"/>
                </a:solidFill>
                <a:latin typeface="Times New Roman" pitchFamily="18" charset="0"/>
                <a:ea typeface="新細明體" pitchFamily="18" charset="-120"/>
              </a:rPr>
              <a:t>-</a:t>
            </a:r>
            <a:r>
              <a:rPr kumimoji="1" lang="en-US" altLang="zh-TW" sz="2400" i="1" dirty="0" err="1" smtClean="0">
                <a:solidFill>
                  <a:srgbClr val="237AC1"/>
                </a:solidFill>
                <a:latin typeface="Times New Roman" pitchFamily="18" charset="0"/>
                <a:ea typeface="新細明體" pitchFamily="18" charset="-120"/>
              </a:rPr>
              <a:t>e</a:t>
            </a:r>
            <a:r>
              <a:rPr kumimoji="1" lang="en-US" altLang="zh-TW" sz="2400" dirty="0" err="1" smtClean="0">
                <a:solidFill>
                  <a:srgbClr val="237AC1"/>
                </a:solidFill>
                <a:latin typeface="Times New Roman" pitchFamily="18" charset="0"/>
                <a:ea typeface="新細明體" pitchFamily="18" charset="-120"/>
              </a:rPr>
              <a:t>+</a:t>
            </a:r>
            <a:r>
              <a:rPr kumimoji="1" lang="en-US" altLang="zh-TW" sz="2400" i="1" dirty="0" err="1" smtClean="0">
                <a:solidFill>
                  <a:srgbClr val="237AC1"/>
                </a:solidFill>
                <a:latin typeface="Times New Roman" pitchFamily="18" charset="0"/>
                <a:ea typeface="新細明體" pitchFamily="18" charset="-120"/>
              </a:rPr>
              <a:t>r</a:t>
            </a:r>
            <a:r>
              <a:rPr kumimoji="1" lang="en-US" altLang="zh-TW" sz="2400" dirty="0" smtClean="0">
                <a:solidFill>
                  <a:srgbClr val="237AC1"/>
                </a:solidFill>
                <a:latin typeface="Times New Roman" pitchFamily="18" charset="0"/>
                <a:ea typeface="新細明體" pitchFamily="18" charset="-120"/>
              </a:rPr>
              <a:t>=2</a:t>
            </a:r>
            <a:endParaRPr kumimoji="1" lang="en-US" altLang="zh-TW" sz="2400" dirty="0">
              <a:solidFill>
                <a:srgbClr val="237AC1"/>
              </a:solidFill>
              <a:latin typeface="Times New Roman" pitchFamily="18" charset="0"/>
              <a:ea typeface="新細明體" pitchFamily="18" charset="-120"/>
            </a:endParaRPr>
          </a:p>
        </p:txBody>
      </p:sp>
      <p:sp>
        <p:nvSpPr>
          <p:cNvPr id="149515" name="Line 11"/>
          <p:cNvSpPr>
            <a:spLocks noChangeShapeType="1"/>
          </p:cNvSpPr>
          <p:nvPr/>
        </p:nvSpPr>
        <p:spPr bwMode="auto">
          <a:xfrm>
            <a:off x="1981200" y="3124200"/>
            <a:ext cx="1739900" cy="1511300"/>
          </a:xfrm>
          <a:prstGeom prst="line">
            <a:avLst/>
          </a:prstGeom>
          <a:noFill/>
          <a:ln w="12700">
            <a:solidFill>
              <a:schemeClr val="tx1"/>
            </a:solidFill>
            <a:round/>
            <a:headEnd/>
            <a:tailEnd/>
          </a:ln>
          <a:effectLst/>
        </p:spPr>
        <p:txBody>
          <a:bodyPr wrap="none" anchor="ctr"/>
          <a:lstStyle/>
          <a:p>
            <a:endParaRPr lang="en-US"/>
          </a:p>
        </p:txBody>
      </p:sp>
      <p:sp>
        <p:nvSpPr>
          <p:cNvPr id="149516" name="Freeform 12"/>
          <p:cNvSpPr>
            <a:spLocks/>
          </p:cNvSpPr>
          <p:nvPr/>
        </p:nvSpPr>
        <p:spPr bwMode="auto">
          <a:xfrm>
            <a:off x="1974850" y="3117850"/>
            <a:ext cx="2106613" cy="2052638"/>
          </a:xfrm>
          <a:custGeom>
            <a:avLst/>
            <a:gdLst/>
            <a:ahLst/>
            <a:cxnLst>
              <a:cxn ang="0">
                <a:pos x="1104" y="0"/>
              </a:cxn>
              <a:cxn ang="0">
                <a:pos x="1150" y="19"/>
              </a:cxn>
              <a:cxn ang="0">
                <a:pos x="1165" y="63"/>
              </a:cxn>
              <a:cxn ang="0">
                <a:pos x="1180" y="107"/>
              </a:cxn>
              <a:cxn ang="0">
                <a:pos x="1209" y="151"/>
              </a:cxn>
              <a:cxn ang="0">
                <a:pos x="1223" y="195"/>
              </a:cxn>
              <a:cxn ang="0">
                <a:pos x="1238" y="239"/>
              </a:cxn>
              <a:cxn ang="0">
                <a:pos x="1238" y="283"/>
              </a:cxn>
              <a:cxn ang="0">
                <a:pos x="1253" y="327"/>
              </a:cxn>
              <a:cxn ang="0">
                <a:pos x="1267" y="371"/>
              </a:cxn>
              <a:cxn ang="0">
                <a:pos x="1282" y="429"/>
              </a:cxn>
              <a:cxn ang="0">
                <a:pos x="1282" y="473"/>
              </a:cxn>
              <a:cxn ang="0">
                <a:pos x="1282" y="517"/>
              </a:cxn>
              <a:cxn ang="0">
                <a:pos x="1282" y="561"/>
              </a:cxn>
              <a:cxn ang="0">
                <a:pos x="1297" y="605"/>
              </a:cxn>
              <a:cxn ang="0">
                <a:pos x="1297" y="649"/>
              </a:cxn>
              <a:cxn ang="0">
                <a:pos x="1297" y="707"/>
              </a:cxn>
              <a:cxn ang="0">
                <a:pos x="1297" y="751"/>
              </a:cxn>
              <a:cxn ang="0">
                <a:pos x="1311" y="795"/>
              </a:cxn>
              <a:cxn ang="0">
                <a:pos x="1326" y="839"/>
              </a:cxn>
              <a:cxn ang="0">
                <a:pos x="1326" y="883"/>
              </a:cxn>
              <a:cxn ang="0">
                <a:pos x="1326" y="927"/>
              </a:cxn>
              <a:cxn ang="0">
                <a:pos x="1326" y="985"/>
              </a:cxn>
              <a:cxn ang="0">
                <a:pos x="1326" y="1029"/>
              </a:cxn>
              <a:cxn ang="0">
                <a:pos x="1326" y="1073"/>
              </a:cxn>
              <a:cxn ang="0">
                <a:pos x="1311" y="1117"/>
              </a:cxn>
              <a:cxn ang="0">
                <a:pos x="1297" y="1161"/>
              </a:cxn>
              <a:cxn ang="0">
                <a:pos x="1253" y="1175"/>
              </a:cxn>
              <a:cxn ang="0">
                <a:pos x="1209" y="1219"/>
              </a:cxn>
              <a:cxn ang="0">
                <a:pos x="1165" y="1234"/>
              </a:cxn>
              <a:cxn ang="0">
                <a:pos x="1048" y="1263"/>
              </a:cxn>
              <a:cxn ang="0">
                <a:pos x="931" y="1278"/>
              </a:cxn>
              <a:cxn ang="0">
                <a:pos x="843" y="1292"/>
              </a:cxn>
              <a:cxn ang="0">
                <a:pos x="784" y="1292"/>
              </a:cxn>
              <a:cxn ang="0">
                <a:pos x="740" y="1292"/>
              </a:cxn>
              <a:cxn ang="0">
                <a:pos x="623" y="1292"/>
              </a:cxn>
              <a:cxn ang="0">
                <a:pos x="565" y="1292"/>
              </a:cxn>
              <a:cxn ang="0">
                <a:pos x="521" y="1292"/>
              </a:cxn>
              <a:cxn ang="0">
                <a:pos x="477" y="1292"/>
              </a:cxn>
              <a:cxn ang="0">
                <a:pos x="433" y="1278"/>
              </a:cxn>
              <a:cxn ang="0">
                <a:pos x="389" y="1263"/>
              </a:cxn>
              <a:cxn ang="0">
                <a:pos x="345" y="1234"/>
              </a:cxn>
              <a:cxn ang="0">
                <a:pos x="287" y="1205"/>
              </a:cxn>
              <a:cxn ang="0">
                <a:pos x="243" y="1175"/>
              </a:cxn>
              <a:cxn ang="0">
                <a:pos x="199" y="1146"/>
              </a:cxn>
              <a:cxn ang="0">
                <a:pos x="155" y="1132"/>
              </a:cxn>
              <a:cxn ang="0">
                <a:pos x="111" y="1102"/>
              </a:cxn>
              <a:cxn ang="0">
                <a:pos x="67" y="1073"/>
              </a:cxn>
              <a:cxn ang="0">
                <a:pos x="38" y="1029"/>
              </a:cxn>
              <a:cxn ang="0">
                <a:pos x="9" y="985"/>
              </a:cxn>
              <a:cxn ang="0">
                <a:pos x="0" y="960"/>
              </a:cxn>
            </a:cxnLst>
            <a:rect l="0" t="0" r="r" b="b"/>
            <a:pathLst>
              <a:path w="1327" h="1293">
                <a:moveTo>
                  <a:pt x="1104" y="0"/>
                </a:moveTo>
                <a:lnTo>
                  <a:pt x="1150" y="19"/>
                </a:lnTo>
                <a:lnTo>
                  <a:pt x="1165" y="63"/>
                </a:lnTo>
                <a:lnTo>
                  <a:pt x="1180" y="107"/>
                </a:lnTo>
                <a:lnTo>
                  <a:pt x="1209" y="151"/>
                </a:lnTo>
                <a:lnTo>
                  <a:pt x="1223" y="195"/>
                </a:lnTo>
                <a:lnTo>
                  <a:pt x="1238" y="239"/>
                </a:lnTo>
                <a:lnTo>
                  <a:pt x="1238" y="283"/>
                </a:lnTo>
                <a:lnTo>
                  <a:pt x="1253" y="327"/>
                </a:lnTo>
                <a:lnTo>
                  <a:pt x="1267" y="371"/>
                </a:lnTo>
                <a:lnTo>
                  <a:pt x="1282" y="429"/>
                </a:lnTo>
                <a:lnTo>
                  <a:pt x="1282" y="473"/>
                </a:lnTo>
                <a:lnTo>
                  <a:pt x="1282" y="517"/>
                </a:lnTo>
                <a:lnTo>
                  <a:pt x="1282" y="561"/>
                </a:lnTo>
                <a:lnTo>
                  <a:pt x="1297" y="605"/>
                </a:lnTo>
                <a:lnTo>
                  <a:pt x="1297" y="649"/>
                </a:lnTo>
                <a:lnTo>
                  <a:pt x="1297" y="707"/>
                </a:lnTo>
                <a:lnTo>
                  <a:pt x="1297" y="751"/>
                </a:lnTo>
                <a:lnTo>
                  <a:pt x="1311" y="795"/>
                </a:lnTo>
                <a:lnTo>
                  <a:pt x="1326" y="839"/>
                </a:lnTo>
                <a:lnTo>
                  <a:pt x="1326" y="883"/>
                </a:lnTo>
                <a:lnTo>
                  <a:pt x="1326" y="927"/>
                </a:lnTo>
                <a:lnTo>
                  <a:pt x="1326" y="985"/>
                </a:lnTo>
                <a:lnTo>
                  <a:pt x="1326" y="1029"/>
                </a:lnTo>
                <a:lnTo>
                  <a:pt x="1326" y="1073"/>
                </a:lnTo>
                <a:lnTo>
                  <a:pt x="1311" y="1117"/>
                </a:lnTo>
                <a:lnTo>
                  <a:pt x="1297" y="1161"/>
                </a:lnTo>
                <a:lnTo>
                  <a:pt x="1253" y="1175"/>
                </a:lnTo>
                <a:lnTo>
                  <a:pt x="1209" y="1219"/>
                </a:lnTo>
                <a:lnTo>
                  <a:pt x="1165" y="1234"/>
                </a:lnTo>
                <a:lnTo>
                  <a:pt x="1048" y="1263"/>
                </a:lnTo>
                <a:lnTo>
                  <a:pt x="931" y="1278"/>
                </a:lnTo>
                <a:lnTo>
                  <a:pt x="843" y="1292"/>
                </a:lnTo>
                <a:lnTo>
                  <a:pt x="784" y="1292"/>
                </a:lnTo>
                <a:lnTo>
                  <a:pt x="740" y="1292"/>
                </a:lnTo>
                <a:lnTo>
                  <a:pt x="623" y="1292"/>
                </a:lnTo>
                <a:lnTo>
                  <a:pt x="565" y="1292"/>
                </a:lnTo>
                <a:lnTo>
                  <a:pt x="521" y="1292"/>
                </a:lnTo>
                <a:lnTo>
                  <a:pt x="477" y="1292"/>
                </a:lnTo>
                <a:lnTo>
                  <a:pt x="433" y="1278"/>
                </a:lnTo>
                <a:lnTo>
                  <a:pt x="389" y="1263"/>
                </a:lnTo>
                <a:lnTo>
                  <a:pt x="345" y="1234"/>
                </a:lnTo>
                <a:lnTo>
                  <a:pt x="287" y="1205"/>
                </a:lnTo>
                <a:lnTo>
                  <a:pt x="243" y="1175"/>
                </a:lnTo>
                <a:lnTo>
                  <a:pt x="199" y="1146"/>
                </a:lnTo>
                <a:lnTo>
                  <a:pt x="155" y="1132"/>
                </a:lnTo>
                <a:lnTo>
                  <a:pt x="111" y="1102"/>
                </a:lnTo>
                <a:lnTo>
                  <a:pt x="67" y="1073"/>
                </a:lnTo>
                <a:lnTo>
                  <a:pt x="38" y="1029"/>
                </a:lnTo>
                <a:lnTo>
                  <a:pt x="9" y="985"/>
                </a:lnTo>
                <a:lnTo>
                  <a:pt x="0" y="960"/>
                </a:lnTo>
              </a:path>
            </a:pathLst>
          </a:custGeom>
          <a:noFill/>
          <a:ln w="12700" cap="rnd" cmpd="sng">
            <a:solidFill>
              <a:schemeClr val="tx1"/>
            </a:solidFill>
            <a:prstDash val="solid"/>
            <a:round/>
            <a:headEnd type="none" w="med" len="med"/>
            <a:tailEnd type="none" w="med" len="med"/>
          </a:ln>
          <a:effectLst/>
        </p:spPr>
        <p:txBody>
          <a:bodyPr/>
          <a:lstStyle/>
          <a:p>
            <a:endParaRPr lang="en-US"/>
          </a:p>
        </p:txBody>
      </p:sp>
      <p:sp>
        <p:nvSpPr>
          <p:cNvPr id="149518" name="Rectangle 14"/>
          <p:cNvSpPr>
            <a:spLocks noChangeArrowheads="1"/>
          </p:cNvSpPr>
          <p:nvPr/>
        </p:nvSpPr>
        <p:spPr bwMode="auto">
          <a:xfrm>
            <a:off x="4191000" y="3733800"/>
            <a:ext cx="536575" cy="454025"/>
          </a:xfrm>
          <a:prstGeom prst="rect">
            <a:avLst/>
          </a:prstGeom>
          <a:noFill/>
          <a:ln w="12700">
            <a:noFill/>
            <a:miter lim="800000"/>
            <a:headEnd/>
            <a:tailEnd/>
          </a:ln>
          <a:effectLst/>
        </p:spPr>
        <p:txBody>
          <a:bodyPr wrap="none" lIns="90488" tIns="44450" rIns="90488" bIns="44450">
            <a:spAutoFit/>
          </a:bodyPr>
          <a:lstStyle/>
          <a:p>
            <a:pPr algn="l"/>
            <a:r>
              <a:rPr kumimoji="1" lang="en-US" altLang="zh-TW" sz="2400">
                <a:latin typeface="Times New Roman" pitchFamily="18" charset="0"/>
                <a:ea typeface="新細明體" pitchFamily="18" charset="-120"/>
              </a:rPr>
              <a:t>R4</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3"/>
          <p:cNvSpPr>
            <a:spLocks noGrp="1" noChangeArrowheads="1"/>
          </p:cNvSpPr>
          <p:nvPr>
            <p:ph sz="quarter" idx="1"/>
          </p:nvPr>
        </p:nvSpPr>
        <p:spPr>
          <a:xfrm>
            <a:off x="371475" y="1638300"/>
            <a:ext cx="7772400" cy="4762500"/>
          </a:xfrm>
        </p:spPr>
        <p:txBody>
          <a:bodyPr>
            <a:normAutofit fontScale="92500" lnSpcReduction="20000"/>
          </a:bodyPr>
          <a:lstStyle/>
          <a:p>
            <a:pPr marL="0" indent="0">
              <a:buNone/>
            </a:pPr>
            <a:r>
              <a:rPr lang="en-US" sz="2000" dirty="0" smtClean="0"/>
              <a:t>We will proof the theorem by method of Induction on the number of edges of the graph.</a:t>
            </a:r>
            <a:endParaRPr lang="en-US" sz="1800" u="sng" dirty="0" smtClean="0"/>
          </a:p>
          <a:p>
            <a:pPr>
              <a:buFont typeface="Wingdings" pitchFamily="2" charset="2"/>
              <a:buNone/>
            </a:pPr>
            <a:r>
              <a:rPr lang="en-US" sz="1800" u="sng" dirty="0" smtClean="0"/>
              <a:t>Base </a:t>
            </a:r>
            <a:r>
              <a:rPr lang="en-US" sz="1800" u="sng" dirty="0"/>
              <a:t>Case:</a:t>
            </a:r>
            <a:r>
              <a:rPr lang="en-US" sz="1800" dirty="0"/>
              <a:t> </a:t>
            </a:r>
            <a:r>
              <a:rPr lang="en-US" sz="1800" dirty="0" smtClean="0"/>
              <a:t>  let G be a </a:t>
            </a:r>
            <a:r>
              <a:rPr lang="en-US" sz="1800" dirty="0" err="1" smtClean="0"/>
              <a:t>grah</a:t>
            </a:r>
            <a:r>
              <a:rPr lang="en-US" sz="1800" dirty="0" smtClean="0"/>
              <a:t> having 01 edge only. There are two possible graphs in this case</a:t>
            </a:r>
          </a:p>
          <a:p>
            <a:pPr>
              <a:buFont typeface="Wingdings" pitchFamily="2" charset="2"/>
              <a:buNone/>
            </a:pPr>
            <a:endParaRPr lang="en-US" sz="1800" dirty="0"/>
          </a:p>
          <a:p>
            <a:pPr>
              <a:buFont typeface="Wingdings" pitchFamily="2" charset="2"/>
              <a:buNone/>
            </a:pPr>
            <a:endParaRPr lang="en-US" sz="1800" dirty="0"/>
          </a:p>
          <a:p>
            <a:pPr>
              <a:buFont typeface="Wingdings" pitchFamily="2" charset="2"/>
              <a:buNone/>
            </a:pPr>
            <a:endParaRPr lang="en-US" sz="2000" dirty="0"/>
          </a:p>
          <a:p>
            <a:pPr>
              <a:buFont typeface="Wingdings" pitchFamily="2" charset="2"/>
              <a:buNone/>
            </a:pPr>
            <a:r>
              <a:rPr lang="en-US" sz="2000" dirty="0"/>
              <a:t>	</a:t>
            </a:r>
            <a:endParaRPr lang="en-US" sz="2000" dirty="0" smtClean="0"/>
          </a:p>
          <a:p>
            <a:pPr>
              <a:buFont typeface="Wingdings" pitchFamily="2" charset="2"/>
              <a:buNone/>
            </a:pPr>
            <a:endParaRPr lang="en-US" sz="2000" dirty="0"/>
          </a:p>
          <a:p>
            <a:pPr>
              <a:buFont typeface="Wingdings" pitchFamily="2" charset="2"/>
              <a:buNone/>
            </a:pPr>
            <a:r>
              <a:rPr lang="en-US" sz="2000" dirty="0" smtClean="0"/>
              <a:t>			e=1, v=2, r=1 </a:t>
            </a:r>
            <a:r>
              <a:rPr lang="en-US" sz="2000" dirty="0"/>
              <a:t>		 e=1, </a:t>
            </a:r>
            <a:r>
              <a:rPr lang="en-US" sz="2000" dirty="0" smtClean="0"/>
              <a:t>v=1, r=2</a:t>
            </a:r>
          </a:p>
          <a:p>
            <a:pPr>
              <a:buFont typeface="Wingdings" pitchFamily="2" charset="2"/>
              <a:buNone/>
            </a:pPr>
            <a:r>
              <a:rPr lang="en-US" sz="2000" dirty="0"/>
              <a:t>	</a:t>
            </a:r>
            <a:r>
              <a:rPr lang="en-US" sz="2000" dirty="0" smtClean="0"/>
              <a:t>		</a:t>
            </a:r>
            <a:r>
              <a:rPr lang="en-US" sz="2000" dirty="0" err="1" smtClean="0"/>
              <a:t>e-v+r</a:t>
            </a:r>
            <a:r>
              <a:rPr lang="en-US" sz="2000" dirty="0" smtClean="0"/>
              <a:t>=2 		</a:t>
            </a:r>
            <a:r>
              <a:rPr lang="en-US" sz="2000" dirty="0"/>
              <a:t> </a:t>
            </a:r>
            <a:r>
              <a:rPr lang="en-US" sz="2000" dirty="0" err="1"/>
              <a:t>e-v+r</a:t>
            </a:r>
            <a:r>
              <a:rPr lang="en-US" sz="2000" dirty="0"/>
              <a:t>=2 </a:t>
            </a:r>
            <a:r>
              <a:rPr lang="en-US" sz="2000" dirty="0" smtClean="0"/>
              <a:t>	</a:t>
            </a:r>
          </a:p>
          <a:p>
            <a:pPr>
              <a:buFont typeface="Wingdings" pitchFamily="2" charset="2"/>
              <a:buNone/>
            </a:pPr>
            <a:endParaRPr lang="en-US" sz="2000" dirty="0"/>
          </a:p>
          <a:p>
            <a:pPr>
              <a:buFont typeface="Wingdings" pitchFamily="2" charset="2"/>
              <a:buNone/>
            </a:pPr>
            <a:r>
              <a:rPr lang="en-US" sz="2000" dirty="0" smtClean="0"/>
              <a:t>Now lets </a:t>
            </a:r>
            <a:r>
              <a:rPr lang="en-US" sz="2000" dirty="0"/>
              <a:t>a</a:t>
            </a:r>
            <a:r>
              <a:rPr lang="en-US" sz="1800" dirty="0" smtClean="0"/>
              <a:t>ssume</a:t>
            </a:r>
            <a:r>
              <a:rPr lang="en-US" sz="1800" dirty="0"/>
              <a:t>,  </a:t>
            </a:r>
            <a:r>
              <a:rPr lang="en-US" sz="1800" dirty="0" err="1" smtClean="0"/>
              <a:t>Eulers</a:t>
            </a:r>
            <a:r>
              <a:rPr lang="en-US" sz="1800" dirty="0" smtClean="0"/>
              <a:t> </a:t>
            </a:r>
            <a:r>
              <a:rPr lang="en-US" sz="1800" dirty="0" err="1" smtClean="0"/>
              <a:t>Formuls</a:t>
            </a:r>
            <a:r>
              <a:rPr lang="en-US" sz="1800" dirty="0" smtClean="0"/>
              <a:t> holds true for all connected planner graphs having n edges. </a:t>
            </a:r>
          </a:p>
          <a:p>
            <a:pPr>
              <a:buFont typeface="Wingdings" pitchFamily="2" charset="2"/>
              <a:buNone/>
            </a:pPr>
            <a:endParaRPr lang="en-US" sz="1800" dirty="0"/>
          </a:p>
          <a:p>
            <a:pPr>
              <a:buFont typeface="Wingdings" pitchFamily="2" charset="2"/>
              <a:buNone/>
            </a:pPr>
            <a:r>
              <a:rPr lang="en-US" sz="1800" dirty="0" smtClean="0"/>
              <a:t>Let </a:t>
            </a:r>
            <a:r>
              <a:rPr lang="en-US" sz="1800" dirty="0"/>
              <a:t>{an+1, bn+1} be the edge that is added to </a:t>
            </a:r>
            <a:r>
              <a:rPr lang="en-US" sz="1800" dirty="0" err="1"/>
              <a:t>Gn</a:t>
            </a:r>
            <a:r>
              <a:rPr lang="en-US" sz="1800" dirty="0"/>
              <a:t> to obtain Gn+1 and we prove that </a:t>
            </a:r>
            <a:r>
              <a:rPr lang="en-US" sz="1800" dirty="0" err="1"/>
              <a:t>r</a:t>
            </a:r>
            <a:r>
              <a:rPr lang="en-US" sz="1800" baseline="-25000" dirty="0" err="1"/>
              <a:t>n</a:t>
            </a:r>
            <a:r>
              <a:rPr lang="en-US" sz="1800" dirty="0"/>
              <a:t> = </a:t>
            </a:r>
            <a:r>
              <a:rPr lang="en-US" sz="1800" dirty="0" err="1"/>
              <a:t>e</a:t>
            </a:r>
            <a:r>
              <a:rPr lang="en-US" sz="1800" baseline="-25000" dirty="0" err="1"/>
              <a:t>n</a:t>
            </a:r>
            <a:r>
              <a:rPr lang="en-US" sz="1800" dirty="0"/>
              <a:t> – </a:t>
            </a:r>
            <a:r>
              <a:rPr lang="en-US" sz="1800" dirty="0" err="1"/>
              <a:t>v</a:t>
            </a:r>
            <a:r>
              <a:rPr lang="en-US" sz="1800" baseline="-25000" dirty="0" err="1"/>
              <a:t>n</a:t>
            </a:r>
            <a:r>
              <a:rPr lang="en-US" sz="1800" dirty="0"/>
              <a:t> + 2 is true. Can be proved using two cases.</a:t>
            </a:r>
          </a:p>
          <a:p>
            <a:pPr>
              <a:buFont typeface="Wingdings" pitchFamily="2" charset="2"/>
              <a:buNone/>
            </a:pPr>
            <a:endParaRPr lang="en-US" sz="1800" u="sng" dirty="0"/>
          </a:p>
        </p:txBody>
      </p:sp>
      <p:sp>
        <p:nvSpPr>
          <p:cNvPr id="11" name="Title 1"/>
          <p:cNvSpPr txBox="1">
            <a:spLocks/>
          </p:cNvSpPr>
          <p:nvPr/>
        </p:nvSpPr>
        <p:spPr>
          <a:xfrm>
            <a:off x="371475" y="142875"/>
            <a:ext cx="7467600" cy="923925"/>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dirty="0" smtClean="0"/>
              <a:t>Proof of Euler’s formula</a:t>
            </a:r>
            <a:endParaRPr lang="en-US" dirty="0"/>
          </a:p>
        </p:txBody>
      </p:sp>
      <p:pic>
        <p:nvPicPr>
          <p:cNvPr id="7" name="Picture 6"/>
          <p:cNvPicPr>
            <a:picLocks noChangeAspect="1"/>
          </p:cNvPicPr>
          <p:nvPr/>
        </p:nvPicPr>
        <p:blipFill>
          <a:blip r:embed="rId2"/>
          <a:stretch>
            <a:fillRect/>
          </a:stretch>
        </p:blipFill>
        <p:spPr>
          <a:xfrm>
            <a:off x="3048000" y="3124200"/>
            <a:ext cx="2895600" cy="138112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19200"/>
            <a:ext cx="7848600" cy="5254752"/>
          </a:xfrm>
        </p:spPr>
        <p:txBody>
          <a:bodyPr>
            <a:normAutofit lnSpcReduction="10000"/>
          </a:bodyPr>
          <a:lstStyle/>
          <a:p>
            <a:pPr marL="0" indent="0">
              <a:buNone/>
            </a:pPr>
            <a:r>
              <a:rPr lang="en-US" dirty="0" smtClean="0"/>
              <a:t>Let G be a Graph with n+1 edges.</a:t>
            </a:r>
          </a:p>
          <a:p>
            <a:pPr marL="0" indent="0">
              <a:buNone/>
            </a:pPr>
            <a:r>
              <a:rPr lang="en-US" dirty="0" smtClean="0"/>
              <a:t>If G has a vertex of degree one, the removal of this vertex along with </a:t>
            </a:r>
            <a:r>
              <a:rPr lang="en-US" dirty="0" err="1" smtClean="0"/>
              <a:t>egde</a:t>
            </a:r>
            <a:r>
              <a:rPr lang="en-US" dirty="0" smtClean="0"/>
              <a:t> incident with it, will yield  connected graph G’.</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Therefor </a:t>
            </a:r>
            <a:r>
              <a:rPr lang="en-US" dirty="0" err="1" smtClean="0"/>
              <a:t>Eulers</a:t>
            </a:r>
            <a:r>
              <a:rPr lang="en-US" dirty="0" smtClean="0"/>
              <a:t> formula holds true for G’. On adding the removed </a:t>
            </a:r>
            <a:r>
              <a:rPr lang="en-US" dirty="0" err="1" smtClean="0"/>
              <a:t>egde</a:t>
            </a:r>
            <a:r>
              <a:rPr lang="en-US" dirty="0" smtClean="0"/>
              <a:t> back in G’, will increase the number of vertices by one  and edge by one but number of regions remains same. Hence results holds for G.</a:t>
            </a:r>
          </a:p>
        </p:txBody>
      </p:sp>
      <p:sp>
        <p:nvSpPr>
          <p:cNvPr id="22" name="Oval 4"/>
          <p:cNvSpPr>
            <a:spLocks noChangeArrowheads="1"/>
          </p:cNvSpPr>
          <p:nvPr/>
        </p:nvSpPr>
        <p:spPr bwMode="auto">
          <a:xfrm>
            <a:off x="4876800" y="39624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23" name="Oval 5"/>
          <p:cNvSpPr>
            <a:spLocks noChangeArrowheads="1"/>
          </p:cNvSpPr>
          <p:nvPr/>
        </p:nvSpPr>
        <p:spPr bwMode="auto">
          <a:xfrm>
            <a:off x="3276600" y="44196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24" name="Oval 6"/>
          <p:cNvSpPr>
            <a:spLocks noChangeArrowheads="1"/>
          </p:cNvSpPr>
          <p:nvPr/>
        </p:nvSpPr>
        <p:spPr bwMode="auto">
          <a:xfrm>
            <a:off x="2209800" y="41910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25" name="Oval 7"/>
          <p:cNvSpPr>
            <a:spLocks noChangeArrowheads="1"/>
          </p:cNvSpPr>
          <p:nvPr/>
        </p:nvSpPr>
        <p:spPr bwMode="auto">
          <a:xfrm>
            <a:off x="4572000" y="33528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26" name="Oval 8"/>
          <p:cNvSpPr>
            <a:spLocks noChangeArrowheads="1"/>
          </p:cNvSpPr>
          <p:nvPr/>
        </p:nvSpPr>
        <p:spPr bwMode="auto">
          <a:xfrm>
            <a:off x="2819400" y="27432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27" name="Oval 9"/>
          <p:cNvSpPr>
            <a:spLocks noChangeArrowheads="1"/>
          </p:cNvSpPr>
          <p:nvPr/>
        </p:nvSpPr>
        <p:spPr bwMode="auto">
          <a:xfrm>
            <a:off x="1828800" y="30480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28" name="Oval 10"/>
          <p:cNvSpPr>
            <a:spLocks noChangeArrowheads="1"/>
          </p:cNvSpPr>
          <p:nvPr/>
        </p:nvSpPr>
        <p:spPr bwMode="auto">
          <a:xfrm>
            <a:off x="1295400" y="37338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29" name="Line 11"/>
          <p:cNvSpPr>
            <a:spLocks noChangeShapeType="1"/>
          </p:cNvSpPr>
          <p:nvPr/>
        </p:nvSpPr>
        <p:spPr bwMode="auto">
          <a:xfrm flipH="1">
            <a:off x="1981200" y="2895600"/>
            <a:ext cx="838200" cy="152400"/>
          </a:xfrm>
          <a:prstGeom prst="line">
            <a:avLst/>
          </a:prstGeom>
          <a:noFill/>
          <a:ln w="9525">
            <a:solidFill>
              <a:schemeClr val="tx1"/>
            </a:solidFill>
            <a:round/>
            <a:headEnd/>
            <a:tailEnd/>
          </a:ln>
          <a:effectLst/>
        </p:spPr>
        <p:txBody>
          <a:bodyPr wrap="none" anchor="ctr"/>
          <a:lstStyle/>
          <a:p>
            <a:endParaRPr lang="en-US"/>
          </a:p>
        </p:txBody>
      </p:sp>
      <p:sp>
        <p:nvSpPr>
          <p:cNvPr id="30" name="Line 12"/>
          <p:cNvSpPr>
            <a:spLocks noChangeShapeType="1"/>
          </p:cNvSpPr>
          <p:nvPr/>
        </p:nvSpPr>
        <p:spPr bwMode="auto">
          <a:xfrm flipH="1">
            <a:off x="1447800" y="3200400"/>
            <a:ext cx="381000" cy="533400"/>
          </a:xfrm>
          <a:prstGeom prst="line">
            <a:avLst/>
          </a:prstGeom>
          <a:noFill/>
          <a:ln w="9525">
            <a:solidFill>
              <a:schemeClr val="tx1"/>
            </a:solidFill>
            <a:round/>
            <a:headEnd/>
            <a:tailEnd/>
          </a:ln>
          <a:effectLst/>
        </p:spPr>
        <p:txBody>
          <a:bodyPr wrap="none" anchor="ctr"/>
          <a:lstStyle/>
          <a:p>
            <a:endParaRPr lang="en-US"/>
          </a:p>
        </p:txBody>
      </p:sp>
      <p:sp>
        <p:nvSpPr>
          <p:cNvPr id="31" name="Line 13"/>
          <p:cNvSpPr>
            <a:spLocks noChangeShapeType="1"/>
          </p:cNvSpPr>
          <p:nvPr/>
        </p:nvSpPr>
        <p:spPr bwMode="auto">
          <a:xfrm>
            <a:off x="1447800" y="3886200"/>
            <a:ext cx="762000" cy="381000"/>
          </a:xfrm>
          <a:prstGeom prst="line">
            <a:avLst/>
          </a:prstGeom>
          <a:noFill/>
          <a:ln w="9525">
            <a:solidFill>
              <a:schemeClr val="tx1"/>
            </a:solidFill>
            <a:round/>
            <a:headEnd/>
            <a:tailEnd/>
          </a:ln>
          <a:effectLst/>
        </p:spPr>
        <p:txBody>
          <a:bodyPr wrap="none" anchor="ctr"/>
          <a:lstStyle/>
          <a:p>
            <a:endParaRPr lang="en-US"/>
          </a:p>
        </p:txBody>
      </p:sp>
      <p:sp>
        <p:nvSpPr>
          <p:cNvPr id="32" name="Line 14"/>
          <p:cNvSpPr>
            <a:spLocks noChangeShapeType="1"/>
          </p:cNvSpPr>
          <p:nvPr/>
        </p:nvSpPr>
        <p:spPr bwMode="auto">
          <a:xfrm>
            <a:off x="2362200" y="4343400"/>
            <a:ext cx="914400" cy="152400"/>
          </a:xfrm>
          <a:prstGeom prst="line">
            <a:avLst/>
          </a:prstGeom>
          <a:noFill/>
          <a:ln w="9525">
            <a:solidFill>
              <a:schemeClr val="tx1"/>
            </a:solidFill>
            <a:round/>
            <a:headEnd/>
            <a:tailEnd/>
          </a:ln>
          <a:effectLst/>
        </p:spPr>
        <p:txBody>
          <a:bodyPr wrap="none" anchor="ctr"/>
          <a:lstStyle/>
          <a:p>
            <a:endParaRPr lang="en-US"/>
          </a:p>
        </p:txBody>
      </p:sp>
      <p:sp>
        <p:nvSpPr>
          <p:cNvPr id="33" name="Line 15"/>
          <p:cNvSpPr>
            <a:spLocks noChangeShapeType="1"/>
          </p:cNvSpPr>
          <p:nvPr/>
        </p:nvSpPr>
        <p:spPr bwMode="auto">
          <a:xfrm flipV="1">
            <a:off x="3429000" y="4038600"/>
            <a:ext cx="1447800" cy="457200"/>
          </a:xfrm>
          <a:prstGeom prst="line">
            <a:avLst/>
          </a:prstGeom>
          <a:noFill/>
          <a:ln w="9525">
            <a:solidFill>
              <a:schemeClr val="tx1"/>
            </a:solidFill>
            <a:round/>
            <a:headEnd/>
            <a:tailEnd/>
          </a:ln>
          <a:effectLst/>
        </p:spPr>
        <p:txBody>
          <a:bodyPr wrap="none" anchor="ctr"/>
          <a:lstStyle/>
          <a:p>
            <a:endParaRPr lang="en-US"/>
          </a:p>
        </p:txBody>
      </p:sp>
      <p:sp>
        <p:nvSpPr>
          <p:cNvPr id="34" name="Line 16"/>
          <p:cNvSpPr>
            <a:spLocks noChangeShapeType="1"/>
          </p:cNvSpPr>
          <p:nvPr/>
        </p:nvSpPr>
        <p:spPr bwMode="auto">
          <a:xfrm>
            <a:off x="4724400" y="3505200"/>
            <a:ext cx="228600" cy="457200"/>
          </a:xfrm>
          <a:prstGeom prst="line">
            <a:avLst/>
          </a:prstGeom>
          <a:noFill/>
          <a:ln w="9525">
            <a:solidFill>
              <a:schemeClr val="tx1"/>
            </a:solidFill>
            <a:round/>
            <a:headEnd/>
            <a:tailEnd/>
          </a:ln>
          <a:effectLst/>
        </p:spPr>
        <p:txBody>
          <a:bodyPr wrap="none" anchor="ctr"/>
          <a:lstStyle/>
          <a:p>
            <a:endParaRPr lang="en-US"/>
          </a:p>
        </p:txBody>
      </p:sp>
      <p:sp>
        <p:nvSpPr>
          <p:cNvPr id="35" name="Line 17"/>
          <p:cNvSpPr>
            <a:spLocks noChangeShapeType="1"/>
          </p:cNvSpPr>
          <p:nvPr/>
        </p:nvSpPr>
        <p:spPr bwMode="auto">
          <a:xfrm>
            <a:off x="2971800" y="2895600"/>
            <a:ext cx="1600200" cy="533400"/>
          </a:xfrm>
          <a:prstGeom prst="line">
            <a:avLst/>
          </a:prstGeom>
          <a:noFill/>
          <a:ln w="9525">
            <a:solidFill>
              <a:schemeClr val="tx1"/>
            </a:solidFill>
            <a:round/>
            <a:headEnd/>
            <a:tailEnd/>
          </a:ln>
          <a:effectLst/>
        </p:spPr>
        <p:txBody>
          <a:bodyPr wrap="none" anchor="ctr"/>
          <a:lstStyle/>
          <a:p>
            <a:endParaRPr lang="en-US"/>
          </a:p>
        </p:txBody>
      </p:sp>
      <p:sp>
        <p:nvSpPr>
          <p:cNvPr id="36" name="Line 18"/>
          <p:cNvSpPr>
            <a:spLocks noChangeShapeType="1"/>
          </p:cNvSpPr>
          <p:nvPr/>
        </p:nvSpPr>
        <p:spPr bwMode="auto">
          <a:xfrm>
            <a:off x="1981200" y="3200400"/>
            <a:ext cx="609600" cy="533400"/>
          </a:xfrm>
          <a:prstGeom prst="line">
            <a:avLst/>
          </a:prstGeom>
          <a:noFill/>
          <a:ln w="9525">
            <a:solidFill>
              <a:schemeClr val="tx1"/>
            </a:solidFill>
            <a:prstDash val="dash"/>
            <a:round/>
            <a:headEnd/>
            <a:tailEnd/>
          </a:ln>
          <a:effectLst/>
        </p:spPr>
        <p:txBody>
          <a:bodyPr wrap="none" anchor="ctr"/>
          <a:lstStyle/>
          <a:p>
            <a:endParaRPr lang="en-US"/>
          </a:p>
        </p:txBody>
      </p:sp>
      <p:sp>
        <p:nvSpPr>
          <p:cNvPr id="37" name="Rectangle 19"/>
          <p:cNvSpPr>
            <a:spLocks noChangeArrowheads="1"/>
          </p:cNvSpPr>
          <p:nvPr/>
        </p:nvSpPr>
        <p:spPr bwMode="auto">
          <a:xfrm>
            <a:off x="3352800" y="3429000"/>
            <a:ext cx="304800" cy="228600"/>
          </a:xfrm>
          <a:prstGeom prst="rect">
            <a:avLst/>
          </a:prstGeom>
          <a:solidFill>
            <a:schemeClr val="bg1"/>
          </a:solidFill>
          <a:ln w="9525">
            <a:solidFill>
              <a:schemeClr val="bg1"/>
            </a:solidFill>
            <a:miter lim="800000"/>
            <a:headEnd/>
            <a:tailEnd/>
          </a:ln>
          <a:effectLst/>
        </p:spPr>
        <p:txBody>
          <a:bodyPr wrap="none" anchor="ctr"/>
          <a:lstStyle/>
          <a:p>
            <a:r>
              <a:rPr lang="en-US"/>
              <a:t>R</a:t>
            </a:r>
            <a:endParaRPr lang="en-US" baseline="-25000"/>
          </a:p>
        </p:txBody>
      </p:sp>
      <p:sp>
        <p:nvSpPr>
          <p:cNvPr id="38" name="Rectangle 20"/>
          <p:cNvSpPr>
            <a:spLocks noChangeArrowheads="1"/>
          </p:cNvSpPr>
          <p:nvPr/>
        </p:nvSpPr>
        <p:spPr bwMode="auto">
          <a:xfrm>
            <a:off x="1371600" y="2819400"/>
            <a:ext cx="304800" cy="228600"/>
          </a:xfrm>
          <a:prstGeom prst="rect">
            <a:avLst/>
          </a:prstGeom>
          <a:solidFill>
            <a:schemeClr val="bg1"/>
          </a:solidFill>
          <a:ln w="9525">
            <a:solidFill>
              <a:schemeClr val="bg1"/>
            </a:solidFill>
            <a:miter lim="800000"/>
            <a:headEnd/>
            <a:tailEnd/>
          </a:ln>
          <a:effectLst/>
        </p:spPr>
        <p:txBody>
          <a:bodyPr wrap="none" anchor="ctr"/>
          <a:lstStyle/>
          <a:p>
            <a:r>
              <a:rPr lang="en-US" sz="1400" dirty="0"/>
              <a:t>a</a:t>
            </a:r>
            <a:r>
              <a:rPr lang="en-US" sz="1400" baseline="-25000" dirty="0"/>
              <a:t>n+1</a:t>
            </a:r>
          </a:p>
        </p:txBody>
      </p:sp>
      <p:sp>
        <p:nvSpPr>
          <p:cNvPr id="39" name="Rectangle 21"/>
          <p:cNvSpPr>
            <a:spLocks noChangeArrowheads="1"/>
          </p:cNvSpPr>
          <p:nvPr/>
        </p:nvSpPr>
        <p:spPr bwMode="auto">
          <a:xfrm>
            <a:off x="2819400" y="3810000"/>
            <a:ext cx="304800" cy="228600"/>
          </a:xfrm>
          <a:prstGeom prst="rect">
            <a:avLst/>
          </a:prstGeom>
          <a:solidFill>
            <a:schemeClr val="bg1"/>
          </a:solidFill>
          <a:ln w="9525">
            <a:solidFill>
              <a:schemeClr val="bg1"/>
            </a:solidFill>
            <a:miter lim="800000"/>
            <a:headEnd/>
            <a:tailEnd/>
          </a:ln>
          <a:effectLst/>
        </p:spPr>
        <p:txBody>
          <a:bodyPr wrap="none" anchor="ctr"/>
          <a:lstStyle/>
          <a:p>
            <a:r>
              <a:rPr lang="en-US" sz="1400"/>
              <a:t>b</a:t>
            </a:r>
            <a:r>
              <a:rPr lang="en-US" sz="1400" baseline="-25000"/>
              <a:t>n+1</a:t>
            </a:r>
          </a:p>
        </p:txBody>
      </p:sp>
      <p:sp>
        <p:nvSpPr>
          <p:cNvPr id="40" name="Oval 22"/>
          <p:cNvSpPr>
            <a:spLocks noChangeArrowheads="1"/>
          </p:cNvSpPr>
          <p:nvPr/>
        </p:nvSpPr>
        <p:spPr bwMode="auto">
          <a:xfrm>
            <a:off x="2590800" y="3733800"/>
            <a:ext cx="152400" cy="152400"/>
          </a:xfrm>
          <a:prstGeom prst="ellipse">
            <a:avLst/>
          </a:prstGeom>
          <a:solidFill>
            <a:schemeClr val="folHlink"/>
          </a:solidFill>
          <a:ln w="9525" algn="ctr">
            <a:solidFill>
              <a:schemeClr val="tx1"/>
            </a:solidFill>
            <a:round/>
            <a:headEnd/>
            <a:tailEnd/>
          </a:ln>
          <a:effectLst/>
        </p:spPr>
        <p:txBody>
          <a:bodyPr wrap="none" anchor="ctr"/>
          <a:lstStyle/>
          <a:p>
            <a:endParaRPr lang="en-US"/>
          </a:p>
        </p:txBody>
      </p:sp>
      <p:sp>
        <p:nvSpPr>
          <p:cNvPr id="41" name="Rectangle 3"/>
          <p:cNvSpPr txBox="1">
            <a:spLocks noChangeArrowheads="1"/>
          </p:cNvSpPr>
          <p:nvPr/>
        </p:nvSpPr>
        <p:spPr>
          <a:xfrm>
            <a:off x="5299364" y="2474913"/>
            <a:ext cx="2667000" cy="1868487"/>
          </a:xfrm>
          <a:prstGeom prst="rect">
            <a:avLst/>
          </a:prstGeom>
        </p:spPr>
        <p:txBody>
          <a:bodyPr vert="horz">
            <a:no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buFont typeface="Wingdings" pitchFamily="2" charset="2"/>
              <a:buNone/>
            </a:pPr>
            <a:r>
              <a:rPr lang="en-US" sz="2200" dirty="0" smtClean="0">
                <a:latin typeface="Times New Roman" panose="02020603050405020304" pitchFamily="18" charset="0"/>
                <a:cs typeface="Times New Roman" panose="02020603050405020304" pitchFamily="18" charset="0"/>
              </a:rPr>
              <a:t>r</a:t>
            </a:r>
            <a:r>
              <a:rPr lang="en-US" sz="2200" baseline="-25000" dirty="0" smtClean="0">
                <a:latin typeface="Times New Roman" panose="02020603050405020304" pitchFamily="18" charset="0"/>
                <a:cs typeface="Times New Roman" panose="02020603050405020304" pitchFamily="18" charset="0"/>
              </a:rPr>
              <a:t>n+1</a:t>
            </a:r>
            <a:r>
              <a:rPr lang="en-US" sz="2200" dirty="0" smtClean="0">
                <a:latin typeface="Times New Roman" panose="02020603050405020304" pitchFamily="18" charset="0"/>
                <a:cs typeface="Times New Roman" panose="02020603050405020304" pitchFamily="18" charset="0"/>
              </a:rPr>
              <a:t>  = </a:t>
            </a:r>
            <a:r>
              <a:rPr lang="en-US" sz="2200" dirty="0" err="1" smtClean="0">
                <a:latin typeface="Times New Roman" panose="02020603050405020304" pitchFamily="18" charset="0"/>
                <a:cs typeface="Times New Roman" panose="02020603050405020304" pitchFamily="18" charset="0"/>
              </a:rPr>
              <a:t>r</a:t>
            </a:r>
            <a:r>
              <a:rPr lang="en-US" sz="2200" baseline="-25000" dirty="0" err="1" smtClean="0">
                <a:latin typeface="Times New Roman" panose="02020603050405020304" pitchFamily="18" charset="0"/>
                <a:cs typeface="Times New Roman" panose="02020603050405020304" pitchFamily="18" charset="0"/>
              </a:rPr>
              <a:t>n</a:t>
            </a:r>
            <a:r>
              <a:rPr lang="en-US" sz="2200" baseline="-25000"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p>
          <a:p>
            <a:pPr>
              <a:buFont typeface="Wingdings" pitchFamily="2" charset="2"/>
              <a:buNone/>
            </a:pPr>
            <a:r>
              <a:rPr lang="en-US" sz="2200" dirty="0" smtClean="0">
                <a:latin typeface="Times New Roman" panose="02020603050405020304" pitchFamily="18" charset="0"/>
                <a:cs typeface="Times New Roman" panose="02020603050405020304" pitchFamily="18" charset="0"/>
              </a:rPr>
              <a:t>e</a:t>
            </a:r>
            <a:r>
              <a:rPr lang="en-US" sz="2200" baseline="-25000" dirty="0" smtClean="0">
                <a:latin typeface="Times New Roman" panose="02020603050405020304" pitchFamily="18" charset="0"/>
                <a:cs typeface="Times New Roman" panose="02020603050405020304" pitchFamily="18" charset="0"/>
              </a:rPr>
              <a:t>n+1</a:t>
            </a:r>
            <a:r>
              <a:rPr lang="en-US" sz="2200" dirty="0" smtClean="0">
                <a:latin typeface="Times New Roman" panose="02020603050405020304" pitchFamily="18" charset="0"/>
                <a:cs typeface="Times New Roman" panose="02020603050405020304" pitchFamily="18" charset="0"/>
              </a:rPr>
              <a:t>  = </a:t>
            </a:r>
            <a:r>
              <a:rPr lang="en-US" sz="2200" dirty="0" err="1" smtClean="0">
                <a:latin typeface="Times New Roman" panose="02020603050405020304" pitchFamily="18" charset="0"/>
                <a:cs typeface="Times New Roman" panose="02020603050405020304" pitchFamily="18" charset="0"/>
              </a:rPr>
              <a:t>e</a:t>
            </a:r>
            <a:r>
              <a:rPr lang="en-US" sz="2200" baseline="-25000" dirty="0" err="1" smtClean="0">
                <a:latin typeface="Times New Roman" panose="02020603050405020304" pitchFamily="18" charset="0"/>
                <a:cs typeface="Times New Roman" panose="02020603050405020304" pitchFamily="18" charset="0"/>
              </a:rPr>
              <a:t>n</a:t>
            </a:r>
            <a:r>
              <a:rPr lang="en-US" sz="2200" baseline="-25000"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+ 1,</a:t>
            </a:r>
          </a:p>
          <a:p>
            <a:pPr>
              <a:buFont typeface="Wingdings" pitchFamily="2" charset="2"/>
              <a:buNone/>
            </a:pPr>
            <a:r>
              <a:rPr lang="en-US" sz="2200" dirty="0" smtClean="0">
                <a:latin typeface="Times New Roman" panose="02020603050405020304" pitchFamily="18" charset="0"/>
                <a:cs typeface="Times New Roman" panose="02020603050405020304" pitchFamily="18" charset="0"/>
              </a:rPr>
              <a:t>v</a:t>
            </a:r>
            <a:r>
              <a:rPr lang="en-US" sz="2200" baseline="-25000" dirty="0" smtClean="0">
                <a:latin typeface="Times New Roman" panose="02020603050405020304" pitchFamily="18" charset="0"/>
                <a:cs typeface="Times New Roman" panose="02020603050405020304" pitchFamily="18" charset="0"/>
              </a:rPr>
              <a:t>n+1</a:t>
            </a:r>
            <a:r>
              <a:rPr lang="en-US" sz="2200" dirty="0" smtClean="0">
                <a:latin typeface="Times New Roman" panose="02020603050405020304" pitchFamily="18" charset="0"/>
                <a:cs typeface="Times New Roman" panose="02020603050405020304" pitchFamily="18" charset="0"/>
              </a:rPr>
              <a:t> = </a:t>
            </a:r>
            <a:r>
              <a:rPr lang="en-US" sz="2200" dirty="0" err="1" smtClean="0">
                <a:latin typeface="Times New Roman" panose="02020603050405020304" pitchFamily="18" charset="0"/>
                <a:cs typeface="Times New Roman" panose="02020603050405020304" pitchFamily="18" charset="0"/>
              </a:rPr>
              <a:t>v</a:t>
            </a:r>
            <a:r>
              <a:rPr lang="en-US" sz="2200" baseline="-25000" dirty="0" err="1" smtClean="0">
                <a:latin typeface="Times New Roman" panose="02020603050405020304" pitchFamily="18" charset="0"/>
                <a:cs typeface="Times New Roman" panose="02020603050405020304" pitchFamily="18" charset="0"/>
              </a:rPr>
              <a:t>n</a:t>
            </a:r>
            <a:r>
              <a:rPr lang="en-US" sz="2200" baseline="-250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+ 1</a:t>
            </a:r>
            <a:r>
              <a:rPr lang="en-US" sz="2200" baseline="-25000"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p>
          <a:p>
            <a:pPr>
              <a:buFont typeface="Wingdings" pitchFamily="2" charset="2"/>
              <a:buNone/>
            </a:pPr>
            <a:r>
              <a:rPr lang="en-US" sz="2200" dirty="0" smtClean="0">
                <a:latin typeface="Times New Roman" panose="02020603050405020304" pitchFamily="18" charset="0"/>
                <a:cs typeface="Times New Roman" panose="02020603050405020304" pitchFamily="18" charset="0"/>
              </a:rPr>
              <a:t>v</a:t>
            </a:r>
            <a:r>
              <a:rPr lang="en-US" sz="2200" baseline="-25000" dirty="0" smtClean="0">
                <a:latin typeface="Times New Roman" panose="02020603050405020304" pitchFamily="18" charset="0"/>
                <a:cs typeface="Times New Roman" panose="02020603050405020304" pitchFamily="18" charset="0"/>
              </a:rPr>
              <a:t>n+1  </a:t>
            </a:r>
            <a:r>
              <a:rPr lang="en-US" sz="2200" dirty="0" smtClean="0">
                <a:latin typeface="Times New Roman" panose="02020603050405020304" pitchFamily="18" charset="0"/>
                <a:cs typeface="Times New Roman" panose="02020603050405020304" pitchFamily="18" charset="0"/>
              </a:rPr>
              <a:t> - e</a:t>
            </a:r>
            <a:r>
              <a:rPr lang="en-US" sz="2200" baseline="-25000" dirty="0" smtClean="0">
                <a:latin typeface="Times New Roman" panose="02020603050405020304" pitchFamily="18" charset="0"/>
                <a:cs typeface="Times New Roman" panose="02020603050405020304" pitchFamily="18" charset="0"/>
              </a:rPr>
              <a:t>n+1</a:t>
            </a:r>
            <a:r>
              <a:rPr lang="en-US" sz="2200" dirty="0" smtClean="0">
                <a:latin typeface="Times New Roman" panose="02020603050405020304" pitchFamily="18" charset="0"/>
                <a:cs typeface="Times New Roman" panose="02020603050405020304" pitchFamily="18" charset="0"/>
              </a:rPr>
              <a:t> + r</a:t>
            </a:r>
            <a:r>
              <a:rPr lang="en-US" sz="2200" baseline="-25000" dirty="0" smtClean="0">
                <a:latin typeface="Times New Roman" panose="02020603050405020304" pitchFamily="18" charset="0"/>
                <a:cs typeface="Times New Roman" panose="02020603050405020304" pitchFamily="18" charset="0"/>
              </a:rPr>
              <a:t>n+1</a:t>
            </a:r>
            <a:r>
              <a:rPr lang="en-US" sz="2200" dirty="0" smtClean="0">
                <a:latin typeface="Times New Roman" panose="02020603050405020304" pitchFamily="18" charset="0"/>
                <a:cs typeface="Times New Roman" panose="02020603050405020304" pitchFamily="18" charset="0"/>
              </a:rPr>
              <a:t> = 2</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7861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extLst>
    <a:ext uri="{05A4C25C-085E-4340-85A3-A5531E510DB2}">
      <thm15:themeFamily xmlns:thm15="http://schemas.microsoft.com/office/thememl/2012/main" name="Theme1" id="{53320324-57D0-4355-B6AC-3A8BE4FA191E}" vid="{F5D0BA9A-25A1-4B25-AC7B-E364B94C5751}"/>
    </a:ext>
  </a:extLst>
</a:theme>
</file>

<file path=docProps/app.xml><?xml version="1.0" encoding="utf-8"?>
<Properties xmlns="http://schemas.openxmlformats.org/officeDocument/2006/extended-properties" xmlns:vt="http://schemas.openxmlformats.org/officeDocument/2006/docPropsVTypes">
  <Template>Theme1</Template>
  <TotalTime>141</TotalTime>
  <Words>1216</Words>
  <Application>Microsoft Office PowerPoint</Application>
  <PresentationFormat>On-screen Show (4:3)</PresentationFormat>
  <Paragraphs>135</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Cambria Math</vt:lpstr>
      <vt:lpstr>Century Schoolbook</vt:lpstr>
      <vt:lpstr>新細明體</vt:lpstr>
      <vt:lpstr>Symbol</vt:lpstr>
      <vt:lpstr>Times New Roman</vt:lpstr>
      <vt:lpstr>Wingdings</vt:lpstr>
      <vt:lpstr>Wingdings 2</vt:lpstr>
      <vt:lpstr>Theme1</vt:lpstr>
      <vt:lpstr>Planar Graphs</vt:lpstr>
      <vt:lpstr>PowerPoint Presentation</vt:lpstr>
      <vt:lpstr>PowerPoint Presentation</vt:lpstr>
      <vt:lpstr>Planar Graphs</vt:lpstr>
      <vt:lpstr>Planar Graphs</vt:lpstr>
      <vt:lpstr>Euler’s formula</vt:lpstr>
      <vt:lpstr>Planar Graphs</vt:lpstr>
      <vt:lpstr>PowerPoint Presentation</vt:lpstr>
      <vt:lpstr>PowerPoint Presentation</vt:lpstr>
      <vt:lpstr>PowerPoint Presentation</vt:lpstr>
      <vt:lpstr>Planar Graphs</vt:lpstr>
      <vt:lpstr>PowerPoint Presentation</vt:lpstr>
      <vt:lpstr>PowerPoint Presentation</vt:lpstr>
      <vt:lpstr>PowerPoint Presentation</vt:lpstr>
      <vt:lpstr>PowerPoint Presentation</vt:lpstr>
      <vt:lpstr>Solution of problem of three houses / three utilities</vt:lpstr>
      <vt:lpstr>Planar Graphs</vt:lpstr>
      <vt:lpstr>PowerPoint Presentation</vt:lpstr>
      <vt:lpstr>APPLICATIONS OF PLANAR GRAPHS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Planar Graphs</dc:title>
  <dc:creator>hp</dc:creator>
  <cp:lastModifiedBy>hp</cp:lastModifiedBy>
  <cp:revision>27</cp:revision>
  <dcterms:created xsi:type="dcterms:W3CDTF">2018-03-20T16:35:03Z</dcterms:created>
  <dcterms:modified xsi:type="dcterms:W3CDTF">2020-03-27T09:21:56Z</dcterms:modified>
</cp:coreProperties>
</file>