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82" r:id="rId11"/>
    <p:sldId id="283" r:id="rId12"/>
    <p:sldId id="284" r:id="rId13"/>
    <p:sldId id="285" r:id="rId14"/>
    <p:sldId id="289" r:id="rId15"/>
    <p:sldId id="287" r:id="rId16"/>
    <p:sldId id="288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6" r:id="rId26"/>
    <p:sldId id="278" r:id="rId27"/>
    <p:sldId id="277" r:id="rId28"/>
    <p:sldId id="279" r:id="rId29"/>
    <p:sldId id="281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  <p:pic>
        <p:nvPicPr>
          <p:cNvPr id="45058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5600" y="1"/>
            <a:ext cx="2743200" cy="1337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589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6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78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10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1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14C7DC-1EF0-485A-A234-4B6C43B703E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64F56B-8146-4833-92AD-B251547F85E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2" descr="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245600" y="1"/>
            <a:ext cx="2743200" cy="1337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970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Theory-tree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/>
              <a:t>Dr</a:t>
            </a:r>
            <a:r>
              <a:rPr lang="en-US" altLang="en-US" dirty="0"/>
              <a:t> Honey Sharma</a:t>
            </a:r>
          </a:p>
          <a:p>
            <a:r>
              <a:rPr lang="en-US" altLang="en-US" dirty="0"/>
              <a:t>GGI, Ludhiana</a:t>
            </a:r>
          </a:p>
          <a:p>
            <a:pPr>
              <a:buClr>
                <a:srgbClr val="A50021"/>
              </a:buClr>
            </a:pPr>
            <a:r>
              <a:rPr lang="en-US" altLang="en-US" b="0" dirty="0"/>
              <a:t>Reference Book: </a:t>
            </a:r>
            <a:r>
              <a:rPr lang="en-US" altLang="zh-TW" b="0" dirty="0"/>
              <a:t>Kenneth H. Rosen, Discrete Mathematics and its Applications, 7</a:t>
            </a:r>
            <a:r>
              <a:rPr lang="en-US" altLang="zh-TW" b="0" baseline="30000" dirty="0"/>
              <a:t>th</a:t>
            </a:r>
            <a:r>
              <a:rPr lang="en-US" altLang="zh-TW" b="0" dirty="0"/>
              <a:t> </a:t>
            </a:r>
            <a:r>
              <a:rPr lang="en-US" altLang="zh-TW" b="0" dirty="0" err="1"/>
              <a:t>ed</a:t>
            </a:r>
            <a:r>
              <a:rPr lang="en-US" altLang="zh-TW" b="0" dirty="0"/>
              <a:t>, McGraw Hill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6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Let </a:t>
            </a:r>
            <a:r>
              <a:rPr lang="en-US" i="1" dirty="0"/>
              <a:t>G </a:t>
            </a:r>
            <a:r>
              <a:rPr lang="en-US" dirty="0"/>
              <a:t>be a simple graph. A </a:t>
            </a:r>
            <a:r>
              <a:rPr lang="en-US" b="1" i="1" dirty="0"/>
              <a:t>spanning tree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G </a:t>
            </a:r>
            <a:r>
              <a:rPr lang="en-US" dirty="0"/>
              <a:t>is a subgraph of </a:t>
            </a:r>
            <a:r>
              <a:rPr lang="en-US" i="1" dirty="0"/>
              <a:t>G </a:t>
            </a:r>
            <a:r>
              <a:rPr lang="en-US" dirty="0"/>
              <a:t>that is a tree </a:t>
            </a:r>
            <a:r>
              <a:rPr lang="en-US" dirty="0" smtClean="0"/>
              <a:t>containing every </a:t>
            </a:r>
            <a:r>
              <a:rPr lang="en-US" dirty="0"/>
              <a:t>vertex of </a:t>
            </a:r>
            <a:r>
              <a:rPr lang="en-US" i="1" dirty="0"/>
              <a:t>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Example: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 graph </a:t>
            </a:r>
            <a:r>
              <a:rPr lang="en-US" i="1" dirty="0"/>
              <a:t>G </a:t>
            </a:r>
            <a:r>
              <a:rPr lang="en-US" dirty="0"/>
              <a:t>is connected, but it is not a tree because it contains simple circuits.</a:t>
            </a:r>
          </a:p>
          <a:p>
            <a:pPr algn="just"/>
            <a:r>
              <a:rPr lang="en-US" dirty="0"/>
              <a:t>Remove the edge {</a:t>
            </a:r>
            <a:r>
              <a:rPr lang="en-US" i="1" dirty="0"/>
              <a:t>a, e</a:t>
            </a:r>
            <a:r>
              <a:rPr lang="en-US" dirty="0"/>
              <a:t>}. This eliminates one simple circuit, and the resulting subgraph is </a:t>
            </a:r>
            <a:r>
              <a:rPr lang="en-US" dirty="0" smtClean="0"/>
              <a:t>still connected </a:t>
            </a:r>
            <a:r>
              <a:rPr lang="en-US" dirty="0"/>
              <a:t>and still contains every vertex of </a:t>
            </a:r>
            <a:r>
              <a:rPr lang="en-US" i="1" dirty="0"/>
              <a:t>G</a:t>
            </a:r>
            <a:r>
              <a:rPr lang="en-US" dirty="0"/>
              <a:t>. Next remove the edge {</a:t>
            </a:r>
            <a:r>
              <a:rPr lang="en-US" i="1" dirty="0"/>
              <a:t>e, f </a:t>
            </a:r>
            <a:r>
              <a:rPr lang="en-US" dirty="0"/>
              <a:t>} to eliminate </a:t>
            </a:r>
            <a:r>
              <a:rPr lang="en-US" dirty="0" smtClean="0"/>
              <a:t>a second </a:t>
            </a:r>
            <a:r>
              <a:rPr lang="en-US" dirty="0"/>
              <a:t>simple circuit. Finally, remove edge {</a:t>
            </a:r>
            <a:r>
              <a:rPr lang="en-US" i="1" dirty="0"/>
              <a:t>c, g</a:t>
            </a:r>
            <a:r>
              <a:rPr lang="en-US" dirty="0"/>
              <a:t>} to produce a simple graph with no </a:t>
            </a:r>
            <a:r>
              <a:rPr lang="en-US" dirty="0" err="1" smtClean="0"/>
              <a:t>simplecircuits</a:t>
            </a:r>
            <a:r>
              <a:rPr lang="en-US" dirty="0"/>
              <a:t>. This subgraph is a spanning tree,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85" t="66518" r="39124" b="15982"/>
          <a:stretch/>
        </p:blipFill>
        <p:spPr>
          <a:xfrm>
            <a:off x="2446383" y="2756916"/>
            <a:ext cx="8139354" cy="1658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9069" t="55446" r="24968" b="29554"/>
          <a:stretch/>
        </p:blipFill>
        <p:spPr>
          <a:xfrm>
            <a:off x="492034" y="2874482"/>
            <a:ext cx="2693911" cy="13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instance, each of the </a:t>
            </a:r>
            <a:r>
              <a:rPr lang="en-US" dirty="0" smtClean="0"/>
              <a:t> above trees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spanning tree of </a:t>
            </a:r>
            <a:r>
              <a:rPr lang="en-US" i="1" dirty="0" smtClean="0"/>
              <a:t>Given Graph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015" t="29732" r="48260" b="38661"/>
          <a:stretch/>
        </p:blipFill>
        <p:spPr>
          <a:xfrm>
            <a:off x="2964358" y="1711235"/>
            <a:ext cx="5247284" cy="29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4285" y="1143000"/>
            <a:ext cx="10781211" cy="48737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/>
              <a:t>Theorem: A </a:t>
            </a:r>
            <a:r>
              <a:rPr lang="en-US" sz="2200" dirty="0"/>
              <a:t>simple graph is connected if and only if it has a spanning tree</a:t>
            </a:r>
            <a:r>
              <a:rPr lang="en-US" sz="2200" dirty="0" smtClean="0"/>
              <a:t>.</a:t>
            </a:r>
          </a:p>
          <a:p>
            <a:pPr marL="0" indent="0" algn="just">
              <a:buNone/>
            </a:pPr>
            <a:r>
              <a:rPr lang="en-US" sz="2200" dirty="0" smtClean="0"/>
              <a:t>Proof: </a:t>
            </a:r>
            <a:r>
              <a:rPr lang="en-US" sz="2200" dirty="0"/>
              <a:t>First, suppose that a simple </a:t>
            </a:r>
            <a:r>
              <a:rPr lang="en-US" sz="2200" dirty="0" smtClean="0"/>
              <a:t>graph </a:t>
            </a:r>
            <a:r>
              <a:rPr lang="en-US" sz="2200" i="1" dirty="0" smtClean="0"/>
              <a:t>G </a:t>
            </a:r>
            <a:r>
              <a:rPr lang="en-US" sz="2200" dirty="0" smtClean="0"/>
              <a:t>has </a:t>
            </a:r>
            <a:r>
              <a:rPr lang="en-US" sz="2200" dirty="0"/>
              <a:t>a spanning tree </a:t>
            </a:r>
            <a:r>
              <a:rPr lang="en-US" sz="2200" i="1" dirty="0" smtClean="0"/>
              <a:t>T</a:t>
            </a:r>
            <a:r>
              <a:rPr lang="en-US" sz="2200" dirty="0" smtClean="0"/>
              <a:t>. </a:t>
            </a:r>
            <a:r>
              <a:rPr lang="en-US" sz="2200" i="1" dirty="0"/>
              <a:t>T </a:t>
            </a:r>
            <a:r>
              <a:rPr lang="en-US" sz="2200" dirty="0"/>
              <a:t>contains every vertex </a:t>
            </a:r>
            <a:r>
              <a:rPr lang="en-US" sz="2200" dirty="0" smtClean="0"/>
              <a:t>of </a:t>
            </a:r>
            <a:r>
              <a:rPr lang="en-US" sz="2200" i="1" dirty="0" smtClean="0"/>
              <a:t>G</a:t>
            </a:r>
            <a:r>
              <a:rPr lang="en-US" sz="2200" dirty="0" smtClean="0"/>
              <a:t>. Furthermore</a:t>
            </a:r>
            <a:r>
              <a:rPr lang="en-US" sz="2200" dirty="0"/>
              <a:t>, there is a path in </a:t>
            </a:r>
            <a:r>
              <a:rPr lang="en-US" sz="2200" i="1" dirty="0"/>
              <a:t>T </a:t>
            </a:r>
            <a:r>
              <a:rPr lang="en-US" sz="2200" dirty="0"/>
              <a:t>between any two of its </a:t>
            </a:r>
            <a:r>
              <a:rPr lang="en-US" sz="2200" dirty="0" smtClean="0"/>
              <a:t>vertices</a:t>
            </a:r>
            <a:r>
              <a:rPr lang="en-US" sz="2200" dirty="0"/>
              <a:t>. Because </a:t>
            </a:r>
            <a:r>
              <a:rPr lang="en-US" sz="2200" i="1" dirty="0"/>
              <a:t>T </a:t>
            </a:r>
            <a:r>
              <a:rPr lang="en-US" sz="2200" dirty="0"/>
              <a:t>is a subgraph of </a:t>
            </a:r>
            <a:r>
              <a:rPr lang="en-US" sz="2200" i="1" dirty="0"/>
              <a:t>G</a:t>
            </a:r>
            <a:r>
              <a:rPr lang="en-US" sz="2200" dirty="0" smtClean="0"/>
              <a:t>, there </a:t>
            </a:r>
            <a:r>
              <a:rPr lang="en-US" sz="2200" dirty="0"/>
              <a:t>is a path in </a:t>
            </a:r>
            <a:r>
              <a:rPr lang="en-US" sz="2200" i="1" dirty="0"/>
              <a:t>G </a:t>
            </a:r>
            <a:r>
              <a:rPr lang="en-US" sz="2200" dirty="0"/>
              <a:t>between any two of its vertices. Hence, </a:t>
            </a:r>
            <a:r>
              <a:rPr lang="en-US" sz="2200" i="1" dirty="0"/>
              <a:t>G </a:t>
            </a:r>
            <a:r>
              <a:rPr lang="en-US" sz="2200" dirty="0"/>
              <a:t>is connected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Now suppose </a:t>
            </a:r>
            <a:r>
              <a:rPr lang="en-US" sz="2200" dirty="0" smtClean="0"/>
              <a:t>that </a:t>
            </a:r>
            <a:r>
              <a:rPr lang="en-US" sz="2200" i="1" dirty="0" smtClean="0"/>
              <a:t>G </a:t>
            </a:r>
            <a:r>
              <a:rPr lang="en-US" sz="2200" dirty="0" smtClean="0"/>
              <a:t>is </a:t>
            </a:r>
            <a:r>
              <a:rPr lang="en-US" sz="2200" dirty="0"/>
              <a:t>connected. </a:t>
            </a:r>
            <a:r>
              <a:rPr lang="en-US" sz="2200" dirty="0" smtClean="0"/>
              <a:t>If </a:t>
            </a:r>
            <a:r>
              <a:rPr lang="en-US" sz="2200" i="1" dirty="0" smtClean="0"/>
              <a:t>G </a:t>
            </a:r>
            <a:r>
              <a:rPr lang="en-US" sz="2200" dirty="0" smtClean="0"/>
              <a:t>is </a:t>
            </a:r>
            <a:r>
              <a:rPr lang="en-US" sz="2200" dirty="0"/>
              <a:t>not a tree, it must contain a simple circuit. </a:t>
            </a:r>
            <a:r>
              <a:rPr lang="en-US" sz="2200" dirty="0" smtClean="0"/>
              <a:t>Remove an </a:t>
            </a:r>
            <a:r>
              <a:rPr lang="en-US" sz="2200" dirty="0"/>
              <a:t>edge from one of these simple circuits. The resulting subgraph has one fewer edge but </a:t>
            </a:r>
            <a:r>
              <a:rPr lang="en-US" sz="2200" dirty="0" smtClean="0"/>
              <a:t>still contains </a:t>
            </a:r>
            <a:r>
              <a:rPr lang="en-US" sz="2200" dirty="0"/>
              <a:t>all the vertices of </a:t>
            </a:r>
            <a:r>
              <a:rPr lang="en-US" sz="2200" i="1" dirty="0"/>
              <a:t>G </a:t>
            </a:r>
            <a:r>
              <a:rPr lang="en-US" sz="2200" dirty="0"/>
              <a:t>and is connected. This subgraph is still connected because </a:t>
            </a:r>
            <a:r>
              <a:rPr lang="en-US" sz="2200" dirty="0" smtClean="0"/>
              <a:t>when two </a:t>
            </a:r>
            <a:r>
              <a:rPr lang="en-US" sz="2200" dirty="0"/>
              <a:t>vertices are connected by a path containing the removed edge, they are connected by a </a:t>
            </a:r>
            <a:r>
              <a:rPr lang="en-US" sz="2200" dirty="0" smtClean="0"/>
              <a:t>path not </a:t>
            </a:r>
            <a:r>
              <a:rPr lang="en-US" sz="2200" dirty="0"/>
              <a:t>containing this </a:t>
            </a:r>
            <a:r>
              <a:rPr lang="en-US" sz="2200" dirty="0" smtClean="0"/>
              <a:t>edge. </a:t>
            </a:r>
            <a:r>
              <a:rPr lang="en-US" sz="2200" dirty="0"/>
              <a:t>If </a:t>
            </a:r>
            <a:r>
              <a:rPr lang="en-US" sz="2200" dirty="0" smtClean="0"/>
              <a:t>this subgraph </a:t>
            </a:r>
            <a:r>
              <a:rPr lang="en-US" sz="2200" dirty="0"/>
              <a:t>is not a tree, it has a simple circuit; so as before, remove an edge that is in a </a:t>
            </a:r>
            <a:r>
              <a:rPr lang="en-US" sz="2200" dirty="0" smtClean="0"/>
              <a:t>simple circuit</a:t>
            </a:r>
            <a:r>
              <a:rPr lang="en-US" sz="2200" dirty="0"/>
              <a:t>. Repeat this process until no simple circuits remain. This is possible because there </a:t>
            </a:r>
            <a:r>
              <a:rPr lang="en-US" sz="2200" dirty="0" smtClean="0"/>
              <a:t>are only </a:t>
            </a:r>
            <a:r>
              <a:rPr lang="en-US" sz="2200" dirty="0"/>
              <a:t>a finite number of edges in the graph. The process terminates when no simple </a:t>
            </a:r>
            <a:r>
              <a:rPr lang="en-US" sz="2200" dirty="0" smtClean="0"/>
              <a:t>circuits remain</a:t>
            </a:r>
            <a:r>
              <a:rPr lang="en-US" sz="2200" dirty="0"/>
              <a:t>. A tree is produced because the graph stays connected as edges are removed. This </a:t>
            </a:r>
            <a:r>
              <a:rPr lang="en-US" sz="2200" dirty="0" smtClean="0"/>
              <a:t>tree is </a:t>
            </a:r>
            <a:r>
              <a:rPr lang="en-US" sz="2200" dirty="0"/>
              <a:t>a spanning tree because it contains every vertex of </a:t>
            </a:r>
            <a:r>
              <a:rPr lang="en-US" sz="2200" i="1" dirty="0"/>
              <a:t>G</a:t>
            </a:r>
            <a:r>
              <a:rPr lang="en-US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407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/>
              <a:t>minimal spanning tree </a:t>
            </a:r>
            <a:r>
              <a:rPr lang="en-US" dirty="0" smtClean="0"/>
              <a:t>of a connected weighted graph </a:t>
            </a:r>
            <a:r>
              <a:rPr lang="en-US" i="1" dirty="0"/>
              <a:t>G </a:t>
            </a:r>
            <a:r>
              <a:rPr lang="en-US" dirty="0"/>
              <a:t>is a spanning tree whose total weight is </a:t>
            </a:r>
            <a:r>
              <a:rPr lang="en-US" dirty="0" smtClean="0"/>
              <a:t>minimum.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Kruskal’s</a:t>
            </a:r>
            <a:r>
              <a:rPr lang="en-US" b="1" dirty="0" smtClean="0"/>
              <a:t> Algorithm:</a:t>
            </a:r>
          </a:p>
          <a:p>
            <a:r>
              <a:rPr lang="en-US" i="1" dirty="0" smtClean="0"/>
              <a:t>Sort </a:t>
            </a:r>
            <a:r>
              <a:rPr lang="en-US" i="1" dirty="0"/>
              <a:t>all the edges in </a:t>
            </a:r>
            <a:r>
              <a:rPr lang="en-US" i="1" dirty="0" smtClean="0"/>
              <a:t>increasing </a:t>
            </a:r>
            <a:r>
              <a:rPr lang="en-US" i="1" dirty="0"/>
              <a:t>order of their </a:t>
            </a:r>
            <a:r>
              <a:rPr lang="en-US" i="1" dirty="0" smtClean="0"/>
              <a:t>weight.</a:t>
            </a:r>
          </a:p>
          <a:p>
            <a:r>
              <a:rPr lang="en-US" i="1" dirty="0" smtClean="0"/>
              <a:t>Starting only with the vertices of G and proceeding sequentially, add each edge which doesn’t result in a cycle until n-1 edges added. </a:t>
            </a:r>
          </a:p>
          <a:p>
            <a:r>
              <a:rPr lang="en-US" i="1" dirty="0" smtClean="0"/>
              <a:t>Exit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1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931" y="738051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 we order the edges by increasing weights, and then we successively add edges without forming </a:t>
            </a:r>
            <a:r>
              <a:rPr lang="en-US" dirty="0" smtClean="0"/>
              <a:t>any cycles </a:t>
            </a:r>
            <a:r>
              <a:rPr lang="en-US" dirty="0"/>
              <a:t>until five edges are included. This yields the following data:</a:t>
            </a:r>
          </a:p>
          <a:p>
            <a:pPr marL="0" indent="0">
              <a:buNone/>
            </a:pPr>
            <a:r>
              <a:rPr lang="en-US" dirty="0" smtClean="0"/>
              <a:t>	Edges </a:t>
            </a:r>
            <a:r>
              <a:rPr lang="en-US" i="1" dirty="0" smtClean="0"/>
              <a:t>BD 	AE 	DF 	BF 	CE 	AC 	AF 	BE 	BC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Weight </a:t>
            </a:r>
            <a:r>
              <a:rPr lang="en-US" dirty="0"/>
              <a:t>3 </a:t>
            </a:r>
            <a:r>
              <a:rPr lang="en-US" dirty="0" smtClean="0"/>
              <a:t>	4 	4 	5 	6 	7 	7 	7 	8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</a:t>
            </a:r>
            <a:r>
              <a:rPr lang="en-US" dirty="0"/>
              <a:t>? </a:t>
            </a:r>
            <a:r>
              <a:rPr lang="en-US" dirty="0" smtClean="0"/>
              <a:t>   Yes 	Yes 	Yes 	No 	Yes 	No	 </a:t>
            </a: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Thus the minimal spanning tree of </a:t>
            </a:r>
            <a:r>
              <a:rPr lang="en-US" i="1" dirty="0"/>
              <a:t>Q </a:t>
            </a:r>
            <a:r>
              <a:rPr lang="en-US" dirty="0"/>
              <a:t>which is obtained contains the </a:t>
            </a:r>
            <a:r>
              <a:rPr lang="en-US" dirty="0" smtClean="0"/>
              <a:t>edges </a:t>
            </a:r>
            <a:r>
              <a:rPr lang="en-US" i="1" dirty="0" smtClean="0"/>
              <a:t>BD</a:t>
            </a:r>
            <a:r>
              <a:rPr lang="en-US" i="1" dirty="0"/>
              <a:t>, AE, DF, CE, </a:t>
            </a:r>
            <a:r>
              <a:rPr lang="en-US" i="1" dirty="0" smtClean="0"/>
              <a:t>AF, </a:t>
            </a:r>
            <a:r>
              <a:rPr lang="en-US" dirty="0"/>
              <a:t>The spanning tree has weight 24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6374" t="29082" r="56801" b="53107"/>
          <a:stretch/>
        </p:blipFill>
        <p:spPr>
          <a:xfrm>
            <a:off x="1651379" y="4078992"/>
            <a:ext cx="3612952" cy="2150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0274" t="48125" r="23562" b="34732"/>
          <a:stretch/>
        </p:blipFill>
        <p:spPr>
          <a:xfrm>
            <a:off x="7093131" y="4277468"/>
            <a:ext cx="2940594" cy="17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6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Prim’s</a:t>
            </a:r>
            <a:r>
              <a:rPr lang="en-US" dirty="0" smtClean="0"/>
              <a:t> </a:t>
            </a:r>
            <a:r>
              <a:rPr lang="en-US" b="1" dirty="0" smtClean="0"/>
              <a:t>Algorithm:</a:t>
            </a:r>
          </a:p>
          <a:p>
            <a:r>
              <a:rPr lang="en-US" i="1" dirty="0"/>
              <a:t>Sort all the edges in </a:t>
            </a:r>
            <a:r>
              <a:rPr lang="en-US" i="1" dirty="0" smtClean="0"/>
              <a:t>decreasing </a:t>
            </a:r>
            <a:r>
              <a:rPr lang="en-US" i="1" dirty="0"/>
              <a:t>order of their weight.</a:t>
            </a:r>
          </a:p>
          <a:p>
            <a:r>
              <a:rPr lang="en-US" i="1" dirty="0" smtClean="0"/>
              <a:t>Sequentially delete edge that doesn’t disconnect the graph </a:t>
            </a:r>
            <a:r>
              <a:rPr lang="en-US" i="1" dirty="0"/>
              <a:t>until n-1 edges </a:t>
            </a:r>
            <a:r>
              <a:rPr lang="en-US" i="1" dirty="0" smtClean="0"/>
              <a:t>remains </a:t>
            </a:r>
            <a:endParaRPr lang="en-US" i="1" dirty="0"/>
          </a:p>
          <a:p>
            <a:r>
              <a:rPr lang="en-US" i="1" dirty="0" smtClean="0"/>
              <a:t>Exit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26374" t="29082" r="55672" b="53289"/>
          <a:stretch/>
        </p:blipFill>
        <p:spPr>
          <a:xfrm>
            <a:off x="4937760" y="3239281"/>
            <a:ext cx="4993421" cy="27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5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27909"/>
            <a:ext cx="9956800" cy="5246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we order the edges by decreasing weights, and then we successively delete edges without </a:t>
            </a:r>
            <a:r>
              <a:rPr lang="en-US" dirty="0" smtClean="0"/>
              <a:t>disconnecting </a:t>
            </a:r>
            <a:r>
              <a:rPr lang="en-US" i="1" dirty="0" smtClean="0"/>
              <a:t>Q </a:t>
            </a:r>
            <a:r>
              <a:rPr lang="en-US" dirty="0"/>
              <a:t>until five edges remain. This yields the following data:</a:t>
            </a:r>
          </a:p>
          <a:p>
            <a:pPr marL="0" indent="0">
              <a:buNone/>
            </a:pPr>
            <a:r>
              <a:rPr lang="en-US" dirty="0" smtClean="0"/>
              <a:t>	Edges	 </a:t>
            </a:r>
            <a:r>
              <a:rPr lang="en-US" i="1" dirty="0" smtClean="0"/>
              <a:t>BC	 </a:t>
            </a:r>
            <a:r>
              <a:rPr lang="en-US" i="1" dirty="0"/>
              <a:t>AF </a:t>
            </a:r>
            <a:r>
              <a:rPr lang="en-US" i="1" dirty="0" smtClean="0"/>
              <a:t>	AC	 BE	 </a:t>
            </a:r>
            <a:r>
              <a:rPr lang="en-US" i="1" dirty="0"/>
              <a:t>CE </a:t>
            </a:r>
            <a:r>
              <a:rPr lang="en-US" i="1" dirty="0" smtClean="0"/>
              <a:t>	BF 	AE 	DF 	BD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Weight </a:t>
            </a:r>
            <a:r>
              <a:rPr lang="en-US" dirty="0"/>
              <a:t>8 </a:t>
            </a:r>
            <a:r>
              <a:rPr lang="en-US" dirty="0" smtClean="0"/>
              <a:t>	7 	7 	7 	  6 	5 	4 	4 	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Delete </a:t>
            </a:r>
            <a:r>
              <a:rPr lang="en-US" dirty="0"/>
              <a:t>Yes </a:t>
            </a:r>
            <a:r>
              <a:rPr lang="en-US" dirty="0" smtClean="0"/>
              <a:t>	Yes 	Yes 	No 	  No 	Yes</a:t>
            </a:r>
          </a:p>
          <a:p>
            <a:pPr marL="0" indent="0">
              <a:buNone/>
            </a:pPr>
            <a:r>
              <a:rPr lang="en-US" dirty="0"/>
              <a:t>Thus the minimal spanning tree of </a:t>
            </a:r>
            <a:r>
              <a:rPr lang="en-US" i="1" dirty="0"/>
              <a:t>Q </a:t>
            </a:r>
            <a:r>
              <a:rPr lang="en-US" dirty="0"/>
              <a:t>which is obtained contains the </a:t>
            </a:r>
            <a:r>
              <a:rPr lang="en-US" dirty="0" smtClean="0"/>
              <a:t>edges </a:t>
            </a:r>
            <a:r>
              <a:rPr lang="en-US" i="1" dirty="0" smtClean="0"/>
              <a:t>BE</a:t>
            </a:r>
            <a:r>
              <a:rPr lang="en-US" i="1" dirty="0"/>
              <a:t>, CE, AE, DF, </a:t>
            </a:r>
            <a:r>
              <a:rPr lang="en-US" i="1" dirty="0" smtClean="0"/>
              <a:t>BD </a:t>
            </a:r>
            <a:r>
              <a:rPr lang="en-US" dirty="0" smtClean="0"/>
              <a:t>The </a:t>
            </a:r>
            <a:r>
              <a:rPr lang="en-US" dirty="0"/>
              <a:t>spanning tree has weight 24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26374" t="29082" r="40021" b="50280"/>
          <a:stretch/>
        </p:blipFill>
        <p:spPr>
          <a:xfrm>
            <a:off x="4167051" y="4605962"/>
            <a:ext cx="6544492" cy="22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0"/>
            <a:ext cx="9956800" cy="1143000"/>
          </a:xfrm>
        </p:spPr>
        <p:txBody>
          <a:bodyPr/>
          <a:lstStyle/>
          <a:p>
            <a:r>
              <a:rPr lang="en-US" b="1" dirty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4846"/>
            <a:ext cx="9956800" cy="525910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b="1" i="1" dirty="0"/>
              <a:t>rooted tree</a:t>
            </a:r>
            <a:r>
              <a:rPr lang="en-US" i="1" dirty="0"/>
              <a:t> </a:t>
            </a:r>
            <a:r>
              <a:rPr lang="en-US" dirty="0"/>
              <a:t>is a tree in which one vertex has been designated as the root and every </a:t>
            </a:r>
            <a:r>
              <a:rPr lang="en-US" dirty="0" smtClean="0"/>
              <a:t>edge is directed </a:t>
            </a:r>
            <a:r>
              <a:rPr lang="en-US" dirty="0"/>
              <a:t>away from the root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If </a:t>
            </a:r>
            <a:r>
              <a:rPr lang="en-US" i="1" dirty="0"/>
              <a:t>v </a:t>
            </a:r>
            <a:r>
              <a:rPr lang="en-US" dirty="0"/>
              <a:t>is a vertex in </a:t>
            </a:r>
            <a:r>
              <a:rPr lang="en-US" i="1" dirty="0"/>
              <a:t>T </a:t>
            </a:r>
            <a:r>
              <a:rPr lang="en-US" dirty="0"/>
              <a:t>other than the root, the </a:t>
            </a:r>
            <a:r>
              <a:rPr lang="en-US" b="1" dirty="0"/>
              <a:t>parent </a:t>
            </a:r>
            <a:r>
              <a:rPr lang="en-US" dirty="0"/>
              <a:t>of </a:t>
            </a:r>
            <a:r>
              <a:rPr lang="en-US" i="1" dirty="0"/>
              <a:t>v </a:t>
            </a:r>
            <a:r>
              <a:rPr lang="en-US" dirty="0"/>
              <a:t>is the unique vertex </a:t>
            </a:r>
            <a:r>
              <a:rPr lang="en-US" i="1" dirty="0"/>
              <a:t>u </a:t>
            </a:r>
            <a:r>
              <a:rPr lang="en-US" dirty="0"/>
              <a:t>such that </a:t>
            </a:r>
            <a:r>
              <a:rPr lang="en-US" dirty="0" smtClean="0"/>
              <a:t>there is an edge </a:t>
            </a:r>
            <a:r>
              <a:rPr lang="en-US" dirty="0"/>
              <a:t>from </a:t>
            </a:r>
            <a:r>
              <a:rPr lang="en-US" i="1" dirty="0"/>
              <a:t>u </a:t>
            </a:r>
            <a:r>
              <a:rPr lang="en-US" dirty="0"/>
              <a:t>to </a:t>
            </a:r>
            <a:r>
              <a:rPr lang="en-US" i="1" dirty="0" smtClean="0"/>
              <a:t>v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 smtClean="0"/>
              <a:t>When </a:t>
            </a:r>
            <a:r>
              <a:rPr lang="en-US" i="1" dirty="0"/>
              <a:t>u </a:t>
            </a:r>
            <a:r>
              <a:rPr lang="en-US" dirty="0" smtClean="0"/>
              <a:t>is the </a:t>
            </a:r>
            <a:r>
              <a:rPr lang="en-US" dirty="0"/>
              <a:t>parent of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v </a:t>
            </a:r>
            <a:r>
              <a:rPr lang="en-US" dirty="0"/>
              <a:t>is called a </a:t>
            </a:r>
            <a:r>
              <a:rPr lang="en-US" b="1" dirty="0"/>
              <a:t>child </a:t>
            </a:r>
            <a:r>
              <a:rPr lang="en-US" dirty="0"/>
              <a:t>of </a:t>
            </a:r>
            <a:r>
              <a:rPr lang="en-US" i="1" dirty="0"/>
              <a:t>u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Vertices </a:t>
            </a:r>
            <a:r>
              <a:rPr lang="en-US" dirty="0"/>
              <a:t>with the same parent are called </a:t>
            </a:r>
            <a:r>
              <a:rPr lang="en-US" b="1" dirty="0"/>
              <a:t>siblings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b="1" dirty="0" smtClean="0"/>
              <a:t>ancestors </a:t>
            </a:r>
            <a:r>
              <a:rPr lang="en-US" dirty="0"/>
              <a:t>of a vertex other than the root are the vertices in the path from the root to this vertex</a:t>
            </a:r>
            <a:r>
              <a:rPr lang="en-US" dirty="0" smtClean="0"/>
              <a:t>, excluding </a:t>
            </a:r>
            <a:r>
              <a:rPr lang="en-US" dirty="0"/>
              <a:t>the vertex itself and including the </a:t>
            </a:r>
            <a:r>
              <a:rPr lang="en-US" dirty="0" smtClean="0"/>
              <a:t>root. 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b="1" dirty="0"/>
              <a:t>descendants </a:t>
            </a:r>
            <a:r>
              <a:rPr lang="en-US" dirty="0"/>
              <a:t>of a vertex </a:t>
            </a:r>
            <a:r>
              <a:rPr lang="en-US" i="1" dirty="0"/>
              <a:t>v </a:t>
            </a:r>
            <a:r>
              <a:rPr lang="en-US" dirty="0"/>
              <a:t>are those vertices that have </a:t>
            </a:r>
            <a:r>
              <a:rPr lang="en-US" i="1" dirty="0"/>
              <a:t>v </a:t>
            </a:r>
            <a:r>
              <a:rPr lang="en-US" dirty="0" smtClean="0"/>
              <a:t>as </a:t>
            </a:r>
            <a:r>
              <a:rPr lang="en-US" dirty="0"/>
              <a:t>an ancestor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is a vertex in a tree, the </a:t>
            </a:r>
            <a:r>
              <a:rPr lang="en-US" b="1" dirty="0"/>
              <a:t>subtree </a:t>
            </a:r>
            <a:r>
              <a:rPr lang="en-US" dirty="0"/>
              <a:t>with </a:t>
            </a:r>
            <a:r>
              <a:rPr lang="en-US" i="1" dirty="0"/>
              <a:t>a </a:t>
            </a:r>
            <a:r>
              <a:rPr lang="en-US" dirty="0"/>
              <a:t>as its root is the subgraph of the tree </a:t>
            </a:r>
            <a:r>
              <a:rPr lang="en-US" dirty="0" smtClean="0"/>
              <a:t>consisting of </a:t>
            </a:r>
            <a:r>
              <a:rPr lang="en-US" i="1" dirty="0"/>
              <a:t>a </a:t>
            </a:r>
            <a:r>
              <a:rPr lang="en-US" dirty="0"/>
              <a:t>and its descendants and all edges incident to these descendants.</a:t>
            </a:r>
          </a:p>
        </p:txBody>
      </p:sp>
    </p:spTree>
    <p:extLst>
      <p:ext uri="{BB962C8B-B14F-4D97-AF65-F5344CB8AC3E}">
        <p14:creationId xmlns:p14="http://schemas.microsoft.com/office/powerpoint/2010/main" val="43891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377440" lvl="8" indent="0">
              <a:buNone/>
            </a:pPr>
            <a:r>
              <a:rPr lang="en-US" dirty="0" smtClean="0"/>
              <a:t>				  	 </a:t>
            </a:r>
            <a:r>
              <a:rPr lang="en-US" sz="1700" dirty="0" smtClean="0"/>
              <a:t>The subtree rooted at </a:t>
            </a:r>
            <a:r>
              <a:rPr lang="en-US" sz="1700" i="1" dirty="0" smtClean="0"/>
              <a:t>g</a:t>
            </a:r>
            <a:endParaRPr lang="en-US" sz="1700" dirty="0" smtClean="0"/>
          </a:p>
          <a:p>
            <a:r>
              <a:rPr lang="en-US" dirty="0" smtClean="0"/>
              <a:t>The parent of </a:t>
            </a:r>
            <a:r>
              <a:rPr lang="en-US" i="1" dirty="0" smtClean="0"/>
              <a:t>c </a:t>
            </a:r>
            <a:r>
              <a:rPr lang="en-US" dirty="0" smtClean="0"/>
              <a:t>is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children of </a:t>
            </a:r>
            <a:r>
              <a:rPr lang="en-US" i="1" dirty="0"/>
              <a:t>g </a:t>
            </a:r>
            <a:r>
              <a:rPr lang="en-US" dirty="0"/>
              <a:t>are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and </a:t>
            </a:r>
            <a:r>
              <a:rPr lang="en-US" i="1" dirty="0"/>
              <a:t>j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siblings of </a:t>
            </a:r>
            <a:r>
              <a:rPr lang="en-US" i="1" dirty="0"/>
              <a:t>h </a:t>
            </a:r>
            <a:r>
              <a:rPr lang="en-US" dirty="0"/>
              <a:t>are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 </a:t>
            </a:r>
            <a:r>
              <a:rPr lang="en-US" dirty="0"/>
              <a:t>.</a:t>
            </a:r>
          </a:p>
          <a:p>
            <a:r>
              <a:rPr lang="en-US" dirty="0"/>
              <a:t>The ancestors of </a:t>
            </a:r>
            <a:r>
              <a:rPr lang="en-US" i="1" dirty="0"/>
              <a:t>e </a:t>
            </a:r>
            <a:r>
              <a:rPr lang="en-US" dirty="0"/>
              <a:t>are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descendants of </a:t>
            </a:r>
            <a:r>
              <a:rPr lang="en-US" i="1" dirty="0"/>
              <a:t>b </a:t>
            </a:r>
            <a:r>
              <a:rPr lang="en-US" dirty="0"/>
              <a:t>are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and </a:t>
            </a:r>
            <a:r>
              <a:rPr lang="en-US" i="1" dirty="0"/>
              <a:t>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internal vertices</a:t>
            </a:r>
          </a:p>
          <a:p>
            <a:r>
              <a:rPr lang="en-US" dirty="0"/>
              <a:t>are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and </a:t>
            </a:r>
            <a:r>
              <a:rPr lang="en-US" i="1" dirty="0"/>
              <a:t>j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leaves are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 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23" t="28839" r="28281" b="35446"/>
          <a:stretch/>
        </p:blipFill>
        <p:spPr>
          <a:xfrm>
            <a:off x="2368006" y="391886"/>
            <a:ext cx="6439988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rooted tree is called an </a:t>
            </a:r>
            <a:r>
              <a:rPr lang="en-US" b="1" i="1" dirty="0"/>
              <a:t>m-</a:t>
            </a:r>
            <a:r>
              <a:rPr lang="en-US" b="1" i="1" dirty="0" err="1"/>
              <a:t>ary</a:t>
            </a:r>
            <a:r>
              <a:rPr lang="en-US" b="1" i="1" dirty="0"/>
              <a:t> tree </a:t>
            </a:r>
            <a:r>
              <a:rPr lang="en-US" dirty="0"/>
              <a:t>if every internal vertex has no more than </a:t>
            </a:r>
            <a:r>
              <a:rPr lang="en-US" i="1" dirty="0"/>
              <a:t>m </a:t>
            </a:r>
            <a:r>
              <a:rPr lang="en-US" dirty="0"/>
              <a:t>children.</a:t>
            </a:r>
          </a:p>
          <a:p>
            <a:pPr algn="just"/>
            <a:r>
              <a:rPr lang="en-US" dirty="0"/>
              <a:t>The tree is called a </a:t>
            </a:r>
            <a:r>
              <a:rPr lang="en-US" b="1" i="1" dirty="0"/>
              <a:t>full m-</a:t>
            </a:r>
            <a:r>
              <a:rPr lang="en-US" b="1" i="1" dirty="0" err="1"/>
              <a:t>ary</a:t>
            </a:r>
            <a:r>
              <a:rPr lang="en-US" b="1" i="1" dirty="0"/>
              <a:t> tree </a:t>
            </a:r>
            <a:r>
              <a:rPr lang="en-US" dirty="0"/>
              <a:t>if every internal vertex has exactly </a:t>
            </a:r>
            <a:r>
              <a:rPr lang="en-US" i="1" dirty="0"/>
              <a:t>m </a:t>
            </a:r>
            <a:r>
              <a:rPr lang="en-US" dirty="0"/>
              <a:t>children.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</a:t>
            </a:r>
            <a:r>
              <a:rPr lang="en-US" dirty="0"/>
              <a:t>with </a:t>
            </a:r>
            <a:r>
              <a:rPr lang="en-US" i="1" dirty="0"/>
              <a:t>m </a:t>
            </a:r>
            <a:r>
              <a:rPr lang="en-US" dirty="0"/>
              <a:t>= 2 is called a </a:t>
            </a:r>
            <a:r>
              <a:rPr lang="en-US" b="1" i="1" dirty="0"/>
              <a:t>binary tree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r>
              <a:rPr lang="en-US" sz="1800" dirty="0" smtClean="0"/>
              <a:t>T1 is binary tree.</a:t>
            </a:r>
          </a:p>
          <a:p>
            <a:pPr algn="just"/>
            <a:r>
              <a:rPr lang="en-US" sz="1800" dirty="0" smtClean="0"/>
              <a:t>T2 is full </a:t>
            </a:r>
            <a:r>
              <a:rPr lang="en-US" sz="1800" dirty="0"/>
              <a:t>3-ary </a:t>
            </a:r>
            <a:r>
              <a:rPr lang="en-US" sz="1800" dirty="0" smtClean="0"/>
              <a:t>tree</a:t>
            </a:r>
          </a:p>
          <a:p>
            <a:pPr algn="just"/>
            <a:r>
              <a:rPr lang="en-US" sz="1800" dirty="0" smtClean="0"/>
              <a:t>T3 is full 5-ary tree</a:t>
            </a:r>
          </a:p>
          <a:p>
            <a:pPr algn="just"/>
            <a:r>
              <a:rPr lang="en-US" sz="1800" dirty="0" smtClean="0"/>
              <a:t>T4 is not full </a:t>
            </a:r>
            <a:r>
              <a:rPr lang="en-US" sz="1800" dirty="0" err="1" smtClean="0"/>
              <a:t>ary</a:t>
            </a:r>
            <a:r>
              <a:rPr lang="en-US" sz="1800" dirty="0" smtClean="0"/>
              <a:t> tree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8" t="26696" r="32397" b="51161"/>
          <a:stretch/>
        </p:blipFill>
        <p:spPr>
          <a:xfrm>
            <a:off x="1884680" y="3461657"/>
            <a:ext cx="7406640" cy="16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0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tree </a:t>
            </a:r>
            <a:r>
              <a:rPr lang="en-US" dirty="0"/>
              <a:t>is a </a:t>
            </a:r>
            <a:r>
              <a:rPr lang="en-US" b="1" dirty="0"/>
              <a:t>connected</a:t>
            </a:r>
            <a:r>
              <a:rPr lang="en-US" dirty="0"/>
              <a:t> undirected graph with </a:t>
            </a:r>
            <a:r>
              <a:rPr lang="en-US" b="1" dirty="0"/>
              <a:t>no simple circuits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Forest</a:t>
            </a:r>
            <a:r>
              <a:rPr lang="en-US" dirty="0" smtClean="0"/>
              <a:t> : A collection of Tree</a:t>
            </a:r>
          </a:p>
          <a:p>
            <a:endParaRPr lang="en-US" dirty="0"/>
          </a:p>
          <a:p>
            <a:r>
              <a:rPr lang="en-US" b="1" dirty="0" smtClean="0"/>
              <a:t>Leaf</a:t>
            </a:r>
            <a:r>
              <a:rPr lang="en-US" dirty="0" smtClean="0"/>
              <a:t> : A vertex of degree 1 </a:t>
            </a:r>
          </a:p>
          <a:p>
            <a:endParaRPr lang="en-US" dirty="0"/>
          </a:p>
          <a:p>
            <a:r>
              <a:rPr lang="en-US" b="1" dirty="0" smtClean="0"/>
              <a:t>Branch node or Internal node</a:t>
            </a:r>
            <a:r>
              <a:rPr lang="en-US" dirty="0" smtClean="0"/>
              <a:t>:  </a:t>
            </a:r>
            <a:r>
              <a:rPr lang="en-US" dirty="0"/>
              <a:t>A vertex of </a:t>
            </a:r>
            <a:r>
              <a:rPr lang="en-US" dirty="0" smtClean="0"/>
              <a:t>degree more than </a:t>
            </a:r>
            <a:r>
              <a:rPr lang="en-US" dirty="0"/>
              <a:t>1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9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Theorem : </a:t>
            </a:r>
            <a:r>
              <a:rPr lang="en-US" dirty="0"/>
              <a:t>F</a:t>
            </a:r>
            <a:r>
              <a:rPr lang="en-US" dirty="0" smtClean="0"/>
              <a:t>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internal vertices contains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/>
              <a:t>mi </a:t>
            </a:r>
            <a:r>
              <a:rPr lang="en-US" dirty="0"/>
              <a:t>+ 1 vertices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Proof: Every </a:t>
            </a:r>
            <a:r>
              <a:rPr lang="en-US" dirty="0"/>
              <a:t>vertex, except the root, is the child of an internal vertex. Because each of the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internal </a:t>
            </a:r>
            <a:r>
              <a:rPr lang="en-US" dirty="0"/>
              <a:t>vertices has </a:t>
            </a:r>
            <a:r>
              <a:rPr lang="en-US" i="1" dirty="0"/>
              <a:t>m </a:t>
            </a:r>
            <a:r>
              <a:rPr lang="en-US" dirty="0"/>
              <a:t>children, there are </a:t>
            </a:r>
            <a:r>
              <a:rPr lang="en-US" i="1" dirty="0"/>
              <a:t>mi </a:t>
            </a:r>
            <a:r>
              <a:rPr lang="en-US" dirty="0"/>
              <a:t>vertices in the tree other than the root.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Therefore, the </a:t>
            </a:r>
            <a:r>
              <a:rPr lang="en-US" dirty="0"/>
              <a:t>tree contains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/>
              <a:t>mi </a:t>
            </a:r>
            <a:r>
              <a:rPr lang="en-US" dirty="0"/>
              <a:t>+ 1 vertices.</a:t>
            </a:r>
          </a:p>
        </p:txBody>
      </p:sp>
    </p:spTree>
    <p:extLst>
      <p:ext uri="{BB962C8B-B14F-4D97-AF65-F5344CB8AC3E}">
        <p14:creationId xmlns:p14="http://schemas.microsoft.com/office/powerpoint/2010/main" val="1376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Suppose </a:t>
            </a:r>
            <a:r>
              <a:rPr lang="en-US" i="1" dirty="0"/>
              <a:t>T </a:t>
            </a:r>
            <a:r>
              <a:rPr lang="en-US" dirty="0"/>
              <a:t>is a binary tree. Then </a:t>
            </a:r>
            <a:r>
              <a:rPr lang="en-US" i="1" dirty="0"/>
              <a:t>T </a:t>
            </a:r>
            <a:r>
              <a:rPr lang="en-US" dirty="0"/>
              <a:t>is called a </a:t>
            </a:r>
            <a:r>
              <a:rPr lang="en-US" i="1" dirty="0"/>
              <a:t>binary search tree </a:t>
            </a:r>
            <a:r>
              <a:rPr lang="en-US" dirty="0"/>
              <a:t>if each node </a:t>
            </a:r>
            <a:r>
              <a:rPr lang="en-US" i="1" dirty="0"/>
              <a:t>N </a:t>
            </a:r>
            <a:r>
              <a:rPr lang="en-US" dirty="0"/>
              <a:t>of </a:t>
            </a:r>
            <a:r>
              <a:rPr lang="en-US" i="1" dirty="0"/>
              <a:t>T </a:t>
            </a:r>
            <a:r>
              <a:rPr lang="en-US" dirty="0"/>
              <a:t>has the </a:t>
            </a:r>
            <a:r>
              <a:rPr lang="en-US" dirty="0" smtClean="0"/>
              <a:t>following property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N </a:t>
            </a:r>
            <a:r>
              <a:rPr lang="en-US" dirty="0"/>
              <a:t>is greater than every value in the left subtree of </a:t>
            </a:r>
            <a:r>
              <a:rPr lang="en-US" i="1" dirty="0"/>
              <a:t>N </a:t>
            </a:r>
            <a:r>
              <a:rPr lang="en-US" dirty="0" smtClean="0"/>
              <a:t>and is </a:t>
            </a:r>
            <a:r>
              <a:rPr lang="en-US" dirty="0"/>
              <a:t>less than every value in the right subtree of </a:t>
            </a:r>
            <a:r>
              <a:rPr lang="en-US" i="1" dirty="0"/>
              <a:t>N</a:t>
            </a:r>
            <a:r>
              <a:rPr lang="en-US" dirty="0" smtClean="0"/>
              <a:t>.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i.e. </a:t>
            </a:r>
            <a:r>
              <a:rPr lang="en-US" dirty="0"/>
              <a:t>in which each node </a:t>
            </a:r>
            <a:r>
              <a:rPr lang="en-US" i="1" dirty="0"/>
              <a:t>N </a:t>
            </a:r>
            <a:r>
              <a:rPr lang="en-US" dirty="0"/>
              <a:t>has </a:t>
            </a:r>
            <a:r>
              <a:rPr lang="en-US" dirty="0" smtClean="0"/>
              <a:t>the following </a:t>
            </a:r>
            <a:r>
              <a:rPr lang="en-US" dirty="0"/>
              <a:t>properties: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a) </a:t>
            </a:r>
            <a:r>
              <a:rPr lang="en-US" i="1" dirty="0"/>
              <a:t>N &gt;M </a:t>
            </a:r>
            <a:r>
              <a:rPr lang="en-US" dirty="0"/>
              <a:t>for every node </a:t>
            </a:r>
            <a:r>
              <a:rPr lang="en-US" i="1" dirty="0"/>
              <a:t>M </a:t>
            </a:r>
            <a:r>
              <a:rPr lang="en-US" dirty="0"/>
              <a:t>in a left subtree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(b</a:t>
            </a:r>
            <a:r>
              <a:rPr lang="en-US" dirty="0"/>
              <a:t>) </a:t>
            </a:r>
            <a:r>
              <a:rPr lang="en-US" i="1" dirty="0" smtClean="0"/>
              <a:t>N </a:t>
            </a:r>
            <a:r>
              <a:rPr lang="en-US" dirty="0"/>
              <a:t>≤ </a:t>
            </a:r>
            <a:r>
              <a:rPr lang="en-US" i="1" dirty="0"/>
              <a:t>M </a:t>
            </a:r>
            <a:r>
              <a:rPr lang="en-US" dirty="0"/>
              <a:t>for every node </a:t>
            </a:r>
            <a:r>
              <a:rPr lang="en-US" i="1" dirty="0"/>
              <a:t>M </a:t>
            </a:r>
            <a:r>
              <a:rPr lang="en-US" dirty="0"/>
              <a:t>in a right subtree of </a:t>
            </a:r>
            <a:r>
              <a:rPr lang="en-US" i="1" dirty="0"/>
              <a:t>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588000" y="1182188"/>
            <a:ext cx="4064290" cy="48528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Example : The binary tree </a:t>
            </a:r>
            <a:r>
              <a:rPr lang="en-US" i="1" dirty="0"/>
              <a:t>T </a:t>
            </a:r>
            <a:r>
              <a:rPr lang="en-US" dirty="0"/>
              <a:t>is a binary search tree. That is, every node </a:t>
            </a:r>
            <a:r>
              <a:rPr lang="en-US" i="1" dirty="0"/>
              <a:t>N </a:t>
            </a:r>
            <a:r>
              <a:rPr lang="en-US" dirty="0"/>
              <a:t>in </a:t>
            </a:r>
            <a:r>
              <a:rPr lang="en-US" i="1" dirty="0"/>
              <a:t>T </a:t>
            </a:r>
            <a:r>
              <a:rPr lang="en-US" dirty="0"/>
              <a:t>exceeds every number in its left subtree and is less than every number in its right subtree. Suppose the 23 were replaced by 35. Then </a:t>
            </a:r>
            <a:r>
              <a:rPr lang="en-US" i="1" dirty="0"/>
              <a:t>T </a:t>
            </a:r>
            <a:r>
              <a:rPr lang="en-US" dirty="0"/>
              <a:t>would still be a binary search tree. On the other hand, suppose the 23 were replaced by 40. Then </a:t>
            </a:r>
            <a:r>
              <a:rPr lang="en-US" i="1" dirty="0"/>
              <a:t>T </a:t>
            </a:r>
            <a:r>
              <a:rPr lang="en-US" dirty="0"/>
              <a:t>would not be a binary search tree, since 40 would be in the left subtree of 38 but 40 </a:t>
            </a:r>
            <a:r>
              <a:rPr lang="en-US" i="1" dirty="0"/>
              <a:t>&gt; </a:t>
            </a:r>
            <a:r>
              <a:rPr lang="en-US" dirty="0"/>
              <a:t>38.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495" t="46339" r="48461" b="31518"/>
          <a:stretch/>
        </p:blipFill>
        <p:spPr>
          <a:xfrm>
            <a:off x="9753890" y="2376427"/>
            <a:ext cx="2186134" cy="24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 smtClean="0"/>
              <a:t>Divide</a:t>
            </a:r>
            <a:r>
              <a:rPr lang="en-US" dirty="0"/>
              <a:t> the problem into a number of </a:t>
            </a:r>
            <a:r>
              <a:rPr lang="en-US" dirty="0" smtClean="0"/>
              <a:t>sub problems </a:t>
            </a:r>
            <a:r>
              <a:rPr lang="en-US" dirty="0"/>
              <a:t>that are smaller instances of the same problem. Divide by finding the number </a:t>
            </a:r>
            <a:r>
              <a:rPr lang="en-US" dirty="0" smtClean="0"/>
              <a:t>of </a:t>
            </a:r>
            <a:r>
              <a:rPr lang="en-US" dirty="0"/>
              <a:t>the position </a:t>
            </a:r>
            <a:r>
              <a:rPr lang="en-US" dirty="0" smtClean="0"/>
              <a:t>midway. </a:t>
            </a:r>
            <a:r>
              <a:rPr lang="en-US" dirty="0"/>
              <a:t>Do this step the same way we found the midpoint in binary </a:t>
            </a:r>
            <a:r>
              <a:rPr lang="en-US" dirty="0" smtClean="0"/>
              <a:t>search.</a:t>
            </a:r>
            <a:endParaRPr lang="en-US" dirty="0"/>
          </a:p>
          <a:p>
            <a:pPr algn="just" fontAlgn="base"/>
            <a:r>
              <a:rPr lang="en-US" b="1" dirty="0"/>
              <a:t>Conquer</a:t>
            </a:r>
            <a:r>
              <a:rPr lang="en-US" dirty="0"/>
              <a:t> the </a:t>
            </a:r>
            <a:r>
              <a:rPr lang="en-US" dirty="0" smtClean="0"/>
              <a:t>sub problems </a:t>
            </a:r>
            <a:r>
              <a:rPr lang="en-US" dirty="0"/>
              <a:t>by solving them recursively. If they are small enough, solve the </a:t>
            </a:r>
            <a:r>
              <a:rPr lang="en-US" dirty="0" smtClean="0"/>
              <a:t>sub problems </a:t>
            </a:r>
            <a:r>
              <a:rPr lang="en-US" dirty="0"/>
              <a:t>as base cases.</a:t>
            </a:r>
          </a:p>
          <a:p>
            <a:pPr algn="just" fontAlgn="base"/>
            <a:r>
              <a:rPr lang="en-US" b="1" dirty="0"/>
              <a:t>Combine</a:t>
            </a:r>
            <a:r>
              <a:rPr lang="en-US" dirty="0"/>
              <a:t> the solutions to the </a:t>
            </a:r>
            <a:r>
              <a:rPr lang="en-US" dirty="0" smtClean="0"/>
              <a:t>sub problems </a:t>
            </a:r>
            <a:r>
              <a:rPr lang="en-US" dirty="0"/>
              <a:t>into the solution for the original problem. Combine by merging the two sorted subarrays back into the single sorted subarray array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dn.kastatic.org/ka-perseus-images/db9d172fc33b90e905c1213b8cce660c228bb99c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30" y="637131"/>
            <a:ext cx="9334470" cy="61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7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4154"/>
          <a:stretch/>
        </p:blipFill>
        <p:spPr>
          <a:xfrm>
            <a:off x="2339834" y="418011"/>
            <a:ext cx="5667698" cy="61919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1781" y="1938047"/>
            <a:ext cx="1130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6600"/>
                </a:solidFill>
                <a:latin typeface="Arial-BoldMT"/>
              </a:rPr>
              <a:t>Split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11781" y="4550619"/>
            <a:ext cx="1328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6600"/>
                </a:solidFill>
                <a:latin typeface="Arial-BoldMT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2322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Roboto"/>
              </a:rPr>
              <a:t>WEIGHTED TREES AND 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using bit strings to encode the letters of the English alphabet (where no distinction is made between lower case and upper case letters).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represent each letter with a bit string of length five, since there are only 26 letters and there are 32 bit strings of length five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bits used to encode data is five times the number of characters in the text when each character is encoded with five bits.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possible to find a coding scheme of these letters so that, when data are coded, fewer bits are used ?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save memory and reduce transmittal time if this can be done. 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2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Roboto"/>
              </a:rPr>
              <a:t>WEIGHTED TREES AND 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bit strings of different lengths to encode letters. </a:t>
            </a:r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occur more frequently should be encoded using short bit strings, and longer bit strings should be used to encode rarely occurring letters. </a:t>
            </a:r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 are encoded using varying numbers of bits, some method must be used to determine where the bits for each character start and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end. 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if e were encoded with 0, a with 1, and t with 01, then the bit string 0101 could correspond to eat, tea,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eaea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9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Roboto"/>
              </a:rPr>
              <a:t>WEIGHTED TREES AND 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ensure that no bit string corresponds to more than one sequence of letters is to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letters so that the bit string for a letter never occurs as the first part of the bit string for another letter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property are called prefix codes. </a:t>
            </a:r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the encoding of e as 0, a as 10, and t as 11 is a prefix code.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word can be recovered from the unique bit string that encodes its letters. For example, the string 10110 is the encoding of ate. To see this, note that the initial 1 does not represent a character, but 10 does represent a (and could not be the first part of the bit string of another letter). Then, the next 1 does not represent a character but 11 does represent t. The final bit, 0, represents e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7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Roboto"/>
              </a:rPr>
              <a:t>WEIGHTED TREES AND 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code can be represented using a binary tree, where the characters are the labels of the leaves in the tree. The edges of the tree are labeled so that an edge leading to a left child is assigned a 0 and an edge leading to a right child is assigned a 1. The bit string used to encode a character is the sequence of labels of the edges in the unique path from the root to the leaf that has this character as its label.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the tree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represents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encoding of e by 0, a by 10, t by 110, n by 1110, and s by 1111.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raw.githubusercontent.com/xibsked/menka/master/books/graph-theory/618fbdb1051d60f42df0b990693e38df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" b="12074"/>
          <a:stretch/>
        </p:blipFill>
        <p:spPr bwMode="auto">
          <a:xfrm>
            <a:off x="6288287" y="2019727"/>
            <a:ext cx="4349886" cy="351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70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/>
              <a:t>The </a:t>
            </a:r>
            <a:r>
              <a:rPr lang="en-US" sz="2200" dirty="0"/>
              <a:t>tree representing a code can be used to decode a bit string. For instance, consider the word encoded by 11111011100 using the code in </a:t>
            </a:r>
            <a:r>
              <a:rPr lang="en-US" sz="2200" dirty="0" smtClean="0"/>
              <a:t>the tree.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This bit string can be decoded by starting at the root, using the sequence of bits to form a path that stops when a leaf is reached. Each 0 bit takes the path down the edge leading to the left child of the last vertex in the path, and each 1 bit corresponds to the right child of this vertex.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Consequently</a:t>
            </a:r>
            <a:r>
              <a:rPr lang="en-US" sz="2200" dirty="0"/>
              <a:t>, the initial 1111 corresponds to the path starting at the root, going right four times, leading to a leaf in the graph that has s as its label, since the string 1111 is the code for 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92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Which of following graphs are tree?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        Yes	       Yes	     No		   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914" t="28661" r="33401" b="35625"/>
          <a:stretch/>
        </p:blipFill>
        <p:spPr>
          <a:xfrm>
            <a:off x="2285999" y="2730790"/>
            <a:ext cx="7378671" cy="31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/>
              <a:t>Continuing </a:t>
            </a:r>
            <a:r>
              <a:rPr lang="en-US" sz="2200" dirty="0"/>
              <a:t>with the fifth bit, we reach a leaf next after going right then left, when the vertex labeled with a, which is encoded by 10, is visited</a:t>
            </a:r>
            <a:r>
              <a:rPr lang="en-US" sz="2200" dirty="0" smtClean="0"/>
              <a:t>.</a:t>
            </a:r>
          </a:p>
          <a:p>
            <a:pPr marL="0" indent="0" algn="just">
              <a:buNone/>
            </a:pPr>
            <a:r>
              <a:rPr lang="en-US" sz="2200" dirty="0" smtClean="0"/>
              <a:t> </a:t>
            </a:r>
            <a:r>
              <a:rPr lang="en-US" sz="2200" dirty="0"/>
              <a:t>Starting with the seventh bit, we reach a leaf next after going right three times and then left, when the vertex labeled with n, which is encoded by 1110, is visited.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Finally</a:t>
            </a:r>
            <a:r>
              <a:rPr lang="en-US" sz="2200" dirty="0"/>
              <a:t>, the last bit, 0, leads to the leaf that is labeled with e. Therefore, the original word is same.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765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7349" y="1182188"/>
            <a:ext cx="10650582" cy="53884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Theorem: </a:t>
            </a:r>
            <a:r>
              <a:rPr lang="en-US" sz="2800" dirty="0"/>
              <a:t>An undirected graph is a tree if and only if there is a </a:t>
            </a:r>
            <a:r>
              <a:rPr lang="en-US" sz="2800" dirty="0" smtClean="0"/>
              <a:t>unique </a:t>
            </a:r>
            <a:r>
              <a:rPr lang="en-US" sz="2800" dirty="0"/>
              <a:t>simple path between any two </a:t>
            </a:r>
            <a:r>
              <a:rPr lang="en-US" sz="2800" dirty="0" smtClean="0"/>
              <a:t>of its </a:t>
            </a:r>
            <a:r>
              <a:rPr lang="en-US" sz="2800" dirty="0"/>
              <a:t>vertices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r>
              <a:rPr lang="en-US" sz="2800" dirty="0" smtClean="0"/>
              <a:t>Proof: </a:t>
            </a:r>
            <a:r>
              <a:rPr lang="en-US" sz="2800" dirty="0"/>
              <a:t>First assume that </a:t>
            </a:r>
            <a:r>
              <a:rPr lang="en-US" sz="2800" i="1" dirty="0"/>
              <a:t>T </a:t>
            </a:r>
            <a:r>
              <a:rPr lang="en-US" sz="2800" dirty="0"/>
              <a:t>is a tree. Then </a:t>
            </a:r>
            <a:r>
              <a:rPr lang="en-US" sz="2800" dirty="0" smtClean="0"/>
              <a:t> by definition </a:t>
            </a:r>
            <a:r>
              <a:rPr lang="en-US" sz="2800" i="1" dirty="0" smtClean="0"/>
              <a:t>T </a:t>
            </a:r>
            <a:r>
              <a:rPr lang="en-US" sz="2800" dirty="0"/>
              <a:t>is a connected graph with no simple circuits. Let </a:t>
            </a:r>
            <a:r>
              <a:rPr lang="en-US" sz="2800" i="1" dirty="0" smtClean="0"/>
              <a:t>x </a:t>
            </a:r>
            <a:r>
              <a:rPr lang="en-US" sz="2800" dirty="0" smtClean="0"/>
              <a:t>and </a:t>
            </a:r>
            <a:r>
              <a:rPr lang="en-US" sz="2800" i="1" dirty="0"/>
              <a:t>y </a:t>
            </a:r>
            <a:r>
              <a:rPr lang="en-US" sz="2800" dirty="0"/>
              <a:t>be two vertices of </a:t>
            </a:r>
            <a:r>
              <a:rPr lang="en-US" sz="2800" i="1" dirty="0"/>
              <a:t>T </a:t>
            </a:r>
            <a:r>
              <a:rPr lang="en-US" sz="2800" dirty="0"/>
              <a:t>. </a:t>
            </a:r>
            <a:r>
              <a:rPr lang="en-US" sz="2800" dirty="0" smtClean="0"/>
              <a:t>As </a:t>
            </a:r>
            <a:r>
              <a:rPr lang="en-US" sz="2800" i="1" dirty="0"/>
              <a:t>T </a:t>
            </a:r>
            <a:r>
              <a:rPr lang="en-US" sz="2800" dirty="0"/>
              <a:t>is connected, </a:t>
            </a:r>
            <a:r>
              <a:rPr lang="en-US" sz="2800" dirty="0" smtClean="0"/>
              <a:t>therefore T has a simple </a:t>
            </a:r>
            <a:r>
              <a:rPr lang="en-US" sz="2800" dirty="0"/>
              <a:t>path between </a:t>
            </a:r>
            <a:r>
              <a:rPr lang="en-US" sz="2800" i="1" dirty="0"/>
              <a:t>x </a:t>
            </a:r>
            <a:r>
              <a:rPr lang="en-US" sz="2800" dirty="0"/>
              <a:t>and </a:t>
            </a:r>
            <a:r>
              <a:rPr lang="en-US" sz="2800" i="1" dirty="0"/>
              <a:t>y</a:t>
            </a:r>
            <a:r>
              <a:rPr lang="en-US" sz="2800" dirty="0"/>
              <a:t>. </a:t>
            </a:r>
            <a:r>
              <a:rPr lang="en-US" sz="2800" dirty="0" smtClean="0"/>
              <a:t>Now, we need to prove the uniqueness of the path only. Let if possible there is </a:t>
            </a:r>
            <a:r>
              <a:rPr lang="en-US" sz="2800" dirty="0"/>
              <a:t>a </a:t>
            </a:r>
            <a:r>
              <a:rPr lang="en-US" sz="2800" dirty="0" smtClean="0"/>
              <a:t>second such </a:t>
            </a:r>
            <a:r>
              <a:rPr lang="en-US" sz="2800" dirty="0"/>
              <a:t>path, the path formed by combining the first path from </a:t>
            </a:r>
            <a:r>
              <a:rPr lang="en-US" sz="2800" i="1" dirty="0"/>
              <a:t>x </a:t>
            </a:r>
            <a:r>
              <a:rPr lang="en-US" sz="2800" dirty="0"/>
              <a:t>to </a:t>
            </a:r>
            <a:r>
              <a:rPr lang="en-US" sz="2800" i="1" dirty="0"/>
              <a:t>y </a:t>
            </a:r>
            <a:r>
              <a:rPr lang="en-US" sz="2800" dirty="0"/>
              <a:t>followed by the path from </a:t>
            </a:r>
            <a:r>
              <a:rPr lang="en-US" sz="2800" i="1" dirty="0" smtClean="0"/>
              <a:t>y </a:t>
            </a:r>
            <a:r>
              <a:rPr lang="en-US" sz="2800" dirty="0" smtClean="0"/>
              <a:t>to </a:t>
            </a:r>
            <a:r>
              <a:rPr lang="en-US" sz="2800" i="1" dirty="0"/>
              <a:t>x </a:t>
            </a:r>
            <a:r>
              <a:rPr lang="en-US" sz="2800" dirty="0"/>
              <a:t>obtained by reversing the order of the second path from </a:t>
            </a:r>
            <a:r>
              <a:rPr lang="en-US" sz="2800" i="1" dirty="0"/>
              <a:t>x </a:t>
            </a:r>
            <a:r>
              <a:rPr lang="en-US" sz="2800" dirty="0"/>
              <a:t>to </a:t>
            </a:r>
            <a:r>
              <a:rPr lang="en-US" sz="2800" i="1" dirty="0"/>
              <a:t>y </a:t>
            </a:r>
            <a:r>
              <a:rPr lang="en-US" sz="2800" dirty="0"/>
              <a:t>would form a circuit. </a:t>
            </a:r>
            <a:r>
              <a:rPr lang="en-US" sz="2800" dirty="0" smtClean="0"/>
              <a:t>Therefore, T cannot be a Tree, which is a contradiction. Hence</a:t>
            </a:r>
            <a:r>
              <a:rPr lang="en-US" sz="2800" dirty="0"/>
              <a:t>, there is </a:t>
            </a:r>
            <a:r>
              <a:rPr lang="en-US" sz="2800" dirty="0" smtClean="0"/>
              <a:t>a unique </a:t>
            </a:r>
            <a:r>
              <a:rPr lang="en-US" sz="2800" dirty="0"/>
              <a:t>simple path between any two vertices of a tree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83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Now assume that there is a unique simple path between any two vertices of a graph </a:t>
            </a:r>
            <a:r>
              <a:rPr lang="en-US" sz="2800" i="1" dirty="0"/>
              <a:t>T. </a:t>
            </a:r>
            <a:r>
              <a:rPr lang="en-US" sz="2800" dirty="0"/>
              <a:t>Then by definition of connected graph, </a:t>
            </a:r>
            <a:r>
              <a:rPr lang="en-US" sz="2800" i="1" dirty="0"/>
              <a:t>T </a:t>
            </a:r>
            <a:r>
              <a:rPr lang="en-US" sz="2800" dirty="0"/>
              <a:t>is connected. Now its need to prove that T can have no simple circuits. To prove, lets suppose </a:t>
            </a:r>
            <a:r>
              <a:rPr lang="en-US" sz="2800" i="1" dirty="0"/>
              <a:t>T </a:t>
            </a:r>
            <a:r>
              <a:rPr lang="en-US" sz="2800" dirty="0"/>
              <a:t>had a simple circuit that contained the vertices </a:t>
            </a:r>
            <a:r>
              <a:rPr lang="en-US" sz="2800" i="1" dirty="0"/>
              <a:t>x </a:t>
            </a:r>
            <a:r>
              <a:rPr lang="en-US" sz="2800" dirty="0"/>
              <a:t>and </a:t>
            </a:r>
            <a:r>
              <a:rPr lang="en-US" sz="2800" i="1" dirty="0"/>
              <a:t>y</a:t>
            </a:r>
            <a:r>
              <a:rPr lang="en-US" sz="2800" dirty="0"/>
              <a:t>. Then there would be two simple paths between </a:t>
            </a:r>
            <a:r>
              <a:rPr lang="en-US" sz="2800" i="1" dirty="0"/>
              <a:t>x </a:t>
            </a:r>
            <a:r>
              <a:rPr lang="en-US" sz="2800" dirty="0"/>
              <a:t>and </a:t>
            </a:r>
            <a:r>
              <a:rPr lang="en-US" sz="2800" i="1" dirty="0"/>
              <a:t>y</a:t>
            </a:r>
            <a:r>
              <a:rPr lang="en-US" sz="2800" dirty="0"/>
              <a:t>, because the simple circuit is made up of a simple path from </a:t>
            </a:r>
            <a:r>
              <a:rPr lang="en-US" sz="2800" i="1" dirty="0"/>
              <a:t>x </a:t>
            </a:r>
            <a:r>
              <a:rPr lang="en-US" sz="2800" dirty="0"/>
              <a:t>to </a:t>
            </a:r>
            <a:r>
              <a:rPr lang="en-US" sz="2800" i="1" dirty="0"/>
              <a:t>y </a:t>
            </a:r>
            <a:r>
              <a:rPr lang="en-US" sz="2800" dirty="0"/>
              <a:t>and a second simple path from </a:t>
            </a:r>
            <a:r>
              <a:rPr lang="en-US" sz="2800" i="1" dirty="0"/>
              <a:t>y </a:t>
            </a:r>
            <a:r>
              <a:rPr lang="en-US" sz="2800" dirty="0"/>
              <a:t>to </a:t>
            </a:r>
            <a:r>
              <a:rPr lang="en-US" sz="2800" i="1" dirty="0"/>
              <a:t>x</a:t>
            </a:r>
            <a:r>
              <a:rPr lang="en-US" sz="2800" dirty="0"/>
              <a:t>. Hence, a graph with a unique simple path between any two vertices is a tree.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605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Theorem: In </a:t>
            </a:r>
            <a:r>
              <a:rPr lang="en-US" dirty="0"/>
              <a:t>every tree T(V, E), |V| = |E| + </a:t>
            </a:r>
            <a:r>
              <a:rPr lang="en-US" dirty="0" smtClean="0"/>
              <a:t>1.</a:t>
            </a:r>
          </a:p>
          <a:p>
            <a:pPr marL="0" indent="0">
              <a:buNone/>
            </a:pPr>
            <a:r>
              <a:rPr lang="en-US" dirty="0" smtClean="0"/>
              <a:t>Proof</a:t>
            </a:r>
            <a:r>
              <a:rPr lang="en-US" dirty="0"/>
              <a:t>: </a:t>
            </a:r>
            <a:r>
              <a:rPr lang="en-US" dirty="0" smtClean="0"/>
              <a:t>We will prove the theorem by </a:t>
            </a:r>
            <a:r>
              <a:rPr lang="en-US" dirty="0"/>
              <a:t>induction on number of edges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Step I : </a:t>
            </a:r>
            <a:r>
              <a:rPr lang="en-US" dirty="0"/>
              <a:t>|E</a:t>
            </a:r>
            <a:r>
              <a:rPr lang="en-US" dirty="0" smtClean="0"/>
              <a:t>|=1, only possible tree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Therefore, </a:t>
            </a:r>
            <a:r>
              <a:rPr lang="en-US" dirty="0"/>
              <a:t>|V| = |E| + </a:t>
            </a:r>
            <a:r>
              <a:rPr lang="en-US" dirty="0" smtClean="0"/>
              <a:t>1 satisfied.</a:t>
            </a:r>
          </a:p>
          <a:p>
            <a:pPr marL="0" indent="0">
              <a:buNone/>
            </a:pPr>
            <a:r>
              <a:rPr lang="en-US" dirty="0"/>
              <a:t>Step II: Assume that the theorem is true for trees of at most k </a:t>
            </a:r>
            <a:r>
              <a:rPr lang="en-US" dirty="0" smtClean="0"/>
              <a:t>edges.</a:t>
            </a:r>
          </a:p>
          <a:p>
            <a:pPr marL="0" indent="0">
              <a:buNone/>
            </a:pPr>
            <a:r>
              <a:rPr lang="en-US" dirty="0" smtClean="0"/>
              <a:t>Step III</a:t>
            </a:r>
            <a:r>
              <a:rPr lang="en-US" dirty="0"/>
              <a:t>: Consider a tree T, where |E| = k + 1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6008914" y="2717074"/>
            <a:ext cx="156755" cy="15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271657" y="2717074"/>
            <a:ext cx="156755" cy="15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>
            <a:off x="6165669" y="2795452"/>
            <a:ext cx="1105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9452" t="21875" r="49565" b="54732"/>
          <a:stretch/>
        </p:blipFill>
        <p:spPr>
          <a:xfrm>
            <a:off x="1907178" y="4598126"/>
            <a:ext cx="2730137" cy="1711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5" y="4920343"/>
            <a:ext cx="4762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4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By removing the </a:t>
            </a:r>
            <a:r>
              <a:rPr lang="en-US" dirty="0"/>
              <a:t>edge (</a:t>
            </a:r>
            <a:r>
              <a:rPr lang="en-US" dirty="0" err="1" smtClean="0"/>
              <a:t>y,z</a:t>
            </a:r>
            <a:r>
              <a:rPr lang="en-US" dirty="0" smtClean="0"/>
              <a:t>), the tree T is divided in two </a:t>
            </a:r>
            <a:r>
              <a:rPr lang="en-US" dirty="0"/>
              <a:t>subtrees </a:t>
            </a:r>
            <a:r>
              <a:rPr lang="en-US" dirty="0" smtClean="0"/>
              <a:t>T1(V1, E1) </a:t>
            </a:r>
            <a:r>
              <a:rPr lang="en-US" dirty="0"/>
              <a:t>and </a:t>
            </a:r>
            <a:r>
              <a:rPr lang="en-US" dirty="0" smtClean="0"/>
              <a:t>T2(V2, E2) such that  </a:t>
            </a:r>
          </a:p>
          <a:p>
            <a:pPr marL="0" indent="0">
              <a:buNone/>
            </a:pPr>
            <a:r>
              <a:rPr lang="en-US" dirty="0" smtClean="0"/>
              <a:t>|</a:t>
            </a:r>
            <a:r>
              <a:rPr lang="en-US" dirty="0"/>
              <a:t>V| = |V1| + |V2| and |E| = |E1| + |E2| + 1.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/>
              <a:t>0 ≤ |E1| ≤ k and 0 ≤ |E2| ≤ k</a:t>
            </a:r>
            <a:r>
              <a:rPr lang="en-US" dirty="0" smtClean="0"/>
              <a:t>, </a:t>
            </a:r>
            <a:r>
              <a:rPr lang="en-US" dirty="0" err="1" smtClean="0"/>
              <a:t>t,herefore</a:t>
            </a:r>
            <a:r>
              <a:rPr lang="en-US" dirty="0" smtClean="0"/>
              <a:t> T1 and T2 satisfies the result. Hence,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|V1| = |E1| + 1 and |V2| = |E2| + 1.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Consequently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</a:t>
            </a:r>
            <a:r>
              <a:rPr lang="en-US" dirty="0"/>
              <a:t>V| = |V1| + |V2|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= |</a:t>
            </a:r>
            <a:r>
              <a:rPr lang="en-US" dirty="0"/>
              <a:t>E1| + 1 + |E2| + 1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= </a:t>
            </a:r>
            <a:r>
              <a:rPr lang="en-US" dirty="0"/>
              <a:t>|E1| + |E2| + 1 +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= |E| + 1 </a:t>
            </a:r>
          </a:p>
        </p:txBody>
      </p:sp>
    </p:spTree>
    <p:extLst>
      <p:ext uri="{BB962C8B-B14F-4D97-AF65-F5344CB8AC3E}">
        <p14:creationId xmlns:p14="http://schemas.microsoft.com/office/powerpoint/2010/main" val="352455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Theorem: Any connected graph with n vertices and n−1 edges is a tree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Proof: Let G be a connected graph with n vertices and n − 1 edges. </a:t>
            </a:r>
            <a:r>
              <a:rPr lang="en-US" dirty="0" smtClean="0"/>
              <a:t>To prove that G is a Tree, </a:t>
            </a:r>
            <a:r>
              <a:rPr lang="en-US" dirty="0"/>
              <a:t>w</a:t>
            </a:r>
            <a:r>
              <a:rPr lang="en-US" dirty="0" smtClean="0"/>
              <a:t>e have to show </a:t>
            </a:r>
            <a:r>
              <a:rPr lang="en-US" dirty="0"/>
              <a:t>that G contains no cycles.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Assume </a:t>
            </a:r>
            <a:r>
              <a:rPr lang="en-US" dirty="0"/>
              <a:t>to the </a:t>
            </a:r>
            <a:r>
              <a:rPr lang="en-US" dirty="0" smtClean="0"/>
              <a:t>contrary, lets suppose that G </a:t>
            </a:r>
            <a:r>
              <a:rPr lang="en-US" dirty="0"/>
              <a:t>contains cycles.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Remove </a:t>
            </a:r>
            <a:r>
              <a:rPr lang="en-US" dirty="0"/>
              <a:t>an edge from a cycle so that the resulting graph is again connected. Continue this process of removing one edge from one cycle at a time till the resulting graph H is a tree.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As </a:t>
            </a:r>
            <a:r>
              <a:rPr lang="en-US" dirty="0"/>
              <a:t>H has n vertices, so number of edges in H is n−</a:t>
            </a:r>
            <a:r>
              <a:rPr lang="en-US" dirty="0" smtClean="0"/>
              <a:t>1.</a:t>
            </a:r>
          </a:p>
          <a:p>
            <a:pPr marL="0" indent="0" algn="just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edges in G </a:t>
            </a:r>
            <a:r>
              <a:rPr lang="en-US" dirty="0" smtClean="0"/>
              <a:t>should </a:t>
            </a:r>
            <a:r>
              <a:rPr lang="en-US" dirty="0"/>
              <a:t>greater than the number of edges in </a:t>
            </a:r>
            <a:r>
              <a:rPr lang="en-US" dirty="0" smtClean="0"/>
              <a:t>H( H is obtained by removing edges of G). </a:t>
            </a:r>
            <a:r>
              <a:rPr lang="en-US" dirty="0"/>
              <a:t>So n−1 &gt; n−1, which is not possible.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Hence</a:t>
            </a:r>
            <a:r>
              <a:rPr lang="en-US" dirty="0"/>
              <a:t>, G has no cycles and therefore is a tree.</a:t>
            </a:r>
          </a:p>
        </p:txBody>
      </p:sp>
    </p:spTree>
    <p:extLst>
      <p:ext uri="{BB962C8B-B14F-4D97-AF65-F5344CB8AC3E}">
        <p14:creationId xmlns:p14="http://schemas.microsoft.com/office/powerpoint/2010/main" val="173355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8527" y="254725"/>
            <a:ext cx="8965474" cy="64334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 smtClean="0"/>
              <a:t>Theorem:  </a:t>
            </a:r>
            <a:r>
              <a:rPr lang="en-US" sz="2500" dirty="0"/>
              <a:t>A graph G with n vertices, n−1 edges and no cycles is connected. </a:t>
            </a:r>
            <a:endParaRPr lang="en-US" sz="2500" dirty="0" smtClean="0"/>
          </a:p>
          <a:p>
            <a:pPr marL="0" indent="0" algn="just">
              <a:buNone/>
            </a:pPr>
            <a:r>
              <a:rPr lang="en-US" sz="2500" dirty="0" smtClean="0"/>
              <a:t>Proof: </a:t>
            </a:r>
            <a:r>
              <a:rPr lang="en-US" sz="2500" dirty="0"/>
              <a:t>Let G be a graph without cycles with n vertices and n−1 edges. We have to prove that G is connected. </a:t>
            </a:r>
            <a:endParaRPr lang="en-US" sz="2500" dirty="0" smtClean="0"/>
          </a:p>
          <a:p>
            <a:pPr marL="0" indent="0" algn="just">
              <a:buNone/>
            </a:pPr>
            <a:r>
              <a:rPr lang="en-US" sz="2500" dirty="0" smtClean="0"/>
              <a:t>Assume </a:t>
            </a:r>
            <a:r>
              <a:rPr lang="en-US" sz="2500" dirty="0"/>
              <a:t>that G is disconnected. So G consists of two or more components and each component is also without cycles. </a:t>
            </a:r>
            <a:endParaRPr lang="en-US" sz="2500" dirty="0" smtClean="0"/>
          </a:p>
          <a:p>
            <a:pPr marL="0" indent="0" algn="just">
              <a:buNone/>
            </a:pPr>
            <a:r>
              <a:rPr lang="en-US" sz="2500" dirty="0" smtClean="0"/>
              <a:t>We </a:t>
            </a:r>
            <a:r>
              <a:rPr lang="en-US" sz="2500" dirty="0"/>
              <a:t>assume without loss of generality that G has two components, say G1 and </a:t>
            </a:r>
            <a:r>
              <a:rPr lang="en-US" sz="2500" dirty="0" smtClean="0"/>
              <a:t>G2. Add </a:t>
            </a:r>
            <a:r>
              <a:rPr lang="en-US" sz="2500" dirty="0"/>
              <a:t>an edge e between a vertex u in G1 and a vertex v in G2. Since there is no path between u and v in G, adding e did not create a cycle. Thus G ∪e is a connected graph (tree) of n vertices, having n edges and no cycles. </a:t>
            </a:r>
            <a:endParaRPr lang="en-US" sz="2500" dirty="0" smtClean="0"/>
          </a:p>
          <a:p>
            <a:pPr marL="0" indent="0" algn="just">
              <a:buNone/>
            </a:pPr>
            <a:r>
              <a:rPr lang="en-US" sz="2500" dirty="0" smtClean="0"/>
              <a:t>This </a:t>
            </a:r>
            <a:r>
              <a:rPr lang="en-US" sz="2500" dirty="0"/>
              <a:t>contradicts the fact that a tree with n vertices has n−1 edges. Hence G is connected.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307" t="69018" r="44244" b="17232"/>
          <a:stretch/>
        </p:blipFill>
        <p:spPr>
          <a:xfrm>
            <a:off x="9326880" y="2625634"/>
            <a:ext cx="2440210" cy="15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4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3320324-57D0-4355-B6AC-3A8BE4FA191E}" vid="{F5D0BA9A-25A1-4B25-AC7B-E364B94C57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338</TotalTime>
  <Words>2698</Words>
  <Application>Microsoft Office PowerPoint</Application>
  <PresentationFormat>Widescreen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Arial-BoldMT</vt:lpstr>
      <vt:lpstr>Century Schoolbook</vt:lpstr>
      <vt:lpstr>新細明體</vt:lpstr>
      <vt:lpstr>Roboto</vt:lpstr>
      <vt:lpstr>Times New Roman</vt:lpstr>
      <vt:lpstr>Wingdings</vt:lpstr>
      <vt:lpstr>Wingdings 2</vt:lpstr>
      <vt:lpstr>Theme1</vt:lpstr>
      <vt:lpstr>Graph Theory-tree</vt:lpstr>
      <vt:lpstr>Tree</vt:lpstr>
      <vt:lpstr>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Spanning Tree</vt:lpstr>
      <vt:lpstr>PowerPoint Presentation</vt:lpstr>
      <vt:lpstr>PowerPoint Presentation</vt:lpstr>
      <vt:lpstr>Minimum Spanning Tree</vt:lpstr>
      <vt:lpstr>PowerPoint Presentation</vt:lpstr>
      <vt:lpstr>PowerPoint Presentation</vt:lpstr>
      <vt:lpstr>PowerPoint Presentation</vt:lpstr>
      <vt:lpstr>Rooted Trees</vt:lpstr>
      <vt:lpstr>PowerPoint Presentation</vt:lpstr>
      <vt:lpstr>PowerPoint Presentation</vt:lpstr>
      <vt:lpstr>PowerPoint Presentation</vt:lpstr>
      <vt:lpstr>Binary Search Trees</vt:lpstr>
      <vt:lpstr>Merge Sort</vt:lpstr>
      <vt:lpstr>PowerPoint Presentation</vt:lpstr>
      <vt:lpstr>PowerPoint Presentation</vt:lpstr>
      <vt:lpstr>WEIGHTED TREES AND PREFIX CODES</vt:lpstr>
      <vt:lpstr>WEIGHTED TREES AND PREFIX CODES</vt:lpstr>
      <vt:lpstr>WEIGHTED TREES AND PREFIX CODES</vt:lpstr>
      <vt:lpstr>WEIGHTED TREES AND PREFIX CODES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Theory-tree</dc:title>
  <dc:creator>hp</dc:creator>
  <cp:lastModifiedBy>hp</cp:lastModifiedBy>
  <cp:revision>40</cp:revision>
  <dcterms:created xsi:type="dcterms:W3CDTF">2020-04-01T06:51:49Z</dcterms:created>
  <dcterms:modified xsi:type="dcterms:W3CDTF">2020-04-02T07:48:41Z</dcterms:modified>
</cp:coreProperties>
</file>