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3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F66"/>
    <a:srgbClr val="237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86909" autoAdjust="0"/>
  </p:normalViewPr>
  <p:slideViewPr>
    <p:cSldViewPr>
      <p:cViewPr varScale="1">
        <p:scale>
          <a:sx n="73" d="100"/>
          <a:sy n="73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4F8C111-7FE9-4ACB-A598-5D11AA1418C7}" type="datetimeFigureOut">
              <a:rPr lang="en-US"/>
              <a:pPr>
                <a:defRPr/>
              </a:pPr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0213CB5-2A15-4A34-95ED-5457C88D2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095360-D321-4D06-B8CF-896BA55BB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22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057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0"/>
            <a:ext cx="2057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4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6547F-17EC-49A7-9EF3-CDED819DB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180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6FD9F-5E00-494D-9ED3-A7FEEFF83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86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8ED82-E19A-4CC3-8749-520B6D282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93914D2-A946-469C-8819-BA86DDABF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E9900-556E-4365-B20E-4CA4E6359B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EDE19-FB24-4E27-A703-E562C038A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47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BA183-0134-4C23-BA24-4A20AC9B0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50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B71CEE2-C8FD-4BEA-B695-9EA06302A3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C6837-DE21-4209-A31E-BE86BDFB4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09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1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69EC20-B4BF-4E3F-AC6E-DE62C6ECE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0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Straight Connector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1871803-645A-4C8A-8F57-B4A6A9D60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2C15DB-2DBE-4B84-BA4E-DCF5B9C57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7" name="Picture 2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057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13" r:id="rId4"/>
    <p:sldLayoutId id="2147483814" r:id="rId5"/>
    <p:sldLayoutId id="2147483823" r:id="rId6"/>
    <p:sldLayoutId id="2147483815" r:id="rId7"/>
    <p:sldLayoutId id="2147483824" r:id="rId8"/>
    <p:sldLayoutId id="2147483825" r:id="rId9"/>
    <p:sldLayoutId id="2147483816" r:id="rId10"/>
    <p:sldLayoutId id="21474838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Graph Theory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5003800"/>
            <a:ext cx="6934200" cy="13716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Dr</a:t>
            </a:r>
            <a:r>
              <a:rPr lang="en-US" altLang="en-US" dirty="0" smtClean="0"/>
              <a:t> Honey Sharma</a:t>
            </a:r>
          </a:p>
          <a:p>
            <a:pPr eaLnBrk="1" hangingPunct="1"/>
            <a:r>
              <a:rPr lang="en-US" altLang="en-US" dirty="0" smtClean="0"/>
              <a:t>GGI, Ludhiana</a:t>
            </a:r>
          </a:p>
          <a:p>
            <a:pPr>
              <a:buClr>
                <a:srgbClr val="A50021"/>
              </a:buClr>
            </a:pPr>
            <a:r>
              <a:rPr lang="en-US" altLang="en-US" b="0" dirty="0" smtClean="0"/>
              <a:t>Reference Book: </a:t>
            </a:r>
            <a:r>
              <a:rPr lang="en-US" altLang="zh-TW" b="0" dirty="0" smtClean="0"/>
              <a:t>Kenneth H. Rosen, Discrete Mathematics and its Applications, 7</a:t>
            </a:r>
            <a:r>
              <a:rPr lang="en-US" altLang="zh-TW" b="0" baseline="30000" dirty="0" smtClean="0"/>
              <a:t>th</a:t>
            </a:r>
            <a:r>
              <a:rPr lang="en-US" altLang="zh-TW" b="0" dirty="0" smtClean="0"/>
              <a:t> </a:t>
            </a:r>
            <a:r>
              <a:rPr lang="en-US" altLang="zh-TW" b="0" dirty="0" err="1" smtClean="0"/>
              <a:t>ed</a:t>
            </a:r>
            <a:r>
              <a:rPr lang="en-US" altLang="zh-TW" b="0" dirty="0" smtClean="0"/>
              <a:t>, McGraw Hill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AF7188-906A-454F-8EF3-8D089E931693}" type="slidenum">
              <a:rPr lang="en-US" altLang="en-US" smtClean="0">
                <a:solidFill>
                  <a:srgbClr val="FFFFFF"/>
                </a:solidFill>
              </a:rPr>
              <a:pPr/>
              <a:t>1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chromatic number of the graph </a:t>
            </a:r>
            <a:r>
              <a:rPr lang="en-US" i="1" dirty="0"/>
              <a:t>Cn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≥ 3? (Recall that </a:t>
            </a:r>
            <a:r>
              <a:rPr lang="en-US" i="1" dirty="0"/>
              <a:t>Cn </a:t>
            </a:r>
            <a:r>
              <a:rPr lang="en-US" dirty="0"/>
              <a:t>is the cycle </a:t>
            </a:r>
            <a:r>
              <a:rPr lang="en-US" dirty="0" smtClean="0"/>
              <a:t>with </a:t>
            </a:r>
            <a:r>
              <a:rPr lang="en-US" i="1" dirty="0" smtClean="0"/>
              <a:t>n </a:t>
            </a:r>
            <a:r>
              <a:rPr lang="en-US" dirty="0"/>
              <a:t>vertices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i="1" dirty="0"/>
              <a:t>χ(Cn) </a:t>
            </a:r>
            <a:r>
              <a:rPr lang="en-US" dirty="0"/>
              <a:t>= 2 if </a:t>
            </a:r>
            <a:r>
              <a:rPr lang="en-US" i="1" dirty="0"/>
              <a:t>n </a:t>
            </a:r>
            <a:r>
              <a:rPr lang="en-US" dirty="0"/>
              <a:t>is an even positive integer with </a:t>
            </a:r>
            <a:r>
              <a:rPr lang="en-US" i="1" dirty="0"/>
              <a:t>n </a:t>
            </a:r>
            <a:r>
              <a:rPr lang="en-US" dirty="0"/>
              <a:t>≥ </a:t>
            </a:r>
            <a:r>
              <a:rPr lang="en-US" dirty="0" smtClean="0"/>
              <a:t>3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χ(Cn</a:t>
            </a:r>
            <a:r>
              <a:rPr lang="en-US" i="1" dirty="0"/>
              <a:t>) </a:t>
            </a:r>
            <a:r>
              <a:rPr lang="en-US" dirty="0"/>
              <a:t>= </a:t>
            </a:r>
            <a:r>
              <a:rPr lang="en-US" dirty="0" smtClean="0"/>
              <a:t>3 if </a:t>
            </a:r>
            <a:r>
              <a:rPr lang="en-US" i="1" dirty="0"/>
              <a:t>n </a:t>
            </a:r>
            <a:r>
              <a:rPr lang="en-US" dirty="0"/>
              <a:t>is an odd positive integer with </a:t>
            </a:r>
            <a:r>
              <a:rPr lang="en-US" i="1" dirty="0"/>
              <a:t>n </a:t>
            </a:r>
            <a:r>
              <a:rPr lang="en-US" dirty="0"/>
              <a:t>≥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475" t="63542" r="52928" b="15625"/>
          <a:stretch/>
        </p:blipFill>
        <p:spPr>
          <a:xfrm>
            <a:off x="2057400" y="4210050"/>
            <a:ext cx="429387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Graph Colorings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u="sng" dirty="0"/>
              <a:t>Scheduling</a:t>
            </a:r>
          </a:p>
          <a:p>
            <a:pPr marL="0" indent="0" algn="just">
              <a:buNone/>
            </a:pPr>
            <a:r>
              <a:rPr lang="en-US" dirty="0"/>
              <a:t>Vertex coloring models to a number of scheduling </a:t>
            </a:r>
            <a:r>
              <a:rPr lang="en-US" dirty="0" smtClean="0"/>
              <a:t>problems</a:t>
            </a:r>
            <a:r>
              <a:rPr lang="en-US" dirty="0"/>
              <a:t>.</a:t>
            </a:r>
            <a:r>
              <a:rPr lang="en-US" dirty="0" smtClean="0"/>
              <a:t> Jobs </a:t>
            </a:r>
            <a:r>
              <a:rPr lang="en-US" dirty="0"/>
              <a:t>can be scheduled in any order, but pairs of jobs may be in conflict in the sense that they may not be assigned to the same time </a:t>
            </a:r>
            <a:r>
              <a:rPr lang="en-US" dirty="0" smtClean="0"/>
              <a:t>slot. The </a:t>
            </a:r>
            <a:r>
              <a:rPr lang="en-US" dirty="0"/>
              <a:t>corresponding graph contains a vertex for every job and an edge for every conflicting pair of jobs.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chromatic number of the graph is exactly the minimum </a:t>
            </a:r>
            <a:r>
              <a:rPr lang="en-US" dirty="0" err="1"/>
              <a:t>makespan</a:t>
            </a:r>
            <a:r>
              <a:rPr lang="en-US" dirty="0"/>
              <a:t>, the optimal time to finish all jobs without conflicts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Frequency Assignments </a:t>
            </a:r>
            <a:r>
              <a:rPr lang="en-US" dirty="0"/>
              <a:t>Television channels 2 through 13 are assigned to stations in </a:t>
            </a:r>
            <a:r>
              <a:rPr lang="en-US" dirty="0" smtClean="0"/>
              <a:t>North America </a:t>
            </a:r>
            <a:r>
              <a:rPr lang="en-US" dirty="0"/>
              <a:t>so that no two stations within 150 miles can operate on the same channel. How can </a:t>
            </a:r>
            <a:r>
              <a:rPr lang="en-US" dirty="0" smtClean="0"/>
              <a:t>the assignment </a:t>
            </a:r>
            <a:r>
              <a:rPr lang="en-US" dirty="0"/>
              <a:t>of channels be modeled by graph coloring?</a:t>
            </a:r>
          </a:p>
          <a:p>
            <a:pPr marL="0" indent="0" algn="just">
              <a:buNone/>
            </a:pPr>
            <a:r>
              <a:rPr lang="en-US" i="1" dirty="0"/>
              <a:t>Solution: </a:t>
            </a:r>
            <a:r>
              <a:rPr lang="en-US" dirty="0"/>
              <a:t>Construct a graph by assigning a vertex to each station. Two vertices are connected </a:t>
            </a:r>
            <a:r>
              <a:rPr lang="en-US" dirty="0" smtClean="0"/>
              <a:t>by an </a:t>
            </a:r>
            <a:r>
              <a:rPr lang="en-US" dirty="0"/>
              <a:t>edge if they are located within 150 miles of each other</a:t>
            </a:r>
            <a:r>
              <a:rPr lang="en-US" dirty="0" smtClean="0"/>
              <a:t>. An </a:t>
            </a:r>
            <a:r>
              <a:rPr lang="en-US" dirty="0"/>
              <a:t>assignment of channels </a:t>
            </a:r>
            <a:r>
              <a:rPr lang="en-US" dirty="0" smtClean="0"/>
              <a:t>corresponds to </a:t>
            </a:r>
            <a:r>
              <a:rPr lang="en-US" dirty="0"/>
              <a:t>a coloring of the graph, where each color represents a different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4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Graph Coloring Problem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coloring </a:t>
            </a:r>
            <a:r>
              <a:rPr lang="en-US" dirty="0"/>
              <a:t>of a simple graph is the assignment of a color to each vertex of the graph so </a:t>
            </a:r>
            <a:r>
              <a:rPr lang="en-US" dirty="0" smtClean="0"/>
              <a:t>that no </a:t>
            </a:r>
            <a:r>
              <a:rPr lang="en-US" dirty="0"/>
              <a:t>two adjacent vertices are assigned the same color</a:t>
            </a:r>
            <a:r>
              <a:rPr lang="en-US" dirty="0" smtClean="0"/>
              <a:t>.</a:t>
            </a:r>
          </a:p>
          <a:p>
            <a:endParaRPr lang="en-US" altLang="en-US" sz="2000" dirty="0" smtClean="0"/>
          </a:p>
          <a:p>
            <a:r>
              <a:rPr lang="en-US" dirty="0"/>
              <a:t>A graph can be colored by assigning a different color to each of its vertices. However, for </a:t>
            </a:r>
            <a:r>
              <a:rPr lang="en-US" dirty="0" smtClean="0"/>
              <a:t>most graphs </a:t>
            </a:r>
            <a:r>
              <a:rPr lang="en-US" dirty="0"/>
              <a:t>a coloring can be found that uses fewer colors than the number of vertices in the graph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least number of colors necessary?</a:t>
            </a:r>
            <a:endParaRPr lang="en-US" altLang="en-US" sz="20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rgbClr val="237AC1"/>
              </a:solidFill>
            </a:endParaRPr>
          </a:p>
        </p:txBody>
      </p:sp>
      <p:sp>
        <p:nvSpPr>
          <p:cNvPr id="116740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2BA283-72E0-4735-97EE-820E46C8FDE5}" type="slidenum">
              <a:rPr lang="en-US" altLang="en-US" smtClean="0">
                <a:solidFill>
                  <a:srgbClr val="FFFFFF"/>
                </a:solidFill>
              </a:rPr>
              <a:pPr/>
              <a:t>2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chromatic number </a:t>
            </a:r>
            <a:r>
              <a:rPr lang="en-US" dirty="0"/>
              <a:t>of a graph is the least number of colors needed for a coloring </a:t>
            </a:r>
            <a:r>
              <a:rPr lang="en-US" dirty="0" smtClean="0"/>
              <a:t>of this </a:t>
            </a:r>
            <a:r>
              <a:rPr lang="en-US" dirty="0"/>
              <a:t>graph. The chromatic number of a graph </a:t>
            </a:r>
            <a:r>
              <a:rPr lang="en-US" i="1" dirty="0"/>
              <a:t>G </a:t>
            </a:r>
            <a:r>
              <a:rPr lang="en-US" dirty="0"/>
              <a:t>is denoted by </a:t>
            </a:r>
            <a:r>
              <a:rPr lang="en-US" i="1" dirty="0"/>
              <a:t>χ(G)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 eaLnBrk="1" hangingPunct="1"/>
            <a:r>
              <a:rPr lang="en-US" altLang="en-US" dirty="0"/>
              <a:t>A graph that can be assigned a </a:t>
            </a:r>
            <a:r>
              <a:rPr lang="en-US" altLang="en-US" dirty="0" smtClean="0"/>
              <a:t>k-coloring </a:t>
            </a:r>
            <a:r>
              <a:rPr lang="en-US" altLang="en-US" dirty="0"/>
              <a:t>is </a:t>
            </a:r>
            <a:r>
              <a:rPr lang="en-US" altLang="en-US" b="1" dirty="0"/>
              <a:t>k-colorable</a:t>
            </a:r>
            <a:r>
              <a:rPr lang="en-US" altLang="en-US" dirty="0"/>
              <a:t>, and it is </a:t>
            </a:r>
            <a:r>
              <a:rPr lang="en-US" altLang="en-US" b="1" dirty="0"/>
              <a:t>k-chromatic</a:t>
            </a:r>
            <a:r>
              <a:rPr lang="en-US" altLang="en-US" dirty="0"/>
              <a:t> if its chromatic number is exactly k. </a:t>
            </a:r>
          </a:p>
          <a:p>
            <a:pPr eaLnBrk="1" hangingPunct="1"/>
            <a:endParaRPr lang="en-US" alt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5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Two things are required to show that the chromatic number of a graph is </a:t>
            </a:r>
            <a:r>
              <a:rPr lang="en-US" i="1" dirty="0"/>
              <a:t>k</a:t>
            </a:r>
            <a:r>
              <a:rPr lang="en-US" dirty="0"/>
              <a:t>. First, we must show that the graph can be colored with </a:t>
            </a:r>
            <a:r>
              <a:rPr lang="en-US" i="1" dirty="0"/>
              <a:t>k </a:t>
            </a:r>
            <a:r>
              <a:rPr lang="en-US" dirty="0"/>
              <a:t>colors. This can be done by constructing such a coloring.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Second</a:t>
            </a:r>
            <a:r>
              <a:rPr lang="en-US" dirty="0"/>
              <a:t>, we must show that the graph cannot be colored using fewer than </a:t>
            </a:r>
            <a:r>
              <a:rPr lang="en-US" i="1" dirty="0"/>
              <a:t>k </a:t>
            </a:r>
            <a:r>
              <a:rPr lang="en-US" dirty="0"/>
              <a:t>colors.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THE </a:t>
            </a:r>
            <a:r>
              <a:rPr lang="en-US" b="1" dirty="0"/>
              <a:t>FOUR </a:t>
            </a:r>
            <a:r>
              <a:rPr lang="en-US" b="1" dirty="0" smtClean="0"/>
              <a:t>COLOR THEOREM 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chromatic number of a planar graph is no </a:t>
            </a:r>
            <a:r>
              <a:rPr lang="en-US" dirty="0" smtClean="0"/>
              <a:t>greater than </a:t>
            </a:r>
            <a:r>
              <a:rPr lang="en-US" dirty="0"/>
              <a:t>four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2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chromatic numbers of the graphs </a:t>
            </a:r>
            <a:r>
              <a:rPr lang="en-US" i="1" dirty="0"/>
              <a:t>G </a:t>
            </a:r>
            <a:r>
              <a:rPr lang="en-US" dirty="0"/>
              <a:t>and </a:t>
            </a:r>
            <a:r>
              <a:rPr lang="en-US" i="1" dirty="0" smtClean="0"/>
              <a:t>H?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817" t="26042" r="33602" b="47917"/>
          <a:stretch/>
        </p:blipFill>
        <p:spPr>
          <a:xfrm>
            <a:off x="1485900" y="2362200"/>
            <a:ext cx="5410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dirty="0"/>
              <a:t>The chromatic number of </a:t>
            </a:r>
            <a:r>
              <a:rPr lang="en-US" i="1" dirty="0"/>
              <a:t>G </a:t>
            </a:r>
            <a:r>
              <a:rPr lang="en-US" dirty="0"/>
              <a:t>is at least three, because the vertices </a:t>
            </a:r>
            <a:r>
              <a:rPr lang="en-US" i="1" dirty="0"/>
              <a:t>a, b,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 smtClean="0"/>
              <a:t>must be </a:t>
            </a:r>
            <a:r>
              <a:rPr lang="en-US" dirty="0"/>
              <a:t>assigned different colors.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see if </a:t>
            </a:r>
            <a:r>
              <a:rPr lang="en-US" i="1" dirty="0" smtClean="0"/>
              <a:t>G </a:t>
            </a:r>
            <a:r>
              <a:rPr lang="en-US" dirty="0" smtClean="0"/>
              <a:t>can be colored with three colors, assign red to </a:t>
            </a:r>
            <a:r>
              <a:rPr lang="en-US" i="1" dirty="0" smtClean="0"/>
              <a:t>a</a:t>
            </a:r>
            <a:r>
              <a:rPr lang="en-US" dirty="0" smtClean="0"/>
              <a:t>, blue to </a:t>
            </a:r>
            <a:r>
              <a:rPr lang="en-US" i="1" dirty="0" smtClean="0"/>
              <a:t>b</a:t>
            </a:r>
            <a:r>
              <a:rPr lang="en-US" dirty="0" smtClean="0"/>
              <a:t>, and green to </a:t>
            </a:r>
            <a:r>
              <a:rPr lang="en-US" i="1" dirty="0" smtClean="0"/>
              <a:t>c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817" t="55209" r="53514" b="22917"/>
          <a:stretch/>
        </p:blipFill>
        <p:spPr>
          <a:xfrm>
            <a:off x="1295400" y="3810000"/>
            <a:ext cx="3759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i="1" dirty="0"/>
              <a:t>H </a:t>
            </a:r>
            <a:r>
              <a:rPr lang="en-US" dirty="0"/>
              <a:t>is made up of the graph </a:t>
            </a:r>
            <a:r>
              <a:rPr lang="en-US" i="1" dirty="0"/>
              <a:t>G </a:t>
            </a:r>
            <a:r>
              <a:rPr lang="en-US" dirty="0"/>
              <a:t>with an edge connecting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g</a:t>
            </a:r>
            <a:r>
              <a:rPr lang="en-US" dirty="0"/>
              <a:t>. Any attempt </a:t>
            </a:r>
            <a:r>
              <a:rPr lang="en-US" dirty="0" smtClean="0"/>
              <a:t>to color </a:t>
            </a:r>
            <a:r>
              <a:rPr lang="en-US" i="1" dirty="0"/>
              <a:t>H </a:t>
            </a:r>
            <a:r>
              <a:rPr lang="en-US" dirty="0"/>
              <a:t>using three colors must follow the same reasoning as that used to color </a:t>
            </a:r>
            <a:r>
              <a:rPr lang="en-US" i="1" dirty="0"/>
              <a:t>G</a:t>
            </a:r>
            <a:r>
              <a:rPr lang="en-US" dirty="0"/>
              <a:t>, except at </a:t>
            </a:r>
            <a:r>
              <a:rPr lang="en-US" dirty="0" smtClean="0"/>
              <a:t>the last </a:t>
            </a:r>
            <a:r>
              <a:rPr lang="en-US" dirty="0"/>
              <a:t>stage, when all vertices other than </a:t>
            </a:r>
            <a:r>
              <a:rPr lang="en-US" i="1" dirty="0"/>
              <a:t>g </a:t>
            </a:r>
            <a:r>
              <a:rPr lang="en-US" dirty="0"/>
              <a:t>have been colored.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243" t="51042" r="31260" b="22917"/>
          <a:stretch/>
        </p:blipFill>
        <p:spPr>
          <a:xfrm>
            <a:off x="3161029" y="3505200"/>
            <a:ext cx="3849371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chromatic number of </a:t>
            </a:r>
            <a:r>
              <a:rPr lang="en-US" i="1" dirty="0" err="1"/>
              <a:t>Kn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Solution : </a:t>
            </a:r>
            <a:r>
              <a:rPr lang="en-US" dirty="0"/>
              <a:t>No two vertices </a:t>
            </a:r>
            <a:r>
              <a:rPr lang="en-US" dirty="0" smtClean="0"/>
              <a:t>can be </a:t>
            </a:r>
            <a:r>
              <a:rPr lang="en-US" dirty="0"/>
              <a:t>assigned the same color, because every two vertices of this graph are adjacent. Hence, </a:t>
            </a:r>
            <a:r>
              <a:rPr lang="en-US" dirty="0" smtClean="0"/>
              <a:t>the chromatic </a:t>
            </a:r>
            <a:r>
              <a:rPr lang="en-US" dirty="0"/>
              <a:t>number of </a:t>
            </a:r>
            <a:r>
              <a:rPr lang="en-US" i="1" dirty="0" err="1"/>
              <a:t>Kn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i="1" dirty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475" t="17708" r="57613" b="57292"/>
          <a:stretch/>
        </p:blipFill>
        <p:spPr>
          <a:xfrm>
            <a:off x="2667000" y="3581400"/>
            <a:ext cx="3787246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chromatic number of the complete bipartite graph </a:t>
            </a:r>
            <a:r>
              <a:rPr lang="en-US" i="1" dirty="0" err="1"/>
              <a:t>Km,n</a:t>
            </a:r>
            <a:r>
              <a:rPr lang="en-US" dirty="0"/>
              <a:t>, where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n </a:t>
            </a:r>
            <a:r>
              <a:rPr lang="en-US" dirty="0"/>
              <a:t>are </a:t>
            </a:r>
            <a:r>
              <a:rPr lang="en-US" dirty="0" smtClean="0"/>
              <a:t>positive integers?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l-GR" i="1" dirty="0"/>
              <a:t>χ(</a:t>
            </a:r>
            <a:r>
              <a:rPr lang="en-US" i="1" dirty="0" err="1"/>
              <a:t>Km,n</a:t>
            </a:r>
            <a:r>
              <a:rPr lang="en-US" i="1" dirty="0"/>
              <a:t>) </a:t>
            </a:r>
            <a:r>
              <a:rPr lang="en-US" dirty="0"/>
              <a:t>= 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914D2-A946-469C-8819-BA86DDABF09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829" t="36459" r="27159" b="45833"/>
          <a:stretch/>
        </p:blipFill>
        <p:spPr>
          <a:xfrm>
            <a:off x="1778934" y="3276600"/>
            <a:ext cx="4824132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3320324-57D0-4355-B6AC-3A8BE4FA191E}" vid="{F5D0BA9A-25A1-4B25-AC7B-E364B94C575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4884</TotalTime>
  <Words>674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Schoolbook</vt:lpstr>
      <vt:lpstr>新細明體</vt:lpstr>
      <vt:lpstr>Tahoma</vt:lpstr>
      <vt:lpstr>Wingdings</vt:lpstr>
      <vt:lpstr>Wingdings 2</vt:lpstr>
      <vt:lpstr>Theme1</vt:lpstr>
      <vt:lpstr>Graph Theory</vt:lpstr>
      <vt:lpstr>Graph Coloring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Graph Colorings</vt:lpstr>
      <vt:lpstr>PowerPoint Presentation</vt:lpstr>
    </vt:vector>
  </TitlesOfParts>
  <Company>The 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Parag</dc:creator>
  <cp:lastModifiedBy>hp</cp:lastModifiedBy>
  <cp:revision>451</cp:revision>
  <dcterms:created xsi:type="dcterms:W3CDTF">2005-01-06T10:22:41Z</dcterms:created>
  <dcterms:modified xsi:type="dcterms:W3CDTF">2020-03-30T09:25:45Z</dcterms:modified>
</cp:coreProperties>
</file>