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2"/>
  </p:notesMasterIdLst>
  <p:sldIdLst>
    <p:sldId id="458" r:id="rId2"/>
    <p:sldId id="457" r:id="rId3"/>
    <p:sldId id="459" r:id="rId4"/>
    <p:sldId id="430" r:id="rId5"/>
    <p:sldId id="404" r:id="rId6"/>
    <p:sldId id="462" r:id="rId7"/>
    <p:sldId id="463" r:id="rId8"/>
    <p:sldId id="434" r:id="rId9"/>
    <p:sldId id="461" r:id="rId10"/>
    <p:sldId id="46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E11"/>
    <a:srgbClr val="6F2D91"/>
    <a:srgbClr val="D6B235"/>
    <a:srgbClr val="B86144"/>
    <a:srgbClr val="004F81"/>
    <a:srgbClr val="528B2A"/>
    <a:srgbClr val="9D222B"/>
    <a:srgbClr val="518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650FB1-381A-4B80-884C-124804F0FE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8592175-0A54-4AA3-B48C-E62FB39BEFC0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5058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0"/>
            <a:ext cx="2057400" cy="1337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4906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710F-2317-474F-87E6-3D9A81E7073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30A-EA1C-4425-B8E0-65E10475951C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C077287-3599-45E7-B4B6-AC945E52C7B1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8C82FF4-2F98-4603-B379-E6CC93A93240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7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A90C-6347-4B39-BBDA-0A863B75EECA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02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2CE9-A2B8-4F9D-A805-4882A59B3C89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00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413528-6862-407E-8788-20198173F582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CB39-9AF0-4100-8E1A-DBD7A316DDA3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8B0C8F-2438-46D3-BFEF-F7EE915436AF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0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54E33E-DC7E-456E-A44C-E5C778F6E0DB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FA3AA7-B7B0-4617-B2F4-6C40474DAC9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34200" y="0"/>
            <a:ext cx="2057400" cy="1337311"/>
          </a:xfrm>
          <a:prstGeom prst="rect">
            <a:avLst/>
          </a:prstGeom>
          <a:noFill/>
        </p:spPr>
      </p:pic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0" y="0"/>
            <a:ext cx="304800" cy="3429000"/>
          </a:xfrm>
          <a:prstGeom prst="rect">
            <a:avLst/>
          </a:prstGeom>
          <a:solidFill>
            <a:srgbClr val="9D222B"/>
          </a:solidFill>
          <a:ln w="9525">
            <a:solidFill>
              <a:srgbClr val="9D222B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8"/>
          <p:cNvSpPr>
            <a:spLocks noChangeArrowheads="1"/>
          </p:cNvSpPr>
          <p:nvPr userDrawn="1"/>
        </p:nvSpPr>
        <p:spPr bwMode="auto">
          <a:xfrm>
            <a:off x="0" y="3429000"/>
            <a:ext cx="304800" cy="3429000"/>
          </a:xfrm>
          <a:prstGeom prst="rect">
            <a:avLst/>
          </a:prstGeom>
          <a:solidFill>
            <a:srgbClr val="528B2A"/>
          </a:solidFill>
          <a:ln w="9525">
            <a:solidFill>
              <a:srgbClr val="528B2A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01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Hamiltonian Circuits and Paths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/>
              <a:t>Dr</a:t>
            </a:r>
            <a:r>
              <a:rPr lang="en-US" altLang="en-US" dirty="0"/>
              <a:t> Honey Sharma</a:t>
            </a:r>
          </a:p>
          <a:p>
            <a:r>
              <a:rPr lang="en-US" altLang="en-US" dirty="0"/>
              <a:t>GGI, Ludhiana</a:t>
            </a:r>
          </a:p>
          <a:p>
            <a:pPr>
              <a:buClr>
                <a:srgbClr val="A50021"/>
              </a:buClr>
            </a:pPr>
            <a:r>
              <a:rPr lang="en-US" altLang="en-US" b="0" dirty="0"/>
              <a:t>Reference Book: </a:t>
            </a:r>
            <a:r>
              <a:rPr lang="en-US" altLang="zh-TW" b="0" dirty="0"/>
              <a:t>Kenneth H. Rosen, Discrete Mathematics and its Applications, 7</a:t>
            </a:r>
            <a:r>
              <a:rPr lang="en-US" altLang="zh-TW" b="0" baseline="30000" dirty="0"/>
              <a:t>th</a:t>
            </a:r>
            <a:r>
              <a:rPr lang="en-US" altLang="zh-TW" b="0" dirty="0"/>
              <a:t> </a:t>
            </a:r>
            <a:r>
              <a:rPr lang="en-US" altLang="zh-TW" b="0" dirty="0" err="1"/>
              <a:t>ed</a:t>
            </a:r>
            <a:r>
              <a:rPr lang="en-US" altLang="zh-TW" b="0" dirty="0"/>
              <a:t>, McGraw Hill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from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 an example of following graphs</a:t>
            </a:r>
          </a:p>
          <a:p>
            <a:pPr lvl="1"/>
            <a:r>
              <a:rPr lang="en-US" dirty="0" smtClean="0"/>
              <a:t>Having Euler and Hamilton circuit both</a:t>
            </a:r>
          </a:p>
          <a:p>
            <a:pPr lvl="1"/>
            <a:r>
              <a:rPr lang="en-US" dirty="0" smtClean="0"/>
              <a:t>Neither </a:t>
            </a:r>
            <a:r>
              <a:rPr lang="en-US" dirty="0"/>
              <a:t>Euler </a:t>
            </a:r>
            <a:r>
              <a:rPr lang="en-US" dirty="0" smtClean="0"/>
              <a:t>Circuit  nor Hamilton </a:t>
            </a:r>
            <a:r>
              <a:rPr lang="en-US" dirty="0"/>
              <a:t>circuit </a:t>
            </a:r>
            <a:endParaRPr lang="en-US" dirty="0" smtClean="0"/>
          </a:p>
          <a:p>
            <a:pPr lvl="1"/>
            <a:r>
              <a:rPr lang="en-US" dirty="0" smtClean="0"/>
              <a:t>Having Euler circuit but no Hamilton circuit and vice versa</a:t>
            </a:r>
          </a:p>
          <a:p>
            <a:pPr lvl="1"/>
            <a:r>
              <a:rPr lang="en-US" dirty="0"/>
              <a:t>Having Euler and Hamilton </a:t>
            </a:r>
            <a:r>
              <a:rPr lang="en-US" dirty="0" smtClean="0"/>
              <a:t>path both</a:t>
            </a:r>
          </a:p>
          <a:p>
            <a:pPr lvl="1"/>
            <a:r>
              <a:rPr lang="en-US" dirty="0" smtClean="0"/>
              <a:t>Neither </a:t>
            </a:r>
            <a:r>
              <a:rPr lang="en-US" dirty="0"/>
              <a:t>Euler </a:t>
            </a:r>
            <a:r>
              <a:rPr lang="en-US" dirty="0" smtClean="0"/>
              <a:t>path  </a:t>
            </a:r>
            <a:r>
              <a:rPr lang="en-US" dirty="0"/>
              <a:t>nor Hamilton </a:t>
            </a:r>
            <a:r>
              <a:rPr lang="en-US" dirty="0" smtClean="0"/>
              <a:t>path </a:t>
            </a:r>
            <a:endParaRPr lang="en-US" dirty="0"/>
          </a:p>
          <a:p>
            <a:pPr lvl="1"/>
            <a:r>
              <a:rPr lang="en-US" dirty="0"/>
              <a:t>Having Euler </a:t>
            </a:r>
            <a:r>
              <a:rPr lang="en-US" dirty="0" smtClean="0"/>
              <a:t>path </a:t>
            </a:r>
            <a:r>
              <a:rPr lang="en-US" dirty="0"/>
              <a:t>but no </a:t>
            </a:r>
            <a:r>
              <a:rPr lang="en-US"/>
              <a:t>Hamilton </a:t>
            </a:r>
            <a:r>
              <a:rPr lang="en-US" smtClean="0"/>
              <a:t>path </a:t>
            </a:r>
            <a:r>
              <a:rPr lang="en-US" dirty="0"/>
              <a:t>and vice versa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0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Sir William Rowan Hamilton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19</a:t>
            </a:r>
            <a:r>
              <a:rPr lang="en-US" alt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century, an Irishman named Sir William R. Hamilton (1805-1865) invented a game called the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Icosian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</a:p>
          <a:p>
            <a:pPr algn="just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consisted of a graph in </a:t>
            </a:r>
          </a:p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which the vertices represented major </a:t>
            </a:r>
          </a:p>
          <a:p>
            <a:pPr algn="just" eaLnBrk="1" hangingPunct="1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cities in Europe.</a:t>
            </a:r>
          </a:p>
        </p:txBody>
      </p:sp>
      <p:pic>
        <p:nvPicPr>
          <p:cNvPr id="4100" name="Picture 5" descr="Hamil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47873"/>
            <a:ext cx="2286000" cy="278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Icosian</a:t>
            </a:r>
            <a:r>
              <a:rPr lang="en-US" altLang="en-US" dirty="0" smtClean="0"/>
              <a:t> Game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game was to find a path that visited each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20 vertices exactly once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end back at the first city.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honor of Hamilton and the his game, a path that uses each vertex of a graph exactly once is known as a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path.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231" t="61459" r="20718" b="8333"/>
          <a:stretch/>
        </p:blipFill>
        <p:spPr>
          <a:xfrm>
            <a:off x="914400" y="4419600"/>
            <a:ext cx="71628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38200" y="1828800"/>
            <a:ext cx="7467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9D222B"/>
                </a:solidFill>
              </a:rPr>
              <a:t>■</a:t>
            </a:r>
            <a:r>
              <a:rPr lang="en-US" altLang="en-US" dirty="0">
                <a:solidFill>
                  <a:srgbClr val="9D222B"/>
                </a:solidFill>
                <a:latin typeface="Helvetica" panose="020B0604020202020204" pitchFamily="34" charset="0"/>
              </a:rPr>
              <a:t>	</a:t>
            </a:r>
            <a:r>
              <a:rPr lang="en-US" altLang="en-US" sz="3200" dirty="0">
                <a:solidFill>
                  <a:srgbClr val="9D222B"/>
                </a:solidFill>
              </a:rPr>
              <a:t>A Hamilton path in a graph is a path that includes each vertex of the graph</a:t>
            </a:r>
            <a:r>
              <a:rPr lang="en-US" altLang="en-US" sz="3200" dirty="0">
                <a:solidFill>
                  <a:srgbClr val="9D222B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9D222B"/>
                </a:solidFill>
              </a:rPr>
              <a:t>once and only once.</a:t>
            </a:r>
            <a:r>
              <a:rPr lang="en-US" altLang="en-US" sz="3200" dirty="0">
                <a:solidFill>
                  <a:srgbClr val="9D222B"/>
                </a:solidFill>
                <a:latin typeface="Helvetica" panose="020B0604020202020204" pitchFamily="34" charset="0"/>
              </a:rPr>
              <a:t> 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9D222B"/>
                </a:solidFill>
              </a:rPr>
              <a:t>■</a:t>
            </a:r>
            <a:r>
              <a:rPr lang="en-US" altLang="en-US" dirty="0">
                <a:solidFill>
                  <a:srgbClr val="9D222B"/>
                </a:solidFill>
                <a:latin typeface="Helvetica" panose="020B0604020202020204" pitchFamily="34" charset="0"/>
              </a:rPr>
              <a:t>	</a:t>
            </a:r>
            <a:r>
              <a:rPr lang="en-US" altLang="en-US" sz="3200" dirty="0">
                <a:solidFill>
                  <a:srgbClr val="9D222B"/>
                </a:solidFill>
              </a:rPr>
              <a:t>A Hamilton circuit is a circuit that includes each vertex of the graph once</a:t>
            </a:r>
            <a:r>
              <a:rPr lang="en-US" altLang="en-US" sz="3200" dirty="0">
                <a:solidFill>
                  <a:srgbClr val="9D222B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9D222B"/>
                </a:solidFill>
              </a:rPr>
              <a:t>and only once. (At the end, of course, the circuit must return to the starting</a:t>
            </a:r>
            <a:r>
              <a:rPr lang="en-US" altLang="en-US" sz="3200" dirty="0">
                <a:solidFill>
                  <a:srgbClr val="9D222B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3200" dirty="0">
                <a:solidFill>
                  <a:srgbClr val="9D222B"/>
                </a:solidFill>
              </a:rPr>
              <a:t>vertex.)</a:t>
            </a:r>
            <a:r>
              <a:rPr lang="en-US" altLang="en-US" sz="3200" dirty="0">
                <a:solidFill>
                  <a:srgbClr val="9D222B"/>
                </a:solidFill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219200" y="990600"/>
            <a:ext cx="6248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7300" y="838200"/>
            <a:ext cx="621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9D222B"/>
                </a:solidFill>
              </a:rPr>
              <a:t>HAMILTON PATHS &amp; CIRCUITS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153400" cy="5029200"/>
          </a:xfrm>
          <a:noFill/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surface, there is a one-word difference between Euler paths/circuits and Hamilton paths/circuits: </a:t>
            </a:r>
          </a:p>
          <a:p>
            <a:pPr marL="0" indent="0" algn="just" eaLnBrk="1" hangingPunct="1">
              <a:buFontTx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former covers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edges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the latter covers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vertices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buFontTx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1000" y="228600"/>
            <a:ext cx="822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0" indent="-2286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518138"/>
                </a:solidFill>
              </a:rPr>
              <a:t>Euler vs. Hamilton Paths &amp; Circuits</a:t>
            </a:r>
            <a:endParaRPr lang="en-US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153400" cy="3886200"/>
          </a:xfrm>
          <a:noFill/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require “Hamilton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and path theorems” that we could use to determine if a graph has a Hamilton circuit, a Hamilton path, or neither.</a:t>
            </a:r>
          </a:p>
          <a:p>
            <a:pPr marL="365760" lvl="1" indent="0" algn="just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 no such theorems exist. </a:t>
            </a:r>
          </a:p>
          <a:p>
            <a:pPr marL="365760" lvl="1" indent="0" algn="just">
              <a:lnSpc>
                <a:spcPct val="90000"/>
              </a:lnSpc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when a given graph does or does not have a Hamilton circuit or path can be very easy, but it also can be very hard–it all depends on the graph.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5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b="1" dirty="0" smtClean="0"/>
              <a:t>DIRAC’S Theorem:</a:t>
            </a:r>
            <a:r>
              <a:rPr lang="en-US" altLang="en-US" dirty="0" smtClean="0"/>
              <a:t> if G is a simple graph with n vertices with n ≥ 3 such that the degree of every vertex in G is at least n/2 then G has a Hamilton circuit.</a:t>
            </a:r>
          </a:p>
          <a:p>
            <a:pPr algn="just"/>
            <a:r>
              <a:rPr lang="en-US" altLang="en-US" b="1" dirty="0" smtClean="0"/>
              <a:t>ORE’S Theorem:</a:t>
            </a:r>
            <a:r>
              <a:rPr lang="en-US" altLang="en-US" dirty="0" smtClean="0"/>
              <a:t> if G is a simple graph with n vertices with n ≥ 3 such that </a:t>
            </a:r>
            <a:r>
              <a:rPr lang="en-US" altLang="en-US" dirty="0" err="1" smtClean="0"/>
              <a:t>deg</a:t>
            </a:r>
            <a:r>
              <a:rPr lang="en-US" altLang="en-US" dirty="0" smtClean="0"/>
              <a:t> (u) + </a:t>
            </a:r>
            <a:r>
              <a:rPr lang="en-US" altLang="en-US" dirty="0" err="1" smtClean="0"/>
              <a:t>deg</a:t>
            </a:r>
            <a:r>
              <a:rPr lang="en-US" altLang="en-US" dirty="0" smtClean="0"/>
              <a:t> (v) ≥ n for every pair of nonadjacent vertices u and v in G, then G has a Hamilton circuit.</a:t>
            </a:r>
          </a:p>
          <a:p>
            <a:pPr algn="just"/>
            <a:r>
              <a:rPr lang="en-US" dirty="0"/>
              <a:t>Both Ore’s theorem and Dirac’s theorem provide sufficient conditions for a connected simple graph to have a Hamilton circuit. However, these theorems do not provide necessary conditions for the existence of a Hamilton circuit. For example, the graph C5 has a Hamilton circuit but does not satisfy the hypotheses of either Ore’s theorem or Dirac’s theorem, as the reader can verify.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492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8775"/>
            <a:ext cx="85344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13" descr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595313"/>
            <a:ext cx="91059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71055" y="0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0" indent="-2286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9D222B"/>
                </a:solidFill>
              </a:rPr>
              <a:t>Examples</a:t>
            </a:r>
            <a:endParaRPr lang="en-US" altLang="en-US" sz="3600" dirty="0">
              <a:solidFill>
                <a:srgbClr val="9D222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Show that </a:t>
            </a:r>
            <a:r>
              <a:rPr lang="en-US" i="1" dirty="0" err="1"/>
              <a:t>Kn</a:t>
            </a:r>
            <a:r>
              <a:rPr lang="en-US" i="1" dirty="0"/>
              <a:t> </a:t>
            </a:r>
            <a:r>
              <a:rPr lang="en-US" dirty="0"/>
              <a:t>has a Hamilton circuit whenever </a:t>
            </a:r>
            <a:r>
              <a:rPr lang="en-US" i="1" dirty="0"/>
              <a:t>n </a:t>
            </a:r>
            <a:r>
              <a:rPr lang="en-US" dirty="0"/>
              <a:t>≥ 3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Solution : </a:t>
            </a:r>
            <a:r>
              <a:rPr lang="en-US" dirty="0"/>
              <a:t>We can form a Hamilton circuit in </a:t>
            </a:r>
            <a:r>
              <a:rPr lang="en-US" i="1" dirty="0" err="1"/>
              <a:t>Kn</a:t>
            </a:r>
            <a:r>
              <a:rPr lang="en-US" i="1" dirty="0"/>
              <a:t> </a:t>
            </a:r>
            <a:r>
              <a:rPr lang="en-US" dirty="0"/>
              <a:t>beginning at any vertex. Such a circuit can </a:t>
            </a:r>
            <a:r>
              <a:rPr lang="en-US" dirty="0" smtClean="0"/>
              <a:t>be built </a:t>
            </a:r>
            <a:r>
              <a:rPr lang="en-US" dirty="0"/>
              <a:t>by visiting vertices in any order we choose, as long as the path begins and ends at the </a:t>
            </a:r>
            <a:r>
              <a:rPr lang="en-US" dirty="0" smtClean="0"/>
              <a:t>same vertex </a:t>
            </a:r>
            <a:r>
              <a:rPr lang="en-US" dirty="0"/>
              <a:t>and visits each other vertex exactly once. This is possible because there are edges in </a:t>
            </a:r>
            <a:r>
              <a:rPr lang="en-US" i="1" dirty="0" err="1" smtClean="0"/>
              <a:t>Kn</a:t>
            </a:r>
            <a:r>
              <a:rPr lang="en-US" i="1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any two vertices.</a:t>
            </a:r>
          </a:p>
        </p:txBody>
      </p:sp>
    </p:spTree>
    <p:extLst>
      <p:ext uri="{BB962C8B-B14F-4D97-AF65-F5344CB8AC3E}">
        <p14:creationId xmlns:p14="http://schemas.microsoft.com/office/powerpoint/2010/main" val="709567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3320324-57D0-4355-B6AC-3A8BE4FA191E}" vid="{F5D0BA9A-25A1-4B25-AC7B-E364B94C575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7008</TotalTime>
  <Words>523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Century Schoolbook</vt:lpstr>
      <vt:lpstr>Helvetica</vt:lpstr>
      <vt:lpstr>新細明體</vt:lpstr>
      <vt:lpstr>Times New Roman</vt:lpstr>
      <vt:lpstr>Wingdings</vt:lpstr>
      <vt:lpstr>Wingdings 2</vt:lpstr>
      <vt:lpstr>Theme1</vt:lpstr>
      <vt:lpstr>Hamiltonian Circuits and Paths</vt:lpstr>
      <vt:lpstr>Sir William Rowan Hamilton</vt:lpstr>
      <vt:lpstr>The Icosian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from Home</vt:lpstr>
    </vt:vector>
  </TitlesOfParts>
  <Company>Pearson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Pearson Inc.</dc:creator>
  <cp:lastModifiedBy>hp</cp:lastModifiedBy>
  <cp:revision>250</cp:revision>
  <cp:lastPrinted>2008-09-23T12:48:40Z</cp:lastPrinted>
  <dcterms:created xsi:type="dcterms:W3CDTF">2008-09-22T20:22:12Z</dcterms:created>
  <dcterms:modified xsi:type="dcterms:W3CDTF">2020-03-27T03:00:36Z</dcterms:modified>
</cp:coreProperties>
</file>