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f4452677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f4452677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f4452677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f445267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f4452677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f4452677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f4452677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f4452677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f2ef6b4a1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f2ef6b4a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f2ef6b4a1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f2ef6b4a1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f2ef6b4a1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f2ef6b4a1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dba130b8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dba130b8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f2ef6b4a1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f2ef6b4a1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f2ef6b4a1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f2ef6b4a1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f445267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f445267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f2ef6b4a1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f2ef6b4a1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f2ef6b4a1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f2ef6b4a1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f2ef6b4a1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f2ef6b4a1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f2ef6b4a1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f2ef6b4a1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f2ef6b4a1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f2ef6b4a1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f2ef6b4a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f2ef6b4a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f2ef6b4a1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f2ef6b4a1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dba130b8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dba130b8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f2ef6b4a1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f2ef6b4a1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dba130b8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dba130b8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f2ef6b4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f2ef6b4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dba130b8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0dba130b8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dba130b8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dba130b8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dba130b8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dba130b8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f2ef6b4a1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f2ef6b4a1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2ef6b4a1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f2ef6b4a1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f2ef6b4a1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f2ef6b4a1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dba130b82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dba130b82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f2ef6b4a1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f2ef6b4a1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f2ef6b4a1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f2ef6b4a1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2ef6b4a1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f2ef6b4a1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f2ef6b4a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f2ef6b4a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dba130b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dba130b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dba130b82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dba130b82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dba130b82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dba130b82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dba130b82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dba130b82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dba130b82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dba130b82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dba130b82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dba130b82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dba130b82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dba130b82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dba130b82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dba130b82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dba130b82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dba130b82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dba130b82_2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dba130b82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fa5da7f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fa5da7f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1dc3c9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1dc3c9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dba130b82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dba130b82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dba130b82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dba130b82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dba130b82_2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dba130b82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dba130b82_2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dba130b82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dba130b82_2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dba130b82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fa5da7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fa5da7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dd23d17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dd23d17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f4452677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f4452677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f4452677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f4452677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Introduction to Machine Learning</a:t>
            </a:r>
            <a:endParaRPr/>
          </a:p>
        </p:txBody>
      </p:sp>
      <p:sp>
        <p:nvSpPr>
          <p:cNvPr id="55" name="Google Shape;55;p13"/>
          <p:cNvSpPr txBox="1"/>
          <p:nvPr>
            <p:ph idx="1" type="subTitle"/>
          </p:nvPr>
        </p:nvSpPr>
        <p:spPr>
          <a:xfrm>
            <a:off x="311700" y="2834125"/>
            <a:ext cx="8520600" cy="144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Prof. (Dr.) Honey Sharma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Reference</a:t>
            </a:r>
            <a:r>
              <a:rPr lang="en-GB"/>
              <a:t> Books:</a:t>
            </a:r>
            <a:endParaRPr/>
          </a:p>
          <a:p>
            <a:pPr indent="-329880" lvl="0" marL="457200" rtl="0" algn="l">
              <a:spcBef>
                <a:spcPts val="0"/>
              </a:spcBef>
              <a:spcAft>
                <a:spcPts val="0"/>
              </a:spcAft>
              <a:buSzPct val="100000"/>
              <a:buChar char="●"/>
            </a:pPr>
            <a:r>
              <a:rPr lang="en-GB" sz="2058"/>
              <a:t>Mitchell M., T., Machine Learning, McGraw Hill (1997) 1st Edition.</a:t>
            </a:r>
            <a:endParaRPr sz="2058"/>
          </a:p>
          <a:p>
            <a:pPr indent="-329880" lvl="0" marL="457200" rtl="0" algn="l">
              <a:spcBef>
                <a:spcPts val="0"/>
              </a:spcBef>
              <a:spcAft>
                <a:spcPts val="0"/>
              </a:spcAft>
              <a:buSzPct val="100000"/>
              <a:buChar char="●"/>
            </a:pPr>
            <a:r>
              <a:rPr lang="en-GB" sz="2058"/>
              <a:t>https://www.geeksforgeeks.org/</a:t>
            </a:r>
            <a:endParaRPr sz="2058"/>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500">
                <a:solidFill>
                  <a:srgbClr val="FF0000"/>
                </a:solidFill>
              </a:rPr>
              <a:t>A Robot Driving Learning Problem</a:t>
            </a:r>
            <a:endParaRPr b="1" sz="2500">
              <a:solidFill>
                <a:srgbClr val="FF0000"/>
              </a:solidFill>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500">
                <a:solidFill>
                  <a:srgbClr val="0000FF"/>
                </a:solidFill>
              </a:rPr>
              <a:t>Task T:</a:t>
            </a:r>
            <a:r>
              <a:rPr lang="en-GB" sz="2500">
                <a:solidFill>
                  <a:srgbClr val="0000FF"/>
                </a:solidFill>
              </a:rPr>
              <a:t> D</a:t>
            </a:r>
            <a:r>
              <a:rPr lang="en-GB" sz="2500">
                <a:solidFill>
                  <a:srgbClr val="0000FF"/>
                </a:solidFill>
              </a:rPr>
              <a:t>riving on public four-lane highways using vision sensors</a:t>
            </a:r>
            <a:r>
              <a:rPr lang="en-GB" sz="2500">
                <a:solidFill>
                  <a:srgbClr val="0000FF"/>
                </a:solidFill>
              </a:rPr>
              <a:t> </a:t>
            </a:r>
            <a:endParaRPr sz="2500">
              <a:solidFill>
                <a:srgbClr val="0000FF"/>
              </a:solidFill>
            </a:endParaRPr>
          </a:p>
          <a:p>
            <a:pPr indent="0" lvl="0" marL="0" rtl="0" algn="l">
              <a:spcBef>
                <a:spcPts val="1200"/>
              </a:spcBef>
              <a:spcAft>
                <a:spcPts val="0"/>
              </a:spcAft>
              <a:buNone/>
            </a:pPr>
            <a:r>
              <a:rPr b="1" lang="en-GB" sz="2500">
                <a:solidFill>
                  <a:srgbClr val="0000FF"/>
                </a:solidFill>
              </a:rPr>
              <a:t> Performance measure P:</a:t>
            </a:r>
            <a:r>
              <a:rPr lang="en-GB" sz="2500">
                <a:solidFill>
                  <a:srgbClr val="0000FF"/>
                </a:solidFill>
              </a:rPr>
              <a:t> A</a:t>
            </a:r>
            <a:r>
              <a:rPr lang="en-GB" sz="2500">
                <a:solidFill>
                  <a:srgbClr val="0000FF"/>
                </a:solidFill>
              </a:rPr>
              <a:t>verage distance traveled before an error (as judged by human overseer)</a:t>
            </a:r>
            <a:endParaRPr sz="2500">
              <a:solidFill>
                <a:srgbClr val="0000FF"/>
              </a:solidFill>
            </a:endParaRPr>
          </a:p>
          <a:p>
            <a:pPr indent="0" lvl="0" marL="0" rtl="0" algn="l">
              <a:spcBef>
                <a:spcPts val="1200"/>
              </a:spcBef>
              <a:spcAft>
                <a:spcPts val="1200"/>
              </a:spcAft>
              <a:buNone/>
            </a:pPr>
            <a:r>
              <a:rPr b="1" lang="en-GB" sz="2500">
                <a:solidFill>
                  <a:srgbClr val="0000FF"/>
                </a:solidFill>
              </a:rPr>
              <a:t>Training experience E:</a:t>
            </a:r>
            <a:r>
              <a:rPr lang="en-GB" sz="2500">
                <a:solidFill>
                  <a:srgbClr val="0000FF"/>
                </a:solidFill>
              </a:rPr>
              <a:t> </a:t>
            </a:r>
            <a:r>
              <a:rPr lang="en-GB" sz="2500">
                <a:solidFill>
                  <a:srgbClr val="0000FF"/>
                </a:solidFill>
              </a:rPr>
              <a:t> A sequence of images and steering commands recorded while observing a human driver</a:t>
            </a:r>
            <a:endParaRPr sz="250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500">
                <a:solidFill>
                  <a:srgbClr val="FF0000"/>
                </a:solidFill>
              </a:rPr>
              <a:t>A Handwriting Recognition Learning Problem</a:t>
            </a:r>
            <a:endParaRPr b="1" sz="2500">
              <a:solidFill>
                <a:srgbClr val="FF0000"/>
              </a:solidFill>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solidFill>
                  <a:srgbClr val="0000FF"/>
                </a:solidFill>
              </a:rPr>
              <a:t>Task T:</a:t>
            </a:r>
            <a:r>
              <a:rPr lang="en-GB" sz="2500">
                <a:solidFill>
                  <a:srgbClr val="0000FF"/>
                </a:solidFill>
              </a:rPr>
              <a:t> Recognizing and classifying handwritten words within images </a:t>
            </a:r>
            <a:endParaRPr sz="2500">
              <a:solidFill>
                <a:srgbClr val="0000FF"/>
              </a:solidFill>
            </a:endParaRPr>
          </a:p>
          <a:p>
            <a:pPr indent="0" lvl="0" marL="0" rtl="0" algn="l">
              <a:spcBef>
                <a:spcPts val="1200"/>
              </a:spcBef>
              <a:spcAft>
                <a:spcPts val="0"/>
              </a:spcAft>
              <a:buNone/>
            </a:pPr>
            <a:r>
              <a:rPr b="1" lang="en-GB" sz="2500">
                <a:solidFill>
                  <a:srgbClr val="0000FF"/>
                </a:solidFill>
              </a:rPr>
              <a:t> Performance measure P:</a:t>
            </a:r>
            <a:r>
              <a:rPr lang="en-GB" sz="2500">
                <a:solidFill>
                  <a:srgbClr val="0000FF"/>
                </a:solidFill>
              </a:rPr>
              <a:t> Percent of words correctly classified</a:t>
            </a:r>
            <a:endParaRPr sz="2500">
              <a:solidFill>
                <a:srgbClr val="0000FF"/>
              </a:solidFill>
            </a:endParaRPr>
          </a:p>
          <a:p>
            <a:pPr indent="0" lvl="0" marL="0" rtl="0" algn="l">
              <a:spcBef>
                <a:spcPts val="1200"/>
              </a:spcBef>
              <a:spcAft>
                <a:spcPts val="1200"/>
              </a:spcAft>
              <a:buNone/>
            </a:pPr>
            <a:r>
              <a:rPr b="1" lang="en-GB" sz="2500">
                <a:solidFill>
                  <a:srgbClr val="0000FF"/>
                </a:solidFill>
              </a:rPr>
              <a:t>Training experience E:</a:t>
            </a:r>
            <a:r>
              <a:rPr lang="en-GB" sz="2500">
                <a:solidFill>
                  <a:srgbClr val="0000FF"/>
                </a:solidFill>
              </a:rPr>
              <a:t>  A database of handwritten words with given classifications</a:t>
            </a:r>
            <a:endParaRPr sz="250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solidFill>
                  <a:srgbClr val="FF0000"/>
                </a:solidFill>
              </a:rPr>
              <a:t>DEFINE NEW </a:t>
            </a:r>
            <a:r>
              <a:rPr b="1" lang="en-GB">
                <a:solidFill>
                  <a:srgbClr val="FF0000"/>
                </a:solidFill>
              </a:rPr>
              <a:t>LEARNING PROBLEMS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2500">
                <a:solidFill>
                  <a:srgbClr val="0000FF"/>
                </a:solidFill>
              </a:rPr>
              <a:t>Task T:</a:t>
            </a:r>
            <a:r>
              <a:rPr lang="en-GB" sz="2500">
                <a:solidFill>
                  <a:srgbClr val="0000FF"/>
                </a:solidFill>
              </a:rPr>
              <a:t> </a:t>
            </a:r>
            <a:endParaRPr sz="2500">
              <a:solidFill>
                <a:srgbClr val="0000FF"/>
              </a:solidFill>
            </a:endParaRPr>
          </a:p>
          <a:p>
            <a:pPr indent="0" lvl="0" marL="0" rtl="0" algn="l">
              <a:spcBef>
                <a:spcPts val="1200"/>
              </a:spcBef>
              <a:spcAft>
                <a:spcPts val="0"/>
              </a:spcAft>
              <a:buNone/>
            </a:pPr>
            <a:r>
              <a:t/>
            </a:r>
            <a:endParaRPr sz="2500">
              <a:solidFill>
                <a:srgbClr val="0000FF"/>
              </a:solidFill>
            </a:endParaRPr>
          </a:p>
          <a:p>
            <a:pPr indent="0" lvl="0" marL="0" rtl="0" algn="l">
              <a:spcBef>
                <a:spcPts val="1200"/>
              </a:spcBef>
              <a:spcAft>
                <a:spcPts val="0"/>
              </a:spcAft>
              <a:buNone/>
            </a:pPr>
            <a:r>
              <a:rPr b="1" lang="en-GB" sz="2500">
                <a:solidFill>
                  <a:srgbClr val="0000FF"/>
                </a:solidFill>
              </a:rPr>
              <a:t> Performance measure P:</a:t>
            </a:r>
            <a:r>
              <a:rPr lang="en-GB" sz="2500">
                <a:solidFill>
                  <a:srgbClr val="0000FF"/>
                </a:solidFill>
              </a:rPr>
              <a:t> </a:t>
            </a:r>
            <a:endParaRPr sz="2500">
              <a:solidFill>
                <a:srgbClr val="0000FF"/>
              </a:solidFill>
            </a:endParaRPr>
          </a:p>
          <a:p>
            <a:pPr indent="0" lvl="0" marL="0" rtl="0" algn="l">
              <a:spcBef>
                <a:spcPts val="1200"/>
              </a:spcBef>
              <a:spcAft>
                <a:spcPts val="0"/>
              </a:spcAft>
              <a:buClr>
                <a:schemeClr val="dk1"/>
              </a:buClr>
              <a:buSzPct val="44000"/>
              <a:buFont typeface="Arial"/>
              <a:buNone/>
            </a:pPr>
            <a:r>
              <a:t/>
            </a:r>
            <a:endParaRPr sz="2500">
              <a:solidFill>
                <a:srgbClr val="0000FF"/>
              </a:solidFill>
            </a:endParaRPr>
          </a:p>
          <a:p>
            <a:pPr indent="0" lvl="0" marL="0" rtl="0" algn="l">
              <a:spcBef>
                <a:spcPts val="1200"/>
              </a:spcBef>
              <a:spcAft>
                <a:spcPts val="0"/>
              </a:spcAft>
              <a:buNone/>
            </a:pPr>
            <a:r>
              <a:rPr b="1" lang="en-GB" sz="2500">
                <a:solidFill>
                  <a:srgbClr val="0000FF"/>
                </a:solidFill>
              </a:rPr>
              <a:t>Training experience E:</a:t>
            </a:r>
            <a:r>
              <a:rPr lang="en-GB" sz="2500">
                <a:solidFill>
                  <a:srgbClr val="0000FF"/>
                </a:solidFill>
              </a:rPr>
              <a:t>  </a:t>
            </a:r>
            <a:endParaRPr sz="2500">
              <a:solidFill>
                <a:srgbClr val="0000FF"/>
              </a:solidFill>
            </a:endParaRPr>
          </a:p>
          <a:p>
            <a:pPr indent="0" lvl="0" marL="0" rtl="0" algn="l">
              <a:spcBef>
                <a:spcPts val="1200"/>
              </a:spcBef>
              <a:spcAft>
                <a:spcPts val="0"/>
              </a:spcAft>
              <a:buClr>
                <a:schemeClr val="dk1"/>
              </a:buClr>
              <a:buSzPct val="44000"/>
              <a:buFont typeface="Arial"/>
              <a:buNone/>
            </a:pPr>
            <a:r>
              <a:t/>
            </a:r>
            <a:endParaRPr sz="2500">
              <a:solidFill>
                <a:srgbClr val="0000FF"/>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FF0000"/>
                </a:solidFill>
              </a:rPr>
              <a:t>DESIGNING A LEARNING SYSTEM</a:t>
            </a:r>
            <a:endParaRPr b="1">
              <a:solidFill>
                <a:srgbClr val="FF0000"/>
              </a:solidFill>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lnSpc>
                <a:spcPct val="150000"/>
              </a:lnSpc>
              <a:spcBef>
                <a:spcPts val="0"/>
              </a:spcBef>
              <a:spcAft>
                <a:spcPts val="0"/>
              </a:spcAft>
              <a:buClr>
                <a:srgbClr val="0000FF"/>
              </a:buClr>
              <a:buSzPts val="2500"/>
              <a:buChar char="●"/>
            </a:pPr>
            <a:r>
              <a:rPr lang="en-GB" sz="2500">
                <a:solidFill>
                  <a:srgbClr val="0000FF"/>
                </a:solidFill>
              </a:rPr>
              <a:t>Choosing the Training Experience </a:t>
            </a:r>
            <a:endParaRPr sz="2500">
              <a:solidFill>
                <a:srgbClr val="0000FF"/>
              </a:solidFill>
            </a:endParaRPr>
          </a:p>
          <a:p>
            <a:pPr indent="-387350" lvl="0" marL="457200" rtl="0" algn="l">
              <a:lnSpc>
                <a:spcPct val="150000"/>
              </a:lnSpc>
              <a:spcBef>
                <a:spcPts val="0"/>
              </a:spcBef>
              <a:spcAft>
                <a:spcPts val="0"/>
              </a:spcAft>
              <a:buClr>
                <a:srgbClr val="0000FF"/>
              </a:buClr>
              <a:buSzPts val="2500"/>
              <a:buChar char="●"/>
            </a:pPr>
            <a:r>
              <a:rPr lang="en-GB" sz="2500">
                <a:solidFill>
                  <a:srgbClr val="0000FF"/>
                </a:solidFill>
              </a:rPr>
              <a:t>Choosing the Target Function </a:t>
            </a:r>
            <a:endParaRPr sz="2500">
              <a:solidFill>
                <a:srgbClr val="0000FF"/>
              </a:solidFill>
            </a:endParaRPr>
          </a:p>
          <a:p>
            <a:pPr indent="-387350" lvl="0" marL="457200" rtl="0" algn="l">
              <a:lnSpc>
                <a:spcPct val="150000"/>
              </a:lnSpc>
              <a:spcBef>
                <a:spcPts val="0"/>
              </a:spcBef>
              <a:spcAft>
                <a:spcPts val="0"/>
              </a:spcAft>
              <a:buClr>
                <a:srgbClr val="0000FF"/>
              </a:buClr>
              <a:buSzPts val="2500"/>
              <a:buChar char="●"/>
            </a:pPr>
            <a:r>
              <a:rPr lang="en-GB" sz="2500">
                <a:solidFill>
                  <a:srgbClr val="0000FF"/>
                </a:solidFill>
              </a:rPr>
              <a:t>Choosing a Representation for the Target Function </a:t>
            </a:r>
            <a:endParaRPr sz="2500">
              <a:solidFill>
                <a:srgbClr val="0000FF"/>
              </a:solidFill>
            </a:endParaRPr>
          </a:p>
          <a:p>
            <a:pPr indent="-387350" lvl="0" marL="457200" rtl="0" algn="l">
              <a:lnSpc>
                <a:spcPct val="150000"/>
              </a:lnSpc>
              <a:spcBef>
                <a:spcPts val="0"/>
              </a:spcBef>
              <a:spcAft>
                <a:spcPts val="0"/>
              </a:spcAft>
              <a:buClr>
                <a:srgbClr val="0000FF"/>
              </a:buClr>
              <a:buSzPts val="2500"/>
              <a:buChar char="●"/>
            </a:pPr>
            <a:r>
              <a:rPr lang="en-GB" sz="2500">
                <a:solidFill>
                  <a:srgbClr val="0000FF"/>
                </a:solidFill>
              </a:rPr>
              <a:t>Choosing a Function Approximation Algorithm</a:t>
            </a:r>
            <a:endParaRPr sz="2500">
              <a:solidFill>
                <a:srgbClr val="0000FF"/>
              </a:solidFill>
            </a:endParaRPr>
          </a:p>
          <a:p>
            <a:pPr indent="-387350" lvl="0" marL="457200" rtl="0" algn="l">
              <a:lnSpc>
                <a:spcPct val="150000"/>
              </a:lnSpc>
              <a:spcBef>
                <a:spcPts val="0"/>
              </a:spcBef>
              <a:spcAft>
                <a:spcPts val="0"/>
              </a:spcAft>
              <a:buClr>
                <a:srgbClr val="0000FF"/>
              </a:buClr>
              <a:buSzPts val="2500"/>
              <a:buChar char="●"/>
            </a:pPr>
            <a:r>
              <a:rPr lang="en-GB" sz="2500">
                <a:solidFill>
                  <a:srgbClr val="0000FF"/>
                </a:solidFill>
              </a:rPr>
              <a:t>The Final Design</a:t>
            </a:r>
            <a:endParaRPr sz="25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FF0000"/>
                </a:solidFill>
              </a:rPr>
              <a:t>Choosing the Training Experience </a:t>
            </a:r>
            <a:endParaRPr b="1">
              <a:solidFill>
                <a:srgbClr val="FF0000"/>
              </a:solidFill>
            </a:endParaRPr>
          </a:p>
          <a:p>
            <a:pPr indent="0" lvl="0" marL="0" marR="0" rtl="0" algn="l">
              <a:lnSpc>
                <a:spcPct val="100000"/>
              </a:lnSpc>
              <a:spcBef>
                <a:spcPts val="0"/>
              </a:spcBef>
              <a:spcAft>
                <a:spcPts val="0"/>
              </a:spcAft>
              <a:buNone/>
            </a:pPr>
            <a:r>
              <a:t/>
            </a:r>
            <a:endParaRPr b="1">
              <a:solidFill>
                <a:srgbClr val="FF0000"/>
              </a:solidFill>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en-GB" sz="2500">
                <a:solidFill>
                  <a:srgbClr val="0000FF"/>
                </a:solidFill>
              </a:rPr>
              <a:t>The very important and first task is to choose the training data or training experience which will be fed to the Machine Learning Algorithm. </a:t>
            </a:r>
            <a:endParaRPr sz="2500">
              <a:solidFill>
                <a:srgbClr val="0000FF"/>
              </a:solidFill>
            </a:endParaRPr>
          </a:p>
          <a:p>
            <a:pPr indent="0" lvl="0" marL="0" marR="0" rtl="0" algn="just">
              <a:lnSpc>
                <a:spcPct val="115000"/>
              </a:lnSpc>
              <a:spcBef>
                <a:spcPts val="1200"/>
              </a:spcBef>
              <a:spcAft>
                <a:spcPts val="1200"/>
              </a:spcAft>
              <a:buNone/>
            </a:pPr>
            <a:r>
              <a:rPr lang="en-GB" sz="2500">
                <a:solidFill>
                  <a:srgbClr val="0000FF"/>
                </a:solidFill>
              </a:rPr>
              <a:t>It is important to note that the data or experience that we fed to the algorithm must have a significant impact on the Success or Failure of the Model. </a:t>
            </a:r>
            <a:endParaRPr sz="25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0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000"/>
                                        <p:tgtEl>
                                          <p:spTgt spid="13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42672"/>
              <a:buFont typeface="Arial"/>
              <a:buNone/>
            </a:pPr>
            <a:r>
              <a:rPr b="1" lang="en-GB" sz="2577">
                <a:solidFill>
                  <a:srgbClr val="FF0000"/>
                </a:solidFill>
              </a:rPr>
              <a:t>Attributes impacting on Success and Failure of Data</a:t>
            </a:r>
            <a:endParaRPr sz="2277">
              <a:solidFill>
                <a:srgbClr val="0000FF"/>
              </a:solidFill>
            </a:endParaRPr>
          </a:p>
          <a:p>
            <a:pPr indent="0" lvl="0" marL="0" rtl="0" algn="l">
              <a:spcBef>
                <a:spcPts val="1200"/>
              </a:spcBef>
              <a:spcAft>
                <a:spcPts val="0"/>
              </a:spcAft>
              <a:buNone/>
            </a:pPr>
            <a:r>
              <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1" lang="en-GB" sz="2500">
                <a:solidFill>
                  <a:srgbClr val="0000FF"/>
                </a:solidFill>
              </a:rPr>
              <a:t>First key attribute is whether the training experience provides direct or indirect feedback regarding the choices made by the performance system.</a:t>
            </a:r>
            <a:endParaRPr b="1" sz="2500">
              <a:solidFill>
                <a:srgbClr val="0000FF"/>
              </a:solidFill>
            </a:endParaRPr>
          </a:p>
          <a:p>
            <a:pPr indent="0" lvl="0" marL="0" marR="0" rtl="0" algn="just">
              <a:lnSpc>
                <a:spcPct val="115000"/>
              </a:lnSpc>
              <a:spcBef>
                <a:spcPts val="1200"/>
              </a:spcBef>
              <a:spcAft>
                <a:spcPts val="0"/>
              </a:spcAft>
              <a:buNone/>
            </a:pPr>
            <a:r>
              <a:rPr lang="en-GB" sz="2500">
                <a:solidFill>
                  <a:srgbClr val="0000FF"/>
                </a:solidFill>
              </a:rPr>
              <a:t>Examples: </a:t>
            </a:r>
            <a:endParaRPr sz="2500">
              <a:solidFill>
                <a:srgbClr val="0000FF"/>
              </a:solidFill>
            </a:endParaRPr>
          </a:p>
          <a:p>
            <a:pPr indent="0" lvl="0" marL="0" marR="0" rtl="0" algn="just">
              <a:lnSpc>
                <a:spcPct val="115000"/>
              </a:lnSpc>
              <a:spcBef>
                <a:spcPts val="1200"/>
              </a:spcBef>
              <a:spcAft>
                <a:spcPts val="0"/>
              </a:spcAft>
              <a:buClr>
                <a:schemeClr val="dk1"/>
              </a:buClr>
              <a:buSzPts val="1100"/>
              <a:buFont typeface="Arial"/>
              <a:buNone/>
            </a:pPr>
            <a:r>
              <a:t/>
            </a:r>
            <a:endParaRPr sz="2500">
              <a:solidFill>
                <a:srgbClr val="0000FF"/>
              </a:solidFill>
            </a:endParaRPr>
          </a:p>
          <a:p>
            <a:pPr indent="0" lvl="0" marL="0" marR="0" rtl="0" algn="just">
              <a:lnSpc>
                <a:spcPct val="115000"/>
              </a:lnSpc>
              <a:spcBef>
                <a:spcPts val="1200"/>
              </a:spcBef>
              <a:spcAft>
                <a:spcPts val="1200"/>
              </a:spcAft>
              <a:buNone/>
            </a:pPr>
            <a:r>
              <a:t/>
            </a:r>
            <a:endParaRPr sz="25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1" lang="en-GB" sz="2500">
                <a:solidFill>
                  <a:srgbClr val="0000FF"/>
                </a:solidFill>
              </a:rPr>
              <a:t>Direct feedback: </a:t>
            </a:r>
            <a:r>
              <a:rPr lang="en-GB" sz="2500">
                <a:solidFill>
                  <a:srgbClr val="0000FF"/>
                </a:solidFill>
              </a:rPr>
              <a:t>in learning to play checkers, the system might learn from examples consisting of individual checkers board states and the correct move for each.</a:t>
            </a:r>
            <a:endParaRPr sz="2500">
              <a:solidFill>
                <a:srgbClr val="0000FF"/>
              </a:solidFill>
            </a:endParaRPr>
          </a:p>
          <a:p>
            <a:pPr indent="0" lvl="0" marL="0" marR="0" rtl="0" algn="just">
              <a:lnSpc>
                <a:spcPct val="115000"/>
              </a:lnSpc>
              <a:spcBef>
                <a:spcPts val="1200"/>
              </a:spcBef>
              <a:spcAft>
                <a:spcPts val="1200"/>
              </a:spcAft>
              <a:buNone/>
            </a:pPr>
            <a:r>
              <a:t/>
            </a:r>
            <a:endParaRPr sz="2500">
              <a:solidFill>
                <a:srgbClr val="0000FF"/>
              </a:solidFill>
            </a:endParaRPr>
          </a:p>
        </p:txBody>
      </p:sp>
      <p:pic>
        <p:nvPicPr>
          <p:cNvPr id="151" name="Google Shape;151;p28"/>
          <p:cNvPicPr preferRelativeResize="0"/>
          <p:nvPr/>
        </p:nvPicPr>
        <p:blipFill rotWithShape="1">
          <a:blip r:embed="rId3">
            <a:alphaModFix/>
          </a:blip>
          <a:srcRect b="19985" l="20464" r="24774" t="28184"/>
          <a:stretch/>
        </p:blipFill>
        <p:spPr>
          <a:xfrm>
            <a:off x="3767775" y="2478800"/>
            <a:ext cx="5007152" cy="2664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None/>
            </a:pPr>
            <a:r>
              <a:rPr b="1" lang="en-GB" sz="2500">
                <a:solidFill>
                  <a:srgbClr val="0000FF"/>
                </a:solidFill>
              </a:rPr>
              <a:t>Indirect feedback:</a:t>
            </a:r>
            <a:r>
              <a:rPr lang="en-GB" sz="2500">
                <a:solidFill>
                  <a:srgbClr val="0000FF"/>
                </a:solidFill>
              </a:rPr>
              <a:t> Examples consisting of the move sequences and final outcomes of various games played.</a:t>
            </a:r>
            <a:endParaRPr sz="2500">
              <a:solidFill>
                <a:srgbClr val="0000FF"/>
              </a:solidFill>
            </a:endParaRPr>
          </a:p>
        </p:txBody>
      </p:sp>
      <p:pic>
        <p:nvPicPr>
          <p:cNvPr id="158" name="Google Shape;158;p29"/>
          <p:cNvPicPr preferRelativeResize="0"/>
          <p:nvPr/>
        </p:nvPicPr>
        <p:blipFill rotWithShape="1">
          <a:blip r:embed="rId3">
            <a:alphaModFix/>
          </a:blip>
          <a:srcRect b="38792" l="14778" r="17180" t="17090"/>
          <a:stretch/>
        </p:blipFill>
        <p:spPr>
          <a:xfrm>
            <a:off x="1461112" y="2300775"/>
            <a:ext cx="6221775" cy="226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GB" sz="2500">
                <a:solidFill>
                  <a:srgbClr val="0000FF"/>
                </a:solidFill>
              </a:rPr>
              <a:t>In the last case, the learner faces an additional problem of credit assignment, or </a:t>
            </a:r>
            <a:r>
              <a:rPr b="1" lang="en-GB" sz="2500">
                <a:solidFill>
                  <a:srgbClr val="0000FF"/>
                </a:solidFill>
              </a:rPr>
              <a:t>determining the degree to which each move in the sequence deserves credit or blame for the final outcome</a:t>
            </a:r>
            <a:r>
              <a:rPr lang="en-GB" sz="2500">
                <a:solidFill>
                  <a:srgbClr val="0000FF"/>
                </a:solidFill>
              </a:rPr>
              <a:t>. </a:t>
            </a:r>
            <a:endParaRPr sz="2500">
              <a:solidFill>
                <a:srgbClr val="0000FF"/>
              </a:solidFill>
            </a:endParaRPr>
          </a:p>
          <a:p>
            <a:pPr indent="0" lvl="0" marL="0" rtl="0" algn="just">
              <a:spcBef>
                <a:spcPts val="1200"/>
              </a:spcBef>
              <a:spcAft>
                <a:spcPts val="0"/>
              </a:spcAft>
              <a:buNone/>
            </a:pPr>
            <a:r>
              <a:rPr lang="en-GB" sz="2500">
                <a:solidFill>
                  <a:srgbClr val="0000FF"/>
                </a:solidFill>
              </a:rPr>
              <a:t>Credit assignment can be a particularly difficult problem because the </a:t>
            </a:r>
            <a:r>
              <a:rPr b="1" lang="en-GB" sz="2500">
                <a:solidFill>
                  <a:srgbClr val="0000FF"/>
                </a:solidFill>
              </a:rPr>
              <a:t>game can be lost even when early moves are optimal</a:t>
            </a:r>
            <a:r>
              <a:rPr lang="en-GB" sz="2500">
                <a:solidFill>
                  <a:srgbClr val="0000FF"/>
                </a:solidFill>
              </a:rPr>
              <a:t>, if these are followed later by poor moves. </a:t>
            </a:r>
            <a:endParaRPr sz="2500">
              <a:solidFill>
                <a:srgbClr val="0000FF"/>
              </a:solidFill>
            </a:endParaRPr>
          </a:p>
          <a:p>
            <a:pPr indent="0" lvl="0" marL="0" rtl="0" algn="just">
              <a:spcBef>
                <a:spcPts val="1200"/>
              </a:spcBef>
              <a:spcAft>
                <a:spcPts val="1200"/>
              </a:spcAft>
              <a:buNone/>
            </a:pPr>
            <a:r>
              <a:rPr lang="en-GB" sz="2500">
                <a:solidFill>
                  <a:srgbClr val="0000FF"/>
                </a:solidFill>
              </a:rPr>
              <a:t>Hence, learning from direct training feedback is typically easier than learning from indirect feedback.</a:t>
            </a:r>
            <a:endParaRPr sz="2500">
              <a:solidFill>
                <a:srgbClr val="00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1" lang="en-GB" sz="2500">
                <a:solidFill>
                  <a:srgbClr val="0000FF"/>
                </a:solidFill>
              </a:rPr>
              <a:t>Second important attribute of the training experience is the degree to which the learner controls the sequence of training examples. </a:t>
            </a:r>
            <a:endParaRPr b="1" sz="2500">
              <a:solidFill>
                <a:srgbClr val="0000FF"/>
              </a:solidFill>
            </a:endParaRPr>
          </a:p>
          <a:p>
            <a:pPr indent="0" lvl="0" marL="0" marR="0" rtl="0" algn="just">
              <a:lnSpc>
                <a:spcPct val="115000"/>
              </a:lnSpc>
              <a:spcBef>
                <a:spcPts val="1200"/>
              </a:spcBef>
              <a:spcAft>
                <a:spcPts val="1200"/>
              </a:spcAft>
              <a:buNone/>
            </a:pPr>
            <a:r>
              <a:rPr lang="en-GB" sz="2500">
                <a:solidFill>
                  <a:srgbClr val="0000FF"/>
                </a:solidFill>
              </a:rPr>
              <a:t>For example</a:t>
            </a:r>
            <a:endParaRPr sz="25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FF0000"/>
                </a:solidFill>
              </a:rPr>
              <a:t>INTRODUCTION</a:t>
            </a:r>
            <a:endParaRPr b="1">
              <a:solidFill>
                <a:srgbClr val="FF00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900">
                <a:solidFill>
                  <a:srgbClr val="0000FF"/>
                </a:solidFill>
              </a:rPr>
              <a:t>Ever since computers were invented, we have wondered whether they might be made to learn. If we could understand how to program them to learn-to improve automatically with experience-the impact would be dramatic. </a:t>
            </a:r>
            <a:endParaRPr sz="1900">
              <a:solidFill>
                <a:srgbClr val="0000FF"/>
              </a:solidFill>
            </a:endParaRPr>
          </a:p>
          <a:p>
            <a:pPr indent="0" lvl="0" marL="0" rtl="0" algn="just">
              <a:spcBef>
                <a:spcPts val="1200"/>
              </a:spcBef>
              <a:spcAft>
                <a:spcPts val="0"/>
              </a:spcAft>
              <a:buNone/>
            </a:pPr>
            <a:r>
              <a:rPr lang="en-GB" sz="1900">
                <a:solidFill>
                  <a:srgbClr val="0000FF"/>
                </a:solidFill>
              </a:rPr>
              <a:t>Imagine computers learning from medical records which treatments are most effective for new diseases, houses learning from experience to optimize energy costs based on the particular usage patterns of their occupants.</a:t>
            </a:r>
            <a:endParaRPr sz="1900">
              <a:solidFill>
                <a:srgbClr val="0000FF"/>
              </a:solidFill>
            </a:endParaRPr>
          </a:p>
          <a:p>
            <a:pPr indent="0" lvl="0" marL="0" rtl="0" algn="just">
              <a:spcBef>
                <a:spcPts val="1200"/>
              </a:spcBef>
              <a:spcAft>
                <a:spcPts val="1200"/>
              </a:spcAft>
              <a:buNone/>
            </a:pPr>
            <a:r>
              <a:rPr b="1" lang="en-GB" sz="1900">
                <a:solidFill>
                  <a:srgbClr val="0000FF"/>
                </a:solidFill>
              </a:rPr>
              <a:t>We do not yet know how to make computers learn nearly as well as people learn. However, algorithms have been invented that are effective for certain types of learning tasks.</a:t>
            </a:r>
            <a:endParaRPr b="1" sz="19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GB" sz="2500">
                <a:solidFill>
                  <a:srgbClr val="0000FF"/>
                </a:solidFill>
              </a:rPr>
              <a:t>T</a:t>
            </a:r>
            <a:r>
              <a:rPr lang="en-GB" sz="2500">
                <a:solidFill>
                  <a:srgbClr val="0000FF"/>
                </a:solidFill>
              </a:rPr>
              <a:t>he learner  might rely on the teacher to select informative board states and to provide the correct move for each. </a:t>
            </a:r>
            <a:endParaRPr sz="2500">
              <a:solidFill>
                <a:srgbClr val="0000FF"/>
              </a:solidFill>
            </a:endParaRPr>
          </a:p>
          <a:p>
            <a:pPr indent="0" lvl="0" marL="0" rtl="0" algn="just">
              <a:spcBef>
                <a:spcPts val="1200"/>
              </a:spcBef>
              <a:spcAft>
                <a:spcPts val="0"/>
              </a:spcAft>
              <a:buNone/>
            </a:pPr>
            <a:r>
              <a:rPr lang="en-GB" sz="2500">
                <a:solidFill>
                  <a:srgbClr val="0000FF"/>
                </a:solidFill>
              </a:rPr>
              <a:t>Alternatively, the learner might itself propose board states that it finds particularly confusing and ask the teacher for the correct move. </a:t>
            </a:r>
            <a:endParaRPr sz="2500">
              <a:solidFill>
                <a:srgbClr val="0000FF"/>
              </a:solidFill>
            </a:endParaRPr>
          </a:p>
          <a:p>
            <a:pPr indent="0" lvl="0" marL="0" rtl="0" algn="just">
              <a:spcBef>
                <a:spcPts val="1200"/>
              </a:spcBef>
              <a:spcAft>
                <a:spcPts val="1200"/>
              </a:spcAft>
              <a:buNone/>
            </a:pPr>
            <a:r>
              <a:rPr lang="en-GB" sz="2500">
                <a:solidFill>
                  <a:srgbClr val="0000FF"/>
                </a:solidFill>
              </a:rPr>
              <a:t>The learner may have complete control over both the board states and (indirect)  training classifications, as it does when it learns by playing against itself with no teacher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None/>
            </a:pPr>
            <a:r>
              <a:rPr lang="en-GB" sz="2500">
                <a:solidFill>
                  <a:srgbClr val="0000FF"/>
                </a:solidFill>
              </a:rPr>
              <a:t>Third important attribute of the training experience is how well it represents the distribution of examples over which the final system performance P must be measured.</a:t>
            </a:r>
            <a:endParaRPr sz="2500">
              <a:solidFill>
                <a:srgbClr val="0000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marR="0" rtl="0" algn="just">
              <a:lnSpc>
                <a:spcPct val="115000"/>
              </a:lnSpc>
              <a:spcBef>
                <a:spcPts val="0"/>
              </a:spcBef>
              <a:spcAft>
                <a:spcPts val="0"/>
              </a:spcAft>
              <a:buNone/>
            </a:pPr>
            <a:r>
              <a:rPr lang="en-GB" sz="2500">
                <a:solidFill>
                  <a:srgbClr val="0000FF"/>
                </a:solidFill>
              </a:rPr>
              <a:t>In general, learning is most reliable when the training examples follow a distribution similar to that of future test examples. </a:t>
            </a:r>
            <a:endParaRPr sz="2500">
              <a:solidFill>
                <a:srgbClr val="0000FF"/>
              </a:solidFill>
            </a:endParaRPr>
          </a:p>
          <a:p>
            <a:pPr indent="0" lvl="0" marL="0" marR="0" rtl="0" algn="just">
              <a:lnSpc>
                <a:spcPct val="115000"/>
              </a:lnSpc>
              <a:spcBef>
                <a:spcPts val="1200"/>
              </a:spcBef>
              <a:spcAft>
                <a:spcPts val="0"/>
              </a:spcAft>
              <a:buNone/>
            </a:pPr>
            <a:r>
              <a:rPr lang="en-GB" sz="2500">
                <a:solidFill>
                  <a:srgbClr val="0000FF"/>
                </a:solidFill>
              </a:rPr>
              <a:t>In our checkers learning scenario, the performance metric P is the percent of games the system wins in the world tournament. </a:t>
            </a:r>
            <a:endParaRPr sz="2500">
              <a:solidFill>
                <a:srgbClr val="0000FF"/>
              </a:solidFill>
            </a:endParaRPr>
          </a:p>
          <a:p>
            <a:pPr indent="0" lvl="0" marL="0" marR="0" rtl="0" algn="just">
              <a:lnSpc>
                <a:spcPct val="115000"/>
              </a:lnSpc>
              <a:spcBef>
                <a:spcPts val="1200"/>
              </a:spcBef>
              <a:spcAft>
                <a:spcPts val="0"/>
              </a:spcAft>
              <a:buNone/>
            </a:pPr>
            <a:r>
              <a:rPr lang="en-GB" sz="2500">
                <a:solidFill>
                  <a:srgbClr val="0000FF"/>
                </a:solidFill>
              </a:rPr>
              <a:t>If its training experience E consists only of games played against itself, there is an obvious danger that this training experience might not be fully representative of the distribution of situations over which it will later be tested.</a:t>
            </a:r>
            <a:endParaRPr sz="2500">
              <a:solidFill>
                <a:srgbClr val="0000FF"/>
              </a:solidFill>
            </a:endParaRPr>
          </a:p>
          <a:p>
            <a:pPr indent="0" lvl="0" marL="0" marR="0" rtl="0" algn="just">
              <a:lnSpc>
                <a:spcPct val="115000"/>
              </a:lnSpc>
              <a:spcBef>
                <a:spcPts val="1200"/>
              </a:spcBef>
              <a:spcAft>
                <a:spcPts val="1200"/>
              </a:spcAft>
              <a:buNone/>
            </a:pPr>
            <a:r>
              <a:t/>
            </a:r>
            <a:endParaRPr sz="2500">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4" name="Google Shape;194;p35"/>
          <p:cNvSpPr txBox="1"/>
          <p:nvPr>
            <p:ph idx="1" type="body"/>
          </p:nvPr>
        </p:nvSpPr>
        <p:spPr>
          <a:xfrm>
            <a:off x="3978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en-GB" sz="2500">
                <a:solidFill>
                  <a:srgbClr val="0000FF"/>
                </a:solidFill>
              </a:rPr>
              <a:t>To proceed with our design, let us decide that our system will train by playing games against itself. This has the advantage that no external trainer need be present, and it therefore allows the system to generate as much training data a</a:t>
            </a:r>
            <a:r>
              <a:rPr lang="en-GB" sz="2500">
                <a:solidFill>
                  <a:srgbClr val="0000FF"/>
                </a:solidFill>
              </a:rPr>
              <a:t>s time permits.</a:t>
            </a:r>
            <a:endParaRPr sz="2500">
              <a:solidFill>
                <a:srgbClr val="0000FF"/>
              </a:solidFill>
            </a:endParaRPr>
          </a:p>
          <a:p>
            <a:pPr indent="0" lvl="0" marL="0" marR="0" rtl="0" algn="just">
              <a:lnSpc>
                <a:spcPct val="115000"/>
              </a:lnSpc>
              <a:spcBef>
                <a:spcPts val="1200"/>
              </a:spcBef>
              <a:spcAft>
                <a:spcPts val="1200"/>
              </a:spcAft>
              <a:buNone/>
            </a:pPr>
            <a:r>
              <a:t/>
            </a:r>
            <a:endParaRPr sz="250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GB" sz="2500">
                <a:solidFill>
                  <a:srgbClr val="0000FF"/>
                </a:solidFill>
              </a:rPr>
              <a:t>We now have a fully specified learning task. A checkers learning problem:</a:t>
            </a:r>
            <a:endParaRPr sz="2500">
              <a:solidFill>
                <a:srgbClr val="0000FF"/>
              </a:solidFill>
            </a:endParaRPr>
          </a:p>
          <a:p>
            <a:pPr indent="0" lvl="0" marL="0" rtl="0" algn="just">
              <a:spcBef>
                <a:spcPts val="1200"/>
              </a:spcBef>
              <a:spcAft>
                <a:spcPts val="0"/>
              </a:spcAft>
              <a:buClr>
                <a:schemeClr val="dk1"/>
              </a:buClr>
              <a:buSzPts val="1100"/>
              <a:buFont typeface="Arial"/>
              <a:buNone/>
            </a:pPr>
            <a:r>
              <a:rPr b="1" lang="en-GB" sz="2500">
                <a:solidFill>
                  <a:srgbClr val="0000FF"/>
                </a:solidFill>
              </a:rPr>
              <a:t>Task T</a:t>
            </a:r>
            <a:r>
              <a:rPr lang="en-GB" sz="2500">
                <a:solidFill>
                  <a:srgbClr val="0000FF"/>
                </a:solidFill>
              </a:rPr>
              <a:t>: playing checkers</a:t>
            </a:r>
            <a:endParaRPr sz="2500">
              <a:solidFill>
                <a:srgbClr val="0000FF"/>
              </a:solidFill>
            </a:endParaRPr>
          </a:p>
          <a:p>
            <a:pPr indent="0" lvl="0" marL="0" rtl="0" algn="just">
              <a:spcBef>
                <a:spcPts val="1200"/>
              </a:spcBef>
              <a:spcAft>
                <a:spcPts val="0"/>
              </a:spcAft>
              <a:buClr>
                <a:schemeClr val="dk1"/>
              </a:buClr>
              <a:buSzPts val="1100"/>
              <a:buFont typeface="Arial"/>
              <a:buNone/>
            </a:pPr>
            <a:r>
              <a:rPr b="1" lang="en-GB" sz="2500">
                <a:solidFill>
                  <a:srgbClr val="0000FF"/>
                </a:solidFill>
              </a:rPr>
              <a:t>Performance measure P:</a:t>
            </a:r>
            <a:r>
              <a:rPr lang="en-GB" sz="2500">
                <a:solidFill>
                  <a:srgbClr val="0000FF"/>
                </a:solidFill>
              </a:rPr>
              <a:t> percent of games won in the world tournament</a:t>
            </a:r>
            <a:endParaRPr sz="2500">
              <a:solidFill>
                <a:srgbClr val="0000FF"/>
              </a:solidFill>
            </a:endParaRPr>
          </a:p>
          <a:p>
            <a:pPr indent="0" lvl="0" marL="0" rtl="0" algn="just">
              <a:spcBef>
                <a:spcPts val="1200"/>
              </a:spcBef>
              <a:spcAft>
                <a:spcPts val="1200"/>
              </a:spcAft>
              <a:buNone/>
            </a:pPr>
            <a:r>
              <a:rPr b="1" lang="en-GB" sz="2500">
                <a:solidFill>
                  <a:srgbClr val="0000FF"/>
                </a:solidFill>
              </a:rPr>
              <a:t>Training experience E</a:t>
            </a:r>
            <a:r>
              <a:rPr lang="en-GB" sz="2500">
                <a:solidFill>
                  <a:srgbClr val="0000FF"/>
                </a:solidFill>
              </a:rPr>
              <a:t>: games played against itself</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GB" sz="2500">
                <a:solidFill>
                  <a:srgbClr val="0000FF"/>
                </a:solidFill>
              </a:rPr>
              <a:t>I</a:t>
            </a:r>
            <a:r>
              <a:rPr lang="en-GB" sz="2500">
                <a:solidFill>
                  <a:srgbClr val="0000FF"/>
                </a:solidFill>
              </a:rPr>
              <a:t>n order to complete the design of the learning system, we must now choose</a:t>
            </a:r>
            <a:endParaRPr sz="2500">
              <a:solidFill>
                <a:srgbClr val="0000FF"/>
              </a:solidFill>
            </a:endParaRPr>
          </a:p>
          <a:p>
            <a:pPr indent="-387350" lvl="0" marL="457200" rtl="0" algn="just">
              <a:spcBef>
                <a:spcPts val="1200"/>
              </a:spcBef>
              <a:spcAft>
                <a:spcPts val="0"/>
              </a:spcAft>
              <a:buClr>
                <a:srgbClr val="0000FF"/>
              </a:buClr>
              <a:buSzPts val="2500"/>
              <a:buChar char="●"/>
            </a:pPr>
            <a:r>
              <a:rPr lang="en-GB" sz="2500">
                <a:solidFill>
                  <a:srgbClr val="0000FF"/>
                </a:solidFill>
              </a:rPr>
              <a:t> the exact type of knowledge to be learned</a:t>
            </a:r>
            <a:endParaRPr sz="2500">
              <a:solidFill>
                <a:srgbClr val="0000FF"/>
              </a:solidFill>
            </a:endParaRPr>
          </a:p>
          <a:p>
            <a:pPr indent="-387350" lvl="0" marL="457200" rtl="0" algn="just">
              <a:spcBef>
                <a:spcPts val="0"/>
              </a:spcBef>
              <a:spcAft>
                <a:spcPts val="0"/>
              </a:spcAft>
              <a:buClr>
                <a:srgbClr val="0000FF"/>
              </a:buClr>
              <a:buSzPts val="2500"/>
              <a:buChar char="●"/>
            </a:pPr>
            <a:r>
              <a:rPr lang="en-GB" sz="2500">
                <a:solidFill>
                  <a:srgbClr val="0000FF"/>
                </a:solidFill>
              </a:rPr>
              <a:t>a representation for this target knowledge</a:t>
            </a:r>
            <a:endParaRPr sz="2500">
              <a:solidFill>
                <a:srgbClr val="0000FF"/>
              </a:solidFill>
            </a:endParaRPr>
          </a:p>
          <a:p>
            <a:pPr indent="-387350" lvl="0" marL="457200" rtl="0" algn="just">
              <a:spcBef>
                <a:spcPts val="0"/>
              </a:spcBef>
              <a:spcAft>
                <a:spcPts val="0"/>
              </a:spcAft>
              <a:buClr>
                <a:srgbClr val="0000FF"/>
              </a:buClr>
              <a:buSzPts val="2500"/>
              <a:buChar char="●"/>
            </a:pPr>
            <a:r>
              <a:rPr lang="en-GB" sz="2500">
                <a:solidFill>
                  <a:srgbClr val="0000FF"/>
                </a:solidFill>
              </a:rPr>
              <a:t>a learning mechanism</a:t>
            </a:r>
            <a:endParaRPr sz="2500">
              <a:solidFill>
                <a:srgbClr val="0000FF"/>
              </a:solidFill>
            </a:endParaRPr>
          </a:p>
          <a:p>
            <a:pPr indent="0" lvl="0" marL="0" rtl="0" algn="l">
              <a:spcBef>
                <a:spcPts val="1200"/>
              </a:spcBef>
              <a:spcAft>
                <a:spcPts val="1200"/>
              </a:spcAft>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39285"/>
              <a:buFont typeface="Arial"/>
              <a:buNone/>
            </a:pPr>
            <a:r>
              <a:rPr b="1" lang="en-GB">
                <a:solidFill>
                  <a:srgbClr val="FF0000"/>
                </a:solidFill>
              </a:rPr>
              <a:t>Choosing the Target Function </a:t>
            </a:r>
            <a:endParaRPr b="1">
              <a:solidFill>
                <a:srgbClr val="FF0000"/>
              </a:solidFill>
            </a:endParaRPr>
          </a:p>
          <a:p>
            <a:pPr indent="0" lvl="0" marL="0" marR="0" rtl="0" algn="l">
              <a:lnSpc>
                <a:spcPct val="100000"/>
              </a:lnSpc>
              <a:spcBef>
                <a:spcPts val="0"/>
              </a:spcBef>
              <a:spcAft>
                <a:spcPts val="0"/>
              </a:spcAft>
              <a:buClr>
                <a:schemeClr val="dk1"/>
              </a:buClr>
              <a:buSzPct val="39285"/>
              <a:buFont typeface="Arial"/>
              <a:buNone/>
            </a:pPr>
            <a:r>
              <a:t/>
            </a:r>
            <a:endParaRPr b="1">
              <a:solidFill>
                <a:srgbClr val="FF0000"/>
              </a:solidFill>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marR="0" rtl="0" algn="just">
              <a:lnSpc>
                <a:spcPct val="115000"/>
              </a:lnSpc>
              <a:spcBef>
                <a:spcPts val="0"/>
              </a:spcBef>
              <a:spcAft>
                <a:spcPts val="0"/>
              </a:spcAft>
              <a:buNone/>
            </a:pPr>
            <a:r>
              <a:rPr b="1" lang="en-GB" sz="2500">
                <a:solidFill>
                  <a:srgbClr val="0000FF"/>
                </a:solidFill>
              </a:rPr>
              <a:t>The next design choice is to determine exactly what type of knowledge will be learned and how this will be used by the performance program.</a:t>
            </a:r>
            <a:endParaRPr b="1" sz="2500">
              <a:solidFill>
                <a:srgbClr val="0000FF"/>
              </a:solidFill>
            </a:endParaRPr>
          </a:p>
          <a:p>
            <a:pPr indent="0" lvl="0" marL="0" marR="0" rtl="0" algn="just">
              <a:lnSpc>
                <a:spcPct val="115000"/>
              </a:lnSpc>
              <a:spcBef>
                <a:spcPts val="1200"/>
              </a:spcBef>
              <a:spcAft>
                <a:spcPts val="1200"/>
              </a:spcAft>
              <a:buNone/>
            </a:pPr>
            <a:r>
              <a:rPr lang="en-GB" sz="2500">
                <a:solidFill>
                  <a:srgbClr val="0000FF"/>
                </a:solidFill>
              </a:rPr>
              <a:t>A checkers-playing program that can generate the legal moves from any board state. The program needs only to </a:t>
            </a:r>
            <a:r>
              <a:rPr b="1" lang="en-GB" sz="2500">
                <a:solidFill>
                  <a:srgbClr val="0000FF"/>
                </a:solidFill>
              </a:rPr>
              <a:t>learn how to choose the best move from among these legal moves</a:t>
            </a:r>
            <a:r>
              <a:rPr lang="en-GB" sz="2500">
                <a:solidFill>
                  <a:srgbClr val="0000FF"/>
                </a:solidFill>
              </a:rPr>
              <a:t>. This learning task is representative of a large class of tasks for which the legal moves that define some large search space are known a priori.</a:t>
            </a:r>
            <a:endParaRPr sz="2500">
              <a:solidFill>
                <a:srgbClr val="0000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en-GB" sz="2500">
                <a:solidFill>
                  <a:srgbClr val="0000FF"/>
                </a:solidFill>
              </a:rPr>
              <a:t>Given this setting where we must learn to choose among the legal moves, the most obvious choice for the type of information to be learned is </a:t>
            </a:r>
            <a:r>
              <a:rPr b="1" lang="en-GB" sz="2500">
                <a:solidFill>
                  <a:srgbClr val="0000FF"/>
                </a:solidFill>
              </a:rPr>
              <a:t>a program, or function, that chooses the best move for any given board state.</a:t>
            </a:r>
            <a:endParaRPr b="1" sz="2500">
              <a:solidFill>
                <a:srgbClr val="0000FF"/>
              </a:solidFill>
            </a:endParaRPr>
          </a:p>
          <a:p>
            <a:pPr indent="0" lvl="0" marL="0" marR="0" rtl="0" algn="just">
              <a:lnSpc>
                <a:spcPct val="115000"/>
              </a:lnSpc>
              <a:spcBef>
                <a:spcPts val="1200"/>
              </a:spcBef>
              <a:spcAft>
                <a:spcPts val="1200"/>
              </a:spcAft>
              <a:buNone/>
            </a:pPr>
            <a:r>
              <a:t/>
            </a:r>
            <a:endParaRPr sz="250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en-GB" sz="1900">
                <a:solidFill>
                  <a:srgbClr val="0000FF"/>
                </a:solidFill>
              </a:rPr>
              <a:t>Let us call this function ChooseMove and use the notation ChooseMove : B -&gt; M to indicate that this function accepts as input any board from the set of legal board states B and produces as output some move from the set of legal moves M.</a:t>
            </a:r>
            <a:endParaRPr sz="1900">
              <a:solidFill>
                <a:srgbClr val="0000FF"/>
              </a:solidFill>
            </a:endParaRPr>
          </a:p>
          <a:p>
            <a:pPr indent="0" lvl="0" marL="0" marR="0" rtl="0" algn="just">
              <a:lnSpc>
                <a:spcPct val="115000"/>
              </a:lnSpc>
              <a:spcBef>
                <a:spcPts val="1200"/>
              </a:spcBef>
              <a:spcAft>
                <a:spcPts val="1200"/>
              </a:spcAft>
              <a:buNone/>
            </a:pPr>
            <a:r>
              <a:rPr b="1" lang="en-GB" sz="1900">
                <a:solidFill>
                  <a:srgbClr val="0000FF"/>
                </a:solidFill>
              </a:rPr>
              <a:t>this function will turn out to be very difficult to learn given the kind of indirect training experience available to our system</a:t>
            </a:r>
            <a:endParaRPr b="1" sz="1900">
              <a:solidFill>
                <a:srgbClr val="0000FF"/>
              </a:solidFill>
            </a:endParaRPr>
          </a:p>
        </p:txBody>
      </p:sp>
      <p:pic>
        <p:nvPicPr>
          <p:cNvPr id="225" name="Google Shape;225;p40"/>
          <p:cNvPicPr preferRelativeResize="0"/>
          <p:nvPr/>
        </p:nvPicPr>
        <p:blipFill rotWithShape="1">
          <a:blip r:embed="rId3">
            <a:alphaModFix/>
          </a:blip>
          <a:srcRect b="26732" l="22906" r="27756" t="41203"/>
          <a:stretch/>
        </p:blipFill>
        <p:spPr>
          <a:xfrm>
            <a:off x="4437025" y="3379051"/>
            <a:ext cx="4511423" cy="16484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1" name="Google Shape;23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en-GB" sz="2000">
                <a:solidFill>
                  <a:srgbClr val="0000FF"/>
                </a:solidFill>
              </a:rPr>
              <a:t>An alternative target function is an evaluation function that assigns a numerical score to any given board state. </a:t>
            </a:r>
            <a:endParaRPr sz="2000">
              <a:solidFill>
                <a:srgbClr val="0000FF"/>
              </a:solidFill>
            </a:endParaRPr>
          </a:p>
          <a:p>
            <a:pPr indent="457200" lvl="0" marL="2286000" marR="0" rtl="0" algn="just">
              <a:lnSpc>
                <a:spcPct val="115000"/>
              </a:lnSpc>
              <a:spcBef>
                <a:spcPts val="1200"/>
              </a:spcBef>
              <a:spcAft>
                <a:spcPts val="1200"/>
              </a:spcAft>
              <a:buNone/>
            </a:pPr>
            <a:r>
              <a:rPr b="1" lang="en-GB" sz="2000">
                <a:solidFill>
                  <a:srgbClr val="0000FF"/>
                </a:solidFill>
              </a:rPr>
              <a:t>V : B -&gt; R </a:t>
            </a:r>
            <a:endParaRPr b="1" sz="2000">
              <a:solidFill>
                <a:srgbClr val="0000FF"/>
              </a:solidFill>
            </a:endParaRPr>
          </a:p>
        </p:txBody>
      </p:sp>
      <p:pic>
        <p:nvPicPr>
          <p:cNvPr id="232" name="Google Shape;232;p41"/>
          <p:cNvPicPr preferRelativeResize="0"/>
          <p:nvPr/>
        </p:nvPicPr>
        <p:blipFill rotWithShape="1">
          <a:blip r:embed="rId3">
            <a:alphaModFix/>
          </a:blip>
          <a:srcRect b="31557" l="28734" r="29519" t="33967"/>
          <a:stretch/>
        </p:blipFill>
        <p:spPr>
          <a:xfrm>
            <a:off x="2663324" y="2796526"/>
            <a:ext cx="3817348" cy="1772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None/>
            </a:pPr>
            <a:r>
              <a:rPr b="1" lang="en-GB" sz="2800">
                <a:solidFill>
                  <a:srgbClr val="0000FF"/>
                </a:solidFill>
              </a:rPr>
              <a:t>According to Arthur Samuel “Machine Learning enables a Machine to Automatically learn from Data, Improve performance from an Experience and predict things without explicitly programmed.”</a:t>
            </a:r>
            <a:endParaRPr b="1" sz="2800">
              <a:solidFill>
                <a:srgbClr val="00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8" name="Google Shape;23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42"/>
          <p:cNvPicPr preferRelativeResize="0"/>
          <p:nvPr/>
        </p:nvPicPr>
        <p:blipFill rotWithShape="1">
          <a:blip r:embed="rId3">
            <a:alphaModFix/>
          </a:blip>
          <a:srcRect b="14114" l="14871" r="20607" t="19431"/>
          <a:stretch/>
        </p:blipFill>
        <p:spPr>
          <a:xfrm>
            <a:off x="667900" y="599813"/>
            <a:ext cx="7808199" cy="4521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5" name="Google Shape;24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GB" sz="1900">
                <a:solidFill>
                  <a:srgbClr val="0000FF"/>
                </a:solidFill>
              </a:rPr>
              <a:t>What values should the target function, V, produce?</a:t>
            </a:r>
            <a:endParaRPr b="1" sz="1900">
              <a:solidFill>
                <a:srgbClr val="0000FF"/>
              </a:solidFill>
            </a:endParaRPr>
          </a:p>
          <a:p>
            <a:pPr indent="0" lvl="0" marL="0" rtl="0" algn="just">
              <a:spcBef>
                <a:spcPts val="1200"/>
              </a:spcBef>
              <a:spcAft>
                <a:spcPts val="0"/>
              </a:spcAft>
              <a:buNone/>
            </a:pPr>
            <a:r>
              <a:rPr lang="en-GB" sz="1900">
                <a:solidFill>
                  <a:srgbClr val="0000FF"/>
                </a:solidFill>
              </a:rPr>
              <a:t>Of course any evaluation function that assigns higher scores to better board states will do.</a:t>
            </a:r>
            <a:endParaRPr sz="1900">
              <a:solidFill>
                <a:srgbClr val="0000FF"/>
              </a:solidFill>
            </a:endParaRPr>
          </a:p>
          <a:p>
            <a:pPr indent="-349250" lvl="0" marL="457200" rtl="0" algn="just">
              <a:spcBef>
                <a:spcPts val="1200"/>
              </a:spcBef>
              <a:spcAft>
                <a:spcPts val="0"/>
              </a:spcAft>
              <a:buClr>
                <a:srgbClr val="0000FF"/>
              </a:buClr>
              <a:buSzPts val="1900"/>
              <a:buAutoNum type="arabicPeriod"/>
            </a:pPr>
            <a:r>
              <a:rPr lang="en-GB" sz="1900">
                <a:solidFill>
                  <a:srgbClr val="0000FF"/>
                </a:solidFill>
              </a:rPr>
              <a:t>if b is a final board state that is won, then V(b) = 100</a:t>
            </a:r>
            <a:endParaRPr sz="1900">
              <a:solidFill>
                <a:srgbClr val="0000FF"/>
              </a:solidFill>
            </a:endParaRPr>
          </a:p>
          <a:p>
            <a:pPr indent="-349250" lvl="0" marL="457200" rtl="0" algn="just">
              <a:spcBef>
                <a:spcPts val="0"/>
              </a:spcBef>
              <a:spcAft>
                <a:spcPts val="0"/>
              </a:spcAft>
              <a:buClr>
                <a:srgbClr val="0000FF"/>
              </a:buClr>
              <a:buSzPts val="1900"/>
              <a:buAutoNum type="arabicPeriod"/>
            </a:pPr>
            <a:r>
              <a:rPr lang="en-GB" sz="1900">
                <a:solidFill>
                  <a:srgbClr val="0000FF"/>
                </a:solidFill>
              </a:rPr>
              <a:t>if b is a final board state that is lost, then V(b) = -100</a:t>
            </a:r>
            <a:endParaRPr sz="1900">
              <a:solidFill>
                <a:srgbClr val="0000FF"/>
              </a:solidFill>
            </a:endParaRPr>
          </a:p>
          <a:p>
            <a:pPr indent="-349250" lvl="0" marL="457200" rtl="0" algn="just">
              <a:spcBef>
                <a:spcPts val="0"/>
              </a:spcBef>
              <a:spcAft>
                <a:spcPts val="0"/>
              </a:spcAft>
              <a:buClr>
                <a:srgbClr val="0000FF"/>
              </a:buClr>
              <a:buSzPts val="1900"/>
              <a:buAutoNum type="arabicPeriod"/>
            </a:pPr>
            <a:r>
              <a:rPr lang="en-GB" sz="1900">
                <a:solidFill>
                  <a:srgbClr val="0000FF"/>
                </a:solidFill>
              </a:rPr>
              <a:t>if b is a final board state that is drawn, then V(b) = 0  </a:t>
            </a:r>
            <a:endParaRPr sz="1900">
              <a:solidFill>
                <a:srgbClr val="0000FF"/>
              </a:solidFill>
            </a:endParaRPr>
          </a:p>
          <a:p>
            <a:pPr indent="-349250" lvl="0" marL="457200" rtl="0" algn="just">
              <a:spcBef>
                <a:spcPts val="0"/>
              </a:spcBef>
              <a:spcAft>
                <a:spcPts val="0"/>
              </a:spcAft>
              <a:buClr>
                <a:srgbClr val="0000FF"/>
              </a:buClr>
              <a:buSzPts val="1900"/>
              <a:buAutoNum type="arabicPeriod"/>
            </a:pPr>
            <a:r>
              <a:rPr lang="en-GB" sz="1900">
                <a:solidFill>
                  <a:srgbClr val="0000FF"/>
                </a:solidFill>
              </a:rPr>
              <a:t>if b is a not a final state in the game, then V(b) = V(b’), where b' is the best final board state that can be achieved starting from b and playing optimally until the end of the game</a:t>
            </a:r>
            <a:endParaRPr sz="1900">
              <a:solidFill>
                <a:srgbClr val="0000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1" name="Google Shape;251;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2" name="Google Shape;252;p44"/>
          <p:cNvPicPr preferRelativeResize="0"/>
          <p:nvPr/>
        </p:nvPicPr>
        <p:blipFill rotWithShape="1">
          <a:blip r:embed="rId3">
            <a:alphaModFix/>
          </a:blip>
          <a:srcRect b="22635" l="18157" r="15696" t="30595"/>
          <a:stretch/>
        </p:blipFill>
        <p:spPr>
          <a:xfrm>
            <a:off x="340388" y="1178413"/>
            <a:ext cx="8463224" cy="3364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8" name="Google Shape;25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Clr>
                <a:schemeClr val="dk1"/>
              </a:buClr>
              <a:buSzPct val="44000"/>
              <a:buFont typeface="Arial"/>
              <a:buNone/>
            </a:pPr>
            <a:r>
              <a:rPr lang="en-GB" sz="2500">
                <a:solidFill>
                  <a:srgbClr val="0000FF"/>
                </a:solidFill>
              </a:rPr>
              <a:t>It may be very difficult in general to learn such an operational form of V perfectly. </a:t>
            </a:r>
            <a:endParaRPr sz="2500">
              <a:solidFill>
                <a:srgbClr val="0000FF"/>
              </a:solidFill>
            </a:endParaRPr>
          </a:p>
          <a:p>
            <a:pPr indent="0" lvl="0" marL="0" rtl="0" algn="just">
              <a:spcBef>
                <a:spcPts val="1200"/>
              </a:spcBef>
              <a:spcAft>
                <a:spcPts val="0"/>
              </a:spcAft>
              <a:buClr>
                <a:schemeClr val="dk1"/>
              </a:buClr>
              <a:buSzPct val="44000"/>
              <a:buFont typeface="Arial"/>
              <a:buNone/>
            </a:pPr>
            <a:r>
              <a:rPr lang="en-GB" sz="2500">
                <a:solidFill>
                  <a:srgbClr val="0000FF"/>
                </a:solidFill>
              </a:rPr>
              <a:t>In fact, we often expect learning algorithms to acquire only some approximation to the target function, and for this reason the process of learning the target function is often called function approximation.</a:t>
            </a:r>
            <a:endParaRPr sz="2500">
              <a:solidFill>
                <a:srgbClr val="0000FF"/>
              </a:solidFill>
            </a:endParaRPr>
          </a:p>
          <a:p>
            <a:pPr indent="0" lvl="0" marL="0" rtl="0" algn="just">
              <a:spcBef>
                <a:spcPts val="1200"/>
              </a:spcBef>
              <a:spcAft>
                <a:spcPts val="1200"/>
              </a:spcAft>
              <a:buClr>
                <a:schemeClr val="dk1"/>
              </a:buClr>
              <a:buSzPct val="44000"/>
              <a:buFont typeface="Arial"/>
              <a:buNone/>
            </a:pPr>
            <a:r>
              <a:rPr lang="en-GB" sz="2500">
                <a:solidFill>
                  <a:srgbClr val="0000FF"/>
                </a:solidFill>
              </a:rPr>
              <a:t>In the current discussion we will use the symbol Ṽ to refer to the function that is actually learned by our program, to distinguish it from the ideal target function V.</a:t>
            </a:r>
            <a:endParaRPr sz="250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FF0000"/>
                </a:solidFill>
              </a:rPr>
              <a:t>Choosing a Representation for the Target Function </a:t>
            </a:r>
            <a:endParaRPr b="1">
              <a:solidFill>
                <a:srgbClr val="FF0000"/>
              </a:solidFill>
            </a:endParaRPr>
          </a:p>
          <a:p>
            <a:pPr indent="0" lvl="0" marL="0" marR="0" rtl="0" algn="l">
              <a:lnSpc>
                <a:spcPct val="100000"/>
              </a:lnSpc>
              <a:spcBef>
                <a:spcPts val="0"/>
              </a:spcBef>
              <a:spcAft>
                <a:spcPts val="0"/>
              </a:spcAft>
              <a:buNone/>
            </a:pPr>
            <a:r>
              <a:t/>
            </a:r>
            <a:endParaRPr b="1">
              <a:solidFill>
                <a:srgbClr val="FF0000"/>
              </a:solidFill>
            </a:endParaRPr>
          </a:p>
        </p:txBody>
      </p:sp>
      <p:sp>
        <p:nvSpPr>
          <p:cNvPr id="264" name="Google Shape;26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marR="0" rtl="0" algn="just">
              <a:lnSpc>
                <a:spcPct val="115000"/>
              </a:lnSpc>
              <a:spcBef>
                <a:spcPts val="0"/>
              </a:spcBef>
              <a:spcAft>
                <a:spcPts val="0"/>
              </a:spcAft>
              <a:buNone/>
            </a:pPr>
            <a:r>
              <a:rPr lang="en-GB" sz="2500">
                <a:solidFill>
                  <a:srgbClr val="0000FF"/>
                </a:solidFill>
              </a:rPr>
              <a:t>When the machine algorithm will know all the possible legal moves the next step is to choose the optimized move using any representation.</a:t>
            </a:r>
            <a:endParaRPr sz="2500">
              <a:solidFill>
                <a:srgbClr val="0000FF"/>
              </a:solidFill>
            </a:endParaRPr>
          </a:p>
          <a:p>
            <a:pPr indent="0" lvl="0" marL="0" marR="0" rtl="0" algn="just">
              <a:lnSpc>
                <a:spcPct val="115000"/>
              </a:lnSpc>
              <a:spcBef>
                <a:spcPts val="1200"/>
              </a:spcBef>
              <a:spcAft>
                <a:spcPts val="0"/>
              </a:spcAft>
              <a:buNone/>
            </a:pPr>
            <a:r>
              <a:rPr lang="en-GB" sz="2500">
                <a:solidFill>
                  <a:srgbClr val="0000FF"/>
                </a:solidFill>
              </a:rPr>
              <a:t>In general, this choice of representation involves a crucial tradeoff. On one hand, we wish to pick a very expressive representation to allow representing as close an approximation as possible to the ideal target function V. </a:t>
            </a:r>
            <a:endParaRPr sz="2500">
              <a:solidFill>
                <a:srgbClr val="0000FF"/>
              </a:solidFill>
            </a:endParaRPr>
          </a:p>
          <a:p>
            <a:pPr indent="0" lvl="0" marL="0" marR="0" rtl="0" algn="just">
              <a:lnSpc>
                <a:spcPct val="115000"/>
              </a:lnSpc>
              <a:spcBef>
                <a:spcPts val="1200"/>
              </a:spcBef>
              <a:spcAft>
                <a:spcPts val="1200"/>
              </a:spcAft>
              <a:buNone/>
            </a:pPr>
            <a:r>
              <a:rPr lang="en-GB" sz="2500">
                <a:solidFill>
                  <a:srgbClr val="0000FF"/>
                </a:solidFill>
              </a:rPr>
              <a:t>On the other hand, the more expressive the representation, the more training data the program will require.</a:t>
            </a:r>
            <a:endParaRPr sz="2500">
              <a:solidFill>
                <a:srgbClr val="00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0" name="Google Shape;27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marR="0" rtl="0" algn="just">
              <a:lnSpc>
                <a:spcPct val="115000"/>
              </a:lnSpc>
              <a:spcBef>
                <a:spcPts val="0"/>
              </a:spcBef>
              <a:spcAft>
                <a:spcPts val="0"/>
              </a:spcAft>
              <a:buNone/>
            </a:pPr>
            <a:r>
              <a:rPr lang="en-GB" sz="2500">
                <a:solidFill>
                  <a:srgbClr val="0000FF"/>
                </a:solidFill>
              </a:rPr>
              <a:t>To keep the discussion brief, let us choose a simple representation:</a:t>
            </a:r>
            <a:endParaRPr sz="2500">
              <a:solidFill>
                <a:srgbClr val="0000FF"/>
              </a:solidFill>
            </a:endParaRPr>
          </a:p>
          <a:p>
            <a:pPr indent="0" lvl="0" marL="0" marR="0" rtl="0" algn="just">
              <a:lnSpc>
                <a:spcPct val="100000"/>
              </a:lnSpc>
              <a:spcBef>
                <a:spcPts val="1200"/>
              </a:spcBef>
              <a:spcAft>
                <a:spcPts val="0"/>
              </a:spcAft>
              <a:buNone/>
            </a:pPr>
            <a:r>
              <a:rPr lang="en-GB" sz="2500">
                <a:solidFill>
                  <a:srgbClr val="0000FF"/>
                </a:solidFill>
              </a:rPr>
              <a:t>for any given board state, the function Ṽ will be calculated as a linear combination of the following board features:</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x1: the number of </a:t>
            </a:r>
            <a:r>
              <a:rPr lang="en-GB" sz="2500">
                <a:solidFill>
                  <a:srgbClr val="0000FF"/>
                </a:solidFill>
              </a:rPr>
              <a:t>white </a:t>
            </a:r>
            <a:r>
              <a:rPr lang="en-GB" sz="2500">
                <a:solidFill>
                  <a:srgbClr val="0000FF"/>
                </a:solidFill>
              </a:rPr>
              <a:t>pieces on the board; </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x2: the number of red pieces on the board;</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x3: the number of </a:t>
            </a:r>
            <a:r>
              <a:rPr lang="en-GB" sz="2500">
                <a:solidFill>
                  <a:srgbClr val="0000FF"/>
                </a:solidFill>
              </a:rPr>
              <a:t>white </a:t>
            </a:r>
            <a:r>
              <a:rPr lang="en-GB" sz="2500">
                <a:solidFill>
                  <a:srgbClr val="0000FF"/>
                </a:solidFill>
              </a:rPr>
              <a:t>kings on the board; </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x4: the number of red kings on the board; </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x5:the number of </a:t>
            </a:r>
            <a:r>
              <a:rPr lang="en-GB" sz="2500">
                <a:solidFill>
                  <a:srgbClr val="0000FF"/>
                </a:solidFill>
              </a:rPr>
              <a:t>white </a:t>
            </a:r>
            <a:r>
              <a:rPr lang="en-GB" sz="2500">
                <a:solidFill>
                  <a:srgbClr val="0000FF"/>
                </a:solidFill>
              </a:rPr>
              <a:t>pieces threatened by red (i.e., which can be captured on red's next turn; </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x6: the number of red pieces threatened by white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6" name="Google Shape;276;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7" name="Google Shape;277;p48"/>
          <p:cNvPicPr preferRelativeResize="0"/>
          <p:nvPr/>
        </p:nvPicPr>
        <p:blipFill rotWithShape="1">
          <a:blip r:embed="rId3">
            <a:alphaModFix/>
          </a:blip>
          <a:srcRect b="9136" l="22904" r="28164" t="70130"/>
          <a:stretch/>
        </p:blipFill>
        <p:spPr>
          <a:xfrm>
            <a:off x="458575" y="1880750"/>
            <a:ext cx="8226851" cy="195984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3" name="Google Shape;283;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marR="0" rtl="0" algn="just">
              <a:lnSpc>
                <a:spcPct val="115000"/>
              </a:lnSpc>
              <a:spcBef>
                <a:spcPts val="0"/>
              </a:spcBef>
              <a:spcAft>
                <a:spcPts val="0"/>
              </a:spcAft>
              <a:buNone/>
            </a:pPr>
            <a:r>
              <a:t/>
            </a:r>
            <a:endParaRPr sz="2500">
              <a:solidFill>
                <a:srgbClr val="0000FF"/>
              </a:solidFill>
            </a:endParaRPr>
          </a:p>
          <a:p>
            <a:pPr indent="0" lvl="0" marL="0" marR="0" rtl="0" algn="just">
              <a:lnSpc>
                <a:spcPct val="115000"/>
              </a:lnSpc>
              <a:spcBef>
                <a:spcPts val="1200"/>
              </a:spcBef>
              <a:spcAft>
                <a:spcPts val="0"/>
              </a:spcAft>
              <a:buNone/>
            </a:pPr>
            <a:r>
              <a:t/>
            </a:r>
            <a:endParaRPr sz="2500">
              <a:solidFill>
                <a:srgbClr val="0000FF"/>
              </a:solidFill>
            </a:endParaRPr>
          </a:p>
          <a:p>
            <a:pPr indent="0" lvl="0" marL="0" marR="0" rtl="0" algn="just">
              <a:lnSpc>
                <a:spcPct val="115000"/>
              </a:lnSpc>
              <a:spcBef>
                <a:spcPts val="1200"/>
              </a:spcBef>
              <a:spcAft>
                <a:spcPts val="0"/>
              </a:spcAft>
              <a:buNone/>
            </a:pPr>
            <a:r>
              <a:rPr lang="en-GB" sz="2500">
                <a:solidFill>
                  <a:srgbClr val="0000FF"/>
                </a:solidFill>
              </a:rPr>
              <a:t>here w0 through W6 are numerical coefficients, or weights, to be chosen by the learning algorithm. </a:t>
            </a:r>
            <a:endParaRPr sz="2500">
              <a:solidFill>
                <a:srgbClr val="0000FF"/>
              </a:solidFill>
            </a:endParaRPr>
          </a:p>
          <a:p>
            <a:pPr indent="0" lvl="0" marL="0" marR="0" rtl="0" algn="just">
              <a:lnSpc>
                <a:spcPct val="115000"/>
              </a:lnSpc>
              <a:spcBef>
                <a:spcPts val="1200"/>
              </a:spcBef>
              <a:spcAft>
                <a:spcPts val="1200"/>
              </a:spcAft>
              <a:buNone/>
            </a:pPr>
            <a:r>
              <a:rPr lang="en-GB" sz="2500">
                <a:solidFill>
                  <a:srgbClr val="0000FF"/>
                </a:solidFill>
              </a:rPr>
              <a:t>Learned values for the weights w0 through W6 will determine the relative importance of the various board features in determining the value of the board, whereas the weight w0 will provide an additive constant to the board value.</a:t>
            </a:r>
            <a:endParaRPr sz="2500">
              <a:solidFill>
                <a:srgbClr val="0000FF"/>
              </a:solidFill>
            </a:endParaRPr>
          </a:p>
        </p:txBody>
      </p:sp>
      <p:pic>
        <p:nvPicPr>
          <p:cNvPr descr="Ṽ(b) =w_0+\sum_{i=1}^6 w_ix_i" id="284" name="Google Shape;284;p49" title="MathEquation,#000000"/>
          <p:cNvPicPr preferRelativeResize="0"/>
          <p:nvPr/>
        </p:nvPicPr>
        <p:blipFill>
          <a:blip r:embed="rId3">
            <a:alphaModFix/>
          </a:blip>
          <a:stretch>
            <a:fillRect/>
          </a:stretch>
        </p:blipFill>
        <p:spPr>
          <a:xfrm>
            <a:off x="2241725" y="1261600"/>
            <a:ext cx="4660550" cy="635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0" name="Google Shape;29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marR="0" rtl="0" algn="just">
              <a:lnSpc>
                <a:spcPct val="115000"/>
              </a:lnSpc>
              <a:spcBef>
                <a:spcPts val="0"/>
              </a:spcBef>
              <a:spcAft>
                <a:spcPts val="0"/>
              </a:spcAft>
              <a:buNone/>
            </a:pPr>
            <a:r>
              <a:rPr lang="en-GB" sz="2500">
                <a:solidFill>
                  <a:srgbClr val="0000FF"/>
                </a:solidFill>
              </a:rPr>
              <a:t>Partial design of a checkers learning program:</a:t>
            </a:r>
            <a:endParaRPr sz="2500">
              <a:solidFill>
                <a:srgbClr val="0000FF"/>
              </a:solidFill>
            </a:endParaRPr>
          </a:p>
          <a:p>
            <a:pPr indent="0" lvl="0" marL="0" marR="0" rtl="0" algn="just">
              <a:lnSpc>
                <a:spcPct val="100000"/>
              </a:lnSpc>
              <a:spcBef>
                <a:spcPts val="1200"/>
              </a:spcBef>
              <a:spcAft>
                <a:spcPts val="0"/>
              </a:spcAft>
              <a:buNone/>
            </a:pPr>
            <a:r>
              <a:rPr lang="en-GB" sz="2500">
                <a:solidFill>
                  <a:srgbClr val="0000FF"/>
                </a:solidFill>
              </a:rPr>
              <a:t>Task T: playing checkers</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Performance measure P: percent of games won in the world tournament</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Training experience E: games played against itself</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Target function: V:Board -&gt;R</a:t>
            </a:r>
            <a:endParaRPr sz="2500">
              <a:solidFill>
                <a:srgbClr val="0000FF"/>
              </a:solidFill>
            </a:endParaRPr>
          </a:p>
          <a:p>
            <a:pPr indent="0" lvl="0" marL="0" marR="0" rtl="0" algn="just">
              <a:lnSpc>
                <a:spcPct val="100000"/>
              </a:lnSpc>
              <a:spcBef>
                <a:spcPts val="0"/>
              </a:spcBef>
              <a:spcAft>
                <a:spcPts val="0"/>
              </a:spcAft>
              <a:buNone/>
            </a:pPr>
            <a:r>
              <a:rPr lang="en-GB" sz="2500">
                <a:solidFill>
                  <a:srgbClr val="0000FF"/>
                </a:solidFill>
              </a:rPr>
              <a:t>Target function: representation Ṽ</a:t>
            </a:r>
            <a:endParaRPr sz="2500">
              <a:solidFill>
                <a:srgbClr val="0000FF"/>
              </a:solidFill>
            </a:endParaRPr>
          </a:p>
          <a:p>
            <a:pPr indent="0" lvl="0" marL="0" marR="0" rtl="0" algn="just">
              <a:lnSpc>
                <a:spcPct val="100000"/>
              </a:lnSpc>
              <a:spcBef>
                <a:spcPts val="0"/>
              </a:spcBef>
              <a:spcAft>
                <a:spcPts val="0"/>
              </a:spcAft>
              <a:buNone/>
            </a:pPr>
            <a:r>
              <a:t/>
            </a:r>
            <a:endParaRPr sz="2500">
              <a:solidFill>
                <a:srgbClr val="0000FF"/>
              </a:solidFill>
            </a:endParaRPr>
          </a:p>
          <a:p>
            <a:pPr indent="0" lvl="0" marL="0" marR="0" rtl="0" algn="just">
              <a:lnSpc>
                <a:spcPct val="115000"/>
              </a:lnSpc>
              <a:spcBef>
                <a:spcPts val="0"/>
              </a:spcBef>
              <a:spcAft>
                <a:spcPts val="1200"/>
              </a:spcAft>
              <a:buNone/>
            </a:pPr>
            <a:r>
              <a:rPr lang="en-GB" sz="2500">
                <a:solidFill>
                  <a:srgbClr val="0000FF"/>
                </a:solidFill>
              </a:rPr>
              <a:t>The first three items above correspond to the specification of the learning task, whereas t</a:t>
            </a:r>
            <a:r>
              <a:rPr b="1" lang="en-GB" sz="2500">
                <a:solidFill>
                  <a:srgbClr val="0000FF"/>
                </a:solidFill>
              </a:rPr>
              <a:t>he final two items constitute design choices for the implementation of the learning program</a:t>
            </a:r>
            <a:endParaRPr b="1" sz="2500">
              <a:solidFill>
                <a:srgbClr val="0000F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6" name="Google Shape;29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en-GB" sz="2500">
                <a:solidFill>
                  <a:srgbClr val="0000FF"/>
                </a:solidFill>
              </a:rPr>
              <a:t>Notice the net effect of this set of design choices is to reduce the problem of learning a checkers strategy to the problem of learning values for the coefficients w0 through w6 in the target function representation.</a:t>
            </a:r>
            <a:endParaRPr sz="2500">
              <a:solidFill>
                <a:srgbClr val="0000FF"/>
              </a:solidFill>
            </a:endParaRPr>
          </a:p>
          <a:p>
            <a:pPr indent="0" lvl="0" marL="0" marR="0" rtl="0" algn="just">
              <a:lnSpc>
                <a:spcPct val="115000"/>
              </a:lnSpc>
              <a:spcBef>
                <a:spcPts val="1200"/>
              </a:spcBef>
              <a:spcAft>
                <a:spcPts val="1200"/>
              </a:spcAft>
              <a:buNone/>
            </a:pPr>
            <a:r>
              <a:t/>
            </a:r>
            <a:endParaRPr sz="2500">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None/>
            </a:pPr>
            <a:r>
              <a:rPr lang="en-GB" sz="2500">
                <a:solidFill>
                  <a:srgbClr val="0000FF"/>
                </a:solidFill>
              </a:rPr>
              <a:t>In Simple Words, When we fed the Training Data to Machine Learning Algorithm, </a:t>
            </a:r>
            <a:endParaRPr sz="2500">
              <a:solidFill>
                <a:srgbClr val="0000FF"/>
              </a:solidFill>
            </a:endParaRPr>
          </a:p>
          <a:p>
            <a:pPr indent="0" lvl="0" marL="0" rtl="0" algn="just">
              <a:spcBef>
                <a:spcPts val="1200"/>
              </a:spcBef>
              <a:spcAft>
                <a:spcPts val="0"/>
              </a:spcAft>
              <a:buNone/>
            </a:pPr>
            <a:r>
              <a:rPr lang="en-GB" sz="2500">
                <a:solidFill>
                  <a:srgbClr val="0000FF"/>
                </a:solidFill>
              </a:rPr>
              <a:t>This algorithm will produce a mathematical model </a:t>
            </a:r>
            <a:endParaRPr sz="2500">
              <a:solidFill>
                <a:srgbClr val="0000FF"/>
              </a:solidFill>
            </a:endParaRPr>
          </a:p>
          <a:p>
            <a:pPr indent="0" lvl="0" marL="0" rtl="0" algn="just">
              <a:spcBef>
                <a:spcPts val="1200"/>
              </a:spcBef>
              <a:spcAft>
                <a:spcPts val="0"/>
              </a:spcAft>
              <a:buNone/>
            </a:pPr>
            <a:r>
              <a:rPr lang="en-GB" sz="2500">
                <a:solidFill>
                  <a:srgbClr val="0000FF"/>
                </a:solidFill>
              </a:rPr>
              <a:t>With the help of the mathematical model, the machine will make a prediction and take a decision without being explicitly programmed. </a:t>
            </a:r>
            <a:endParaRPr sz="2500">
              <a:solidFill>
                <a:srgbClr val="0000FF"/>
              </a:solidFill>
            </a:endParaRPr>
          </a:p>
          <a:p>
            <a:pPr indent="0" lvl="0" marL="0" rtl="0" algn="just">
              <a:spcBef>
                <a:spcPts val="1200"/>
              </a:spcBef>
              <a:spcAft>
                <a:spcPts val="1200"/>
              </a:spcAft>
              <a:buNone/>
            </a:pPr>
            <a:r>
              <a:rPr lang="en-GB" sz="2500">
                <a:solidFill>
                  <a:srgbClr val="0000FF"/>
                </a:solidFill>
              </a:rPr>
              <a:t>Also, during training data, the more machine will work with it the more it will get experience, the more efficient result will be produced. </a:t>
            </a:r>
            <a:endParaRPr sz="2500">
              <a:solidFill>
                <a:srgbClr val="00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FF0000"/>
                </a:solidFill>
              </a:rPr>
              <a:t>Choosing a Function Approximation Algorithm</a:t>
            </a:r>
            <a:endParaRPr b="1">
              <a:solidFill>
                <a:srgbClr val="FF0000"/>
              </a:solidFill>
            </a:endParaRPr>
          </a:p>
        </p:txBody>
      </p:sp>
      <p:sp>
        <p:nvSpPr>
          <p:cNvPr id="302" name="Google Shape;30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solidFill>
                  <a:srgbClr val="0000FF"/>
                </a:solidFill>
              </a:rPr>
              <a:t>In order to learn the target function Ṽ, we require a set of training examples, each describing </a:t>
            </a:r>
            <a:endParaRPr sz="2500">
              <a:solidFill>
                <a:srgbClr val="0000FF"/>
              </a:solidFill>
            </a:endParaRPr>
          </a:p>
          <a:p>
            <a:pPr indent="-387350" lvl="0" marL="457200" rtl="0" algn="l">
              <a:spcBef>
                <a:spcPts val="1200"/>
              </a:spcBef>
              <a:spcAft>
                <a:spcPts val="0"/>
              </a:spcAft>
              <a:buClr>
                <a:srgbClr val="0000FF"/>
              </a:buClr>
              <a:buSzPts val="2500"/>
              <a:buChar char="●"/>
            </a:pPr>
            <a:r>
              <a:rPr lang="en-GB" sz="2500">
                <a:solidFill>
                  <a:srgbClr val="0000FF"/>
                </a:solidFill>
              </a:rPr>
              <a:t>a specific board state b </a:t>
            </a:r>
            <a:endParaRPr sz="2500">
              <a:solidFill>
                <a:srgbClr val="0000FF"/>
              </a:solidFill>
            </a:endParaRPr>
          </a:p>
          <a:p>
            <a:pPr indent="-387350" lvl="0" marL="457200" rtl="0" algn="l">
              <a:spcBef>
                <a:spcPts val="0"/>
              </a:spcBef>
              <a:spcAft>
                <a:spcPts val="0"/>
              </a:spcAft>
              <a:buClr>
                <a:srgbClr val="0000FF"/>
              </a:buClr>
              <a:buSzPts val="2500"/>
              <a:buChar char="●"/>
            </a:pPr>
            <a:r>
              <a:rPr lang="en-GB" sz="2500">
                <a:solidFill>
                  <a:srgbClr val="0000FF"/>
                </a:solidFill>
              </a:rPr>
              <a:t>the training value Vtrain(b) for b. </a:t>
            </a:r>
            <a:endParaRPr sz="2500">
              <a:solidFill>
                <a:srgbClr val="0000FF"/>
              </a:solidFill>
            </a:endParaRPr>
          </a:p>
          <a:p>
            <a:pPr indent="0" lvl="0" marL="0" rtl="0" algn="l">
              <a:spcBef>
                <a:spcPts val="1200"/>
              </a:spcBef>
              <a:spcAft>
                <a:spcPts val="1200"/>
              </a:spcAft>
              <a:buNone/>
            </a:pPr>
            <a:r>
              <a:rPr lang="en-GB" sz="2500">
                <a:solidFill>
                  <a:srgbClr val="0000FF"/>
                </a:solidFill>
              </a:rPr>
              <a:t>In other words, each training example is an ordered pair of the form (b, </a:t>
            </a:r>
            <a:r>
              <a:rPr lang="en-GB" sz="2500">
                <a:solidFill>
                  <a:srgbClr val="0000FF"/>
                </a:solidFill>
              </a:rPr>
              <a:t>Vtrain</a:t>
            </a:r>
            <a:r>
              <a:rPr lang="en-GB" sz="2500">
                <a:solidFill>
                  <a:srgbClr val="0000FF"/>
                </a:solidFill>
              </a:rPr>
              <a:t>(b)). </a:t>
            </a:r>
            <a:endParaRPr sz="2500">
              <a:solidFill>
                <a:srgbClr val="0000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8" name="Google Shape;30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en-GB" sz="2400">
                <a:solidFill>
                  <a:srgbClr val="0000FF"/>
                </a:solidFill>
              </a:rPr>
              <a:t>For instance, the following training example describes a board state b in which White has won the game (note x2 = 0 indicates that red has no remaining pieces) and for which the target function value Vtrain(b) is therefore +100.</a:t>
            </a:r>
            <a:endParaRPr sz="2400">
              <a:solidFill>
                <a:srgbClr val="0000FF"/>
              </a:solidFill>
            </a:endParaRPr>
          </a:p>
          <a:p>
            <a:pPr indent="0" lvl="0" marL="0" marR="0" rtl="0" algn="just">
              <a:lnSpc>
                <a:spcPct val="115000"/>
              </a:lnSpc>
              <a:spcBef>
                <a:spcPts val="1200"/>
              </a:spcBef>
              <a:spcAft>
                <a:spcPts val="1200"/>
              </a:spcAft>
              <a:buNone/>
            </a:pPr>
            <a:r>
              <a:t/>
            </a:r>
            <a:endParaRPr sz="2500">
              <a:solidFill>
                <a:srgbClr val="0000FF"/>
              </a:solidFill>
            </a:endParaRPr>
          </a:p>
        </p:txBody>
      </p:sp>
      <p:pic>
        <p:nvPicPr>
          <p:cNvPr descr="((x_1=3,x_2=0,x_3=1,x_4=0,,x_5=0,,x_6=0),+100)," id="309" name="Google Shape;309;p53" title="MathEquation,#000000"/>
          <p:cNvPicPr preferRelativeResize="0"/>
          <p:nvPr/>
        </p:nvPicPr>
        <p:blipFill>
          <a:blip r:embed="rId3">
            <a:alphaModFix/>
          </a:blip>
          <a:stretch>
            <a:fillRect/>
          </a:stretch>
        </p:blipFill>
        <p:spPr>
          <a:xfrm>
            <a:off x="311700" y="2924975"/>
            <a:ext cx="8704800" cy="5081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5" name="Google Shape;31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just">
              <a:lnSpc>
                <a:spcPct val="115000"/>
              </a:lnSpc>
              <a:spcBef>
                <a:spcPts val="0"/>
              </a:spcBef>
              <a:spcAft>
                <a:spcPts val="0"/>
              </a:spcAft>
              <a:buNone/>
            </a:pPr>
            <a:r>
              <a:rPr lang="en-GB" sz="2700">
                <a:solidFill>
                  <a:srgbClr val="0000FF"/>
                </a:solidFill>
              </a:rPr>
              <a:t>What about intermediate board states?</a:t>
            </a:r>
            <a:endParaRPr sz="2700">
              <a:solidFill>
                <a:srgbClr val="0000FF"/>
              </a:solidFill>
            </a:endParaRPr>
          </a:p>
          <a:p>
            <a:pPr indent="0" lvl="0" marL="0" marR="0" rtl="0" algn="just">
              <a:lnSpc>
                <a:spcPct val="115000"/>
              </a:lnSpc>
              <a:spcBef>
                <a:spcPts val="1200"/>
              </a:spcBef>
              <a:spcAft>
                <a:spcPts val="0"/>
              </a:spcAft>
              <a:buNone/>
            </a:pPr>
            <a:r>
              <a:t/>
            </a:r>
            <a:endParaRPr sz="2700">
              <a:solidFill>
                <a:srgbClr val="0000FF"/>
              </a:solidFill>
            </a:endParaRPr>
          </a:p>
          <a:p>
            <a:pPr indent="0" lvl="0" marL="0" marR="0" rtl="0" algn="just">
              <a:lnSpc>
                <a:spcPct val="115000"/>
              </a:lnSpc>
              <a:spcBef>
                <a:spcPts val="1200"/>
              </a:spcBef>
              <a:spcAft>
                <a:spcPts val="1200"/>
              </a:spcAft>
              <a:buNone/>
            </a:pPr>
            <a:r>
              <a:rPr lang="en-GB" sz="2700">
                <a:solidFill>
                  <a:srgbClr val="0000FF"/>
                </a:solidFill>
              </a:rPr>
              <a:t>where Ṽ is the learner's current approximation to V and where Successor(b) denotes the next board state following b for which it is again the program's turn to move (i.e. the board state following the program's move and the opponents response)</a:t>
            </a:r>
            <a:endParaRPr sz="2700">
              <a:solidFill>
                <a:srgbClr val="0000FF"/>
              </a:solidFill>
            </a:endParaRPr>
          </a:p>
        </p:txBody>
      </p:sp>
      <p:pic>
        <p:nvPicPr>
          <p:cNvPr descr="V_{train}(b)&lt;-Ṽ(Successor(b))" id="316" name="Google Shape;316;p54" title="MathEquation,#000000"/>
          <p:cNvPicPr preferRelativeResize="0"/>
          <p:nvPr/>
        </p:nvPicPr>
        <p:blipFill>
          <a:blip r:embed="rId3">
            <a:alphaModFix/>
          </a:blip>
          <a:stretch>
            <a:fillRect/>
          </a:stretch>
        </p:blipFill>
        <p:spPr>
          <a:xfrm>
            <a:off x="2557833" y="1784725"/>
            <a:ext cx="4028326" cy="4179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2" name="Google Shape;322;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3" name="Google Shape;323;p55"/>
          <p:cNvPicPr preferRelativeResize="0"/>
          <p:nvPr/>
        </p:nvPicPr>
        <p:blipFill rotWithShape="1">
          <a:blip r:embed="rId3">
            <a:alphaModFix/>
          </a:blip>
          <a:srcRect b="16612" l="20334" r="19753" t="28903"/>
          <a:stretch/>
        </p:blipFill>
        <p:spPr>
          <a:xfrm>
            <a:off x="556350" y="807413"/>
            <a:ext cx="8031301" cy="4106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9" name="Google Shape;32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en-GB" sz="2700">
                <a:solidFill>
                  <a:srgbClr val="0000FF"/>
                </a:solidFill>
              </a:rPr>
              <a:t>Now, we have the training data </a:t>
            </a:r>
            <a:endParaRPr sz="2700">
              <a:solidFill>
                <a:srgbClr val="0000FF"/>
              </a:solidFill>
            </a:endParaRPr>
          </a:p>
          <a:p>
            <a:pPr indent="0" lvl="0" marL="0" marR="0" rtl="0" algn="just">
              <a:lnSpc>
                <a:spcPct val="115000"/>
              </a:lnSpc>
              <a:spcBef>
                <a:spcPts val="1200"/>
              </a:spcBef>
              <a:spcAft>
                <a:spcPts val="1200"/>
              </a:spcAft>
              <a:buNone/>
            </a:pPr>
            <a:r>
              <a:rPr lang="en-GB" sz="2700">
                <a:solidFill>
                  <a:srgbClr val="0000FF"/>
                </a:solidFill>
              </a:rPr>
              <a:t>All that remains is to specify the learning algorithm for choosing the weights to best fit the set of training examples</a:t>
            </a:r>
            <a:endParaRPr sz="2700">
              <a:solidFill>
                <a:srgbClr val="0000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5" name="Google Shape;33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GB" sz="2700">
                <a:solidFill>
                  <a:srgbClr val="0000FF"/>
                </a:solidFill>
              </a:rPr>
              <a:t>Common approach: best set of weights will minimise the squared error, E, between training values Vtrain and value predicted by approximation function Ṽ</a:t>
            </a:r>
            <a:endParaRPr sz="2700">
              <a:solidFill>
                <a:srgbClr val="0000FF"/>
              </a:solidFill>
            </a:endParaRPr>
          </a:p>
          <a:p>
            <a:pPr indent="0" lvl="0" marL="0" rtl="0" algn="just">
              <a:spcBef>
                <a:spcPts val="1200"/>
              </a:spcBef>
              <a:spcAft>
                <a:spcPts val="0"/>
              </a:spcAft>
              <a:buNone/>
            </a:pPr>
            <a:r>
              <a:t/>
            </a:r>
            <a:endParaRPr sz="2700">
              <a:solidFill>
                <a:srgbClr val="0000FF"/>
              </a:solidFill>
            </a:endParaRPr>
          </a:p>
          <a:p>
            <a:pPr indent="0" lvl="0" marL="0" rtl="0" algn="just">
              <a:spcBef>
                <a:spcPts val="1200"/>
              </a:spcBef>
              <a:spcAft>
                <a:spcPts val="0"/>
              </a:spcAft>
              <a:buNone/>
            </a:pPr>
            <a:r>
              <a:t/>
            </a:r>
            <a:endParaRPr sz="2700">
              <a:solidFill>
                <a:srgbClr val="0000FF"/>
              </a:solidFill>
            </a:endParaRPr>
          </a:p>
          <a:p>
            <a:pPr indent="0" lvl="0" marL="0" rtl="0" algn="just">
              <a:spcBef>
                <a:spcPts val="1200"/>
              </a:spcBef>
              <a:spcAft>
                <a:spcPts val="1200"/>
              </a:spcAft>
              <a:buNone/>
            </a:pPr>
            <a:r>
              <a:rPr lang="en-GB" sz="2700">
                <a:solidFill>
                  <a:srgbClr val="0000FF"/>
                </a:solidFill>
              </a:rPr>
              <a:t>Thus, we seek the weights, or equivalently the Ṽ, that minimize E for the observed training examples.</a:t>
            </a:r>
            <a:endParaRPr/>
          </a:p>
        </p:txBody>
      </p:sp>
      <p:pic>
        <p:nvPicPr>
          <p:cNvPr id="336" name="Google Shape;336;p57"/>
          <p:cNvPicPr preferRelativeResize="0"/>
          <p:nvPr/>
        </p:nvPicPr>
        <p:blipFill rotWithShape="1">
          <a:blip r:embed="rId3">
            <a:alphaModFix/>
          </a:blip>
          <a:srcRect b="21432" l="32801" r="36024" t="70852"/>
          <a:stretch/>
        </p:blipFill>
        <p:spPr>
          <a:xfrm>
            <a:off x="2513838" y="2652300"/>
            <a:ext cx="4116335" cy="572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2" name="Google Shape;34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lang="en-GB" sz="2700">
                <a:solidFill>
                  <a:srgbClr val="0000FF"/>
                </a:solidFill>
              </a:rPr>
              <a:t>We need algorithm that will:</a:t>
            </a:r>
            <a:endParaRPr sz="2700">
              <a:solidFill>
                <a:srgbClr val="0000FF"/>
              </a:solidFill>
            </a:endParaRPr>
          </a:p>
          <a:p>
            <a:pPr indent="-400050" lvl="0" marL="457200" marR="0" rtl="0" algn="just">
              <a:lnSpc>
                <a:spcPct val="115000"/>
              </a:lnSpc>
              <a:spcBef>
                <a:spcPts val="1200"/>
              </a:spcBef>
              <a:spcAft>
                <a:spcPts val="0"/>
              </a:spcAft>
              <a:buClr>
                <a:srgbClr val="0000FF"/>
              </a:buClr>
              <a:buSzPts val="2700"/>
              <a:buChar char="●"/>
            </a:pPr>
            <a:r>
              <a:rPr lang="en-GB" sz="2700">
                <a:solidFill>
                  <a:srgbClr val="0000FF"/>
                </a:solidFill>
              </a:rPr>
              <a:t>incrementally refine weights as more training examples become available </a:t>
            </a:r>
            <a:endParaRPr sz="2700">
              <a:solidFill>
                <a:srgbClr val="0000FF"/>
              </a:solidFill>
            </a:endParaRPr>
          </a:p>
          <a:p>
            <a:pPr indent="-400050" lvl="0" marL="457200" marR="0" rtl="0" algn="just">
              <a:lnSpc>
                <a:spcPct val="115000"/>
              </a:lnSpc>
              <a:spcBef>
                <a:spcPts val="0"/>
              </a:spcBef>
              <a:spcAft>
                <a:spcPts val="0"/>
              </a:spcAft>
              <a:buClr>
                <a:srgbClr val="0000FF"/>
              </a:buClr>
              <a:buSzPts val="2700"/>
              <a:buChar char="●"/>
            </a:pPr>
            <a:r>
              <a:rPr lang="en-GB" sz="2700">
                <a:solidFill>
                  <a:srgbClr val="0000FF"/>
                </a:solidFill>
              </a:rPr>
              <a:t>Needs to be robust to errors in training data</a:t>
            </a:r>
            <a:endParaRPr sz="2700">
              <a:solidFill>
                <a:srgbClr val="0000FF"/>
              </a:solidFill>
            </a:endParaRPr>
          </a:p>
          <a:p>
            <a:pPr indent="0" lvl="0" marL="0" marR="0" rtl="0" algn="just">
              <a:lnSpc>
                <a:spcPct val="115000"/>
              </a:lnSpc>
              <a:spcBef>
                <a:spcPts val="1200"/>
              </a:spcBef>
              <a:spcAft>
                <a:spcPts val="1200"/>
              </a:spcAft>
              <a:buNone/>
            </a:pPr>
            <a:r>
              <a:rPr b="1" lang="en-GB" sz="2700">
                <a:solidFill>
                  <a:srgbClr val="0000FF"/>
                </a:solidFill>
              </a:rPr>
              <a:t>One such algorithm is called the least mean squares, or LMS training rule.</a:t>
            </a:r>
            <a:endParaRPr b="1" sz="2700">
              <a:solidFill>
                <a:srgbClr val="0000F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8" name="Google Shape;34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solidFill>
                  <a:srgbClr val="0000FF"/>
                </a:solidFill>
              </a:rPr>
              <a:t>LMS weight update rule. </a:t>
            </a:r>
            <a:endParaRPr sz="2700">
              <a:solidFill>
                <a:srgbClr val="0000FF"/>
              </a:solidFill>
            </a:endParaRPr>
          </a:p>
          <a:p>
            <a:pPr indent="0" lvl="0" marL="0" rtl="0" algn="l">
              <a:spcBef>
                <a:spcPts val="1200"/>
              </a:spcBef>
              <a:spcAft>
                <a:spcPts val="0"/>
              </a:spcAft>
              <a:buNone/>
            </a:pPr>
            <a:r>
              <a:rPr lang="en-GB" sz="2700">
                <a:solidFill>
                  <a:srgbClr val="0000FF"/>
                </a:solidFill>
              </a:rPr>
              <a:t>For each training example (b, Vtrain(b)) </a:t>
            </a:r>
            <a:endParaRPr sz="2700">
              <a:solidFill>
                <a:srgbClr val="0000FF"/>
              </a:solidFill>
            </a:endParaRPr>
          </a:p>
          <a:p>
            <a:pPr indent="-400050" lvl="0" marL="914400" rtl="0" algn="l">
              <a:spcBef>
                <a:spcPts val="1200"/>
              </a:spcBef>
              <a:spcAft>
                <a:spcPts val="0"/>
              </a:spcAft>
              <a:buClr>
                <a:srgbClr val="0000FF"/>
              </a:buClr>
              <a:buSzPts val="2700"/>
              <a:buChar char="●"/>
            </a:pPr>
            <a:r>
              <a:rPr lang="en-GB" sz="2700">
                <a:solidFill>
                  <a:srgbClr val="0000FF"/>
                </a:solidFill>
              </a:rPr>
              <a:t>Use the current weights to calculate Ṽ(b) </a:t>
            </a:r>
            <a:endParaRPr sz="2700">
              <a:solidFill>
                <a:srgbClr val="0000FF"/>
              </a:solidFill>
            </a:endParaRPr>
          </a:p>
          <a:p>
            <a:pPr indent="-400050" lvl="0" marL="914400" rtl="0" algn="l">
              <a:spcBef>
                <a:spcPts val="0"/>
              </a:spcBef>
              <a:spcAft>
                <a:spcPts val="0"/>
              </a:spcAft>
              <a:buClr>
                <a:srgbClr val="0000FF"/>
              </a:buClr>
              <a:buSzPts val="2700"/>
              <a:buChar char="●"/>
            </a:pPr>
            <a:r>
              <a:rPr lang="en-GB" sz="2700">
                <a:solidFill>
                  <a:srgbClr val="0000FF"/>
                </a:solidFill>
              </a:rPr>
              <a:t>For each weight wi, update it as</a:t>
            </a:r>
            <a:endParaRPr sz="2700">
              <a:solidFill>
                <a:srgbClr val="0000FF"/>
              </a:solidFill>
            </a:endParaRPr>
          </a:p>
          <a:p>
            <a:pPr indent="0" lvl="0" marL="0" rtl="0" algn="l">
              <a:spcBef>
                <a:spcPts val="1200"/>
              </a:spcBef>
              <a:spcAft>
                <a:spcPts val="1200"/>
              </a:spcAft>
              <a:buNone/>
            </a:pPr>
            <a:r>
              <a:t/>
            </a:r>
            <a:endParaRPr sz="2700">
              <a:solidFill>
                <a:srgbClr val="0000FF"/>
              </a:solidFill>
            </a:endParaRPr>
          </a:p>
        </p:txBody>
      </p:sp>
      <p:pic>
        <p:nvPicPr>
          <p:cNvPr id="349" name="Google Shape;349;p59"/>
          <p:cNvPicPr preferRelativeResize="0"/>
          <p:nvPr/>
        </p:nvPicPr>
        <p:blipFill rotWithShape="1">
          <a:blip r:embed="rId3">
            <a:alphaModFix/>
          </a:blip>
          <a:srcRect b="17576" l="15996" r="34123" t="59038"/>
          <a:stretch/>
        </p:blipFill>
        <p:spPr>
          <a:xfrm>
            <a:off x="2321812" y="3503000"/>
            <a:ext cx="4500376" cy="118625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5" name="Google Shape;35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sz="2700">
              <a:solidFill>
                <a:srgbClr val="0000FF"/>
              </a:solidFill>
            </a:endParaRPr>
          </a:p>
          <a:p>
            <a:pPr indent="0" lvl="0" marL="0" rtl="0" algn="l">
              <a:spcBef>
                <a:spcPts val="1200"/>
              </a:spcBef>
              <a:spcAft>
                <a:spcPts val="0"/>
              </a:spcAft>
              <a:buNone/>
            </a:pPr>
            <a:r>
              <a:t/>
            </a:r>
            <a:endParaRPr sz="2700">
              <a:solidFill>
                <a:srgbClr val="0000FF"/>
              </a:solidFill>
            </a:endParaRPr>
          </a:p>
          <a:p>
            <a:pPr indent="-348615" lvl="0" marL="457200" rtl="0" algn="just">
              <a:lnSpc>
                <a:spcPct val="100000"/>
              </a:lnSpc>
              <a:spcBef>
                <a:spcPts val="1200"/>
              </a:spcBef>
              <a:spcAft>
                <a:spcPts val="0"/>
              </a:spcAft>
              <a:buClr>
                <a:srgbClr val="0000FF"/>
              </a:buClr>
              <a:buSzPct val="100000"/>
              <a:buChar char="●"/>
            </a:pPr>
            <a:r>
              <a:rPr lang="en-GB" sz="2700">
                <a:solidFill>
                  <a:srgbClr val="0000FF"/>
                </a:solidFill>
              </a:rPr>
              <a:t>Here learning rate is a small constant (e.g., 0.1) that moderates the size of the weight update. </a:t>
            </a:r>
            <a:endParaRPr sz="2700">
              <a:solidFill>
                <a:srgbClr val="0000FF"/>
              </a:solidFill>
            </a:endParaRPr>
          </a:p>
          <a:p>
            <a:pPr indent="-348615" lvl="0" marL="457200" rtl="0" algn="just">
              <a:lnSpc>
                <a:spcPct val="100000"/>
              </a:lnSpc>
              <a:spcBef>
                <a:spcPts val="0"/>
              </a:spcBef>
              <a:spcAft>
                <a:spcPts val="0"/>
              </a:spcAft>
              <a:buClr>
                <a:srgbClr val="0000FF"/>
              </a:buClr>
              <a:buSzPct val="100000"/>
              <a:buChar char="●"/>
            </a:pPr>
            <a:r>
              <a:rPr lang="en-GB" sz="2700">
                <a:solidFill>
                  <a:srgbClr val="0000FF"/>
                </a:solidFill>
              </a:rPr>
              <a:t>Notice that when the error (Vtrain(b) -</a:t>
            </a:r>
            <a:r>
              <a:rPr lang="en-GB" sz="2700">
                <a:solidFill>
                  <a:srgbClr val="0000FF"/>
                </a:solidFill>
              </a:rPr>
              <a:t>Ṽ(b)</a:t>
            </a:r>
            <a:r>
              <a:rPr lang="en-GB" sz="2700">
                <a:solidFill>
                  <a:srgbClr val="0000FF"/>
                </a:solidFill>
              </a:rPr>
              <a:t>) is zero, no weights are changed. </a:t>
            </a:r>
            <a:endParaRPr sz="2700">
              <a:solidFill>
                <a:srgbClr val="0000FF"/>
              </a:solidFill>
            </a:endParaRPr>
          </a:p>
          <a:p>
            <a:pPr indent="-348615" lvl="0" marL="457200" rtl="0" algn="just">
              <a:lnSpc>
                <a:spcPct val="100000"/>
              </a:lnSpc>
              <a:spcBef>
                <a:spcPts val="0"/>
              </a:spcBef>
              <a:spcAft>
                <a:spcPts val="0"/>
              </a:spcAft>
              <a:buClr>
                <a:srgbClr val="0000FF"/>
              </a:buClr>
              <a:buSzPct val="100000"/>
              <a:buChar char="●"/>
            </a:pPr>
            <a:r>
              <a:rPr lang="en-GB" sz="2700">
                <a:solidFill>
                  <a:srgbClr val="0000FF"/>
                </a:solidFill>
              </a:rPr>
              <a:t>When</a:t>
            </a:r>
            <a:r>
              <a:rPr lang="en-GB" sz="2700">
                <a:solidFill>
                  <a:srgbClr val="0000FF"/>
                </a:solidFill>
              </a:rPr>
              <a:t>(Vtrain(b) -Ṽ(b))</a:t>
            </a:r>
            <a:r>
              <a:rPr lang="en-GB" sz="2700">
                <a:solidFill>
                  <a:srgbClr val="0000FF"/>
                </a:solidFill>
              </a:rPr>
              <a:t>is positive (i.e., when Ṽ(b) is too low), then each weight is increased in proportion to the value of its corresponding feature. This will raise the value of </a:t>
            </a:r>
            <a:r>
              <a:rPr lang="en-GB" sz="2700">
                <a:solidFill>
                  <a:srgbClr val="0000FF"/>
                </a:solidFill>
              </a:rPr>
              <a:t>Ṽ(b)</a:t>
            </a:r>
            <a:r>
              <a:rPr lang="en-GB" sz="2700">
                <a:solidFill>
                  <a:srgbClr val="0000FF"/>
                </a:solidFill>
              </a:rPr>
              <a:t>, reducing the error. </a:t>
            </a:r>
            <a:endParaRPr sz="2700">
              <a:solidFill>
                <a:srgbClr val="0000FF"/>
              </a:solidFill>
            </a:endParaRPr>
          </a:p>
          <a:p>
            <a:pPr indent="-348615" lvl="0" marL="457200" rtl="0" algn="just">
              <a:lnSpc>
                <a:spcPct val="100000"/>
              </a:lnSpc>
              <a:spcBef>
                <a:spcPts val="0"/>
              </a:spcBef>
              <a:spcAft>
                <a:spcPts val="0"/>
              </a:spcAft>
              <a:buClr>
                <a:srgbClr val="0000FF"/>
              </a:buClr>
              <a:buSzPct val="100000"/>
              <a:buChar char="●"/>
            </a:pPr>
            <a:r>
              <a:rPr lang="en-GB" sz="2700">
                <a:solidFill>
                  <a:srgbClr val="0000FF"/>
                </a:solidFill>
              </a:rPr>
              <a:t>Notice that if the value of some feature xi is zero, then its weight is not altered regardless of the error, so that the only weights updated are those whose features actually occur on the training example board.</a:t>
            </a:r>
            <a:endParaRPr sz="2700">
              <a:solidFill>
                <a:srgbClr val="0000FF"/>
              </a:solidFill>
            </a:endParaRPr>
          </a:p>
        </p:txBody>
      </p:sp>
      <p:pic>
        <p:nvPicPr>
          <p:cNvPr id="356" name="Google Shape;356;p60"/>
          <p:cNvPicPr preferRelativeResize="0"/>
          <p:nvPr/>
        </p:nvPicPr>
        <p:blipFill rotWithShape="1">
          <a:blip r:embed="rId3">
            <a:alphaModFix/>
          </a:blip>
          <a:srcRect b="25602" l="15006" r="14377" t="44743"/>
          <a:stretch/>
        </p:blipFill>
        <p:spPr>
          <a:xfrm>
            <a:off x="1499675" y="557725"/>
            <a:ext cx="6457277" cy="152447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GB" sz="2220">
                <a:solidFill>
                  <a:srgbClr val="FF0000"/>
                </a:solidFill>
              </a:rPr>
              <a:t>The Final Design </a:t>
            </a:r>
            <a:endParaRPr b="1" sz="2220">
              <a:solidFill>
                <a:srgbClr val="FF0000"/>
              </a:solidFill>
            </a:endParaRPr>
          </a:p>
          <a:p>
            <a:pPr indent="0" lvl="0" marL="0" rtl="0" algn="l">
              <a:spcBef>
                <a:spcPts val="0"/>
              </a:spcBef>
              <a:spcAft>
                <a:spcPts val="0"/>
              </a:spcAft>
              <a:buSzPts val="990"/>
              <a:buNone/>
            </a:pPr>
            <a:r>
              <a:t/>
            </a:r>
            <a:endParaRPr sz="2520"/>
          </a:p>
        </p:txBody>
      </p:sp>
      <p:sp>
        <p:nvSpPr>
          <p:cNvPr id="362" name="Google Shape;362;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3" name="Google Shape;363;p61"/>
          <p:cNvPicPr preferRelativeResize="0"/>
          <p:nvPr/>
        </p:nvPicPr>
        <p:blipFill rotWithShape="1">
          <a:blip r:embed="rId3">
            <a:alphaModFix/>
          </a:blip>
          <a:srcRect b="13663" l="30325" r="40921" t="19877"/>
          <a:stretch/>
        </p:blipFill>
        <p:spPr>
          <a:xfrm>
            <a:off x="2720225" y="165525"/>
            <a:ext cx="3703550" cy="4812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459675" y="1810175"/>
            <a:ext cx="8224651" cy="2101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9" name="Google Shape;369;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sz="2700">
                <a:solidFill>
                  <a:srgbClr val="0000FF"/>
                </a:solidFill>
              </a:rPr>
              <a:t>learning process </a:t>
            </a:r>
            <a:r>
              <a:rPr lang="en-GB" sz="2700">
                <a:solidFill>
                  <a:srgbClr val="0000FF"/>
                </a:solidFill>
              </a:rPr>
              <a:t>– playing and learning at same time computer will play against itself. Initialise </a:t>
            </a:r>
            <a:r>
              <a:rPr lang="en-GB" sz="2700">
                <a:solidFill>
                  <a:srgbClr val="0000FF"/>
                </a:solidFill>
              </a:rPr>
              <a:t>Ṽ(b) </a:t>
            </a:r>
            <a:r>
              <a:rPr lang="en-GB" sz="2700">
                <a:solidFill>
                  <a:srgbClr val="0000FF"/>
                </a:solidFill>
              </a:rPr>
              <a:t>with random weights (wi) (First time round is essentially random (because we set the weights as random) – as it learns should pick better successors )</a:t>
            </a:r>
            <a:endParaRPr sz="2700">
              <a:solidFill>
                <a:srgbClr val="0000FF"/>
              </a:solidFill>
            </a:endParaRPr>
          </a:p>
          <a:p>
            <a:pPr indent="0" lvl="0" marL="0" rtl="0" algn="l">
              <a:spcBef>
                <a:spcPts val="1200"/>
              </a:spcBef>
              <a:spcAft>
                <a:spcPts val="0"/>
              </a:spcAft>
              <a:buNone/>
            </a:pPr>
            <a:r>
              <a:rPr lang="en-GB" sz="2700">
                <a:solidFill>
                  <a:srgbClr val="0000FF"/>
                </a:solidFill>
              </a:rPr>
              <a:t>start a new game - for each board </a:t>
            </a:r>
            <a:endParaRPr sz="2700">
              <a:solidFill>
                <a:srgbClr val="0000FF"/>
              </a:solidFill>
            </a:endParaRPr>
          </a:p>
          <a:p>
            <a:pPr indent="0" lvl="0" marL="0" rtl="0" algn="l">
              <a:spcBef>
                <a:spcPts val="1200"/>
              </a:spcBef>
              <a:spcAft>
                <a:spcPts val="0"/>
              </a:spcAft>
              <a:buNone/>
            </a:pPr>
            <a:r>
              <a:rPr lang="en-GB" sz="2700">
                <a:solidFill>
                  <a:srgbClr val="0000FF"/>
                </a:solidFill>
              </a:rPr>
              <a:t>a) calculate </a:t>
            </a:r>
            <a:r>
              <a:rPr lang="en-GB" sz="2700">
                <a:solidFill>
                  <a:srgbClr val="0000FF"/>
                </a:solidFill>
              </a:rPr>
              <a:t>Ṽ(b) </a:t>
            </a:r>
            <a:r>
              <a:rPr lang="en-GB" sz="2700">
                <a:solidFill>
                  <a:srgbClr val="0000FF"/>
                </a:solidFill>
              </a:rPr>
              <a:t>on all possible legal moves </a:t>
            </a:r>
            <a:endParaRPr sz="2700">
              <a:solidFill>
                <a:srgbClr val="0000FF"/>
              </a:solidFill>
            </a:endParaRPr>
          </a:p>
          <a:p>
            <a:pPr indent="0" lvl="0" marL="0" rtl="0" algn="l">
              <a:spcBef>
                <a:spcPts val="1200"/>
              </a:spcBef>
              <a:spcAft>
                <a:spcPts val="0"/>
              </a:spcAft>
              <a:buNone/>
            </a:pPr>
            <a:r>
              <a:rPr lang="en-GB" sz="2700">
                <a:solidFill>
                  <a:srgbClr val="0000FF"/>
                </a:solidFill>
              </a:rPr>
              <a:t>(b) pick the successor with the highest score </a:t>
            </a:r>
            <a:endParaRPr sz="2700">
              <a:solidFill>
                <a:srgbClr val="0000FF"/>
              </a:solidFill>
            </a:endParaRPr>
          </a:p>
          <a:p>
            <a:pPr indent="0" lvl="0" marL="0" rtl="0" algn="l">
              <a:spcBef>
                <a:spcPts val="1200"/>
              </a:spcBef>
              <a:spcAft>
                <a:spcPts val="0"/>
              </a:spcAft>
              <a:buNone/>
            </a:pPr>
            <a:r>
              <a:rPr lang="en-GB" sz="2700">
                <a:solidFill>
                  <a:srgbClr val="0000FF"/>
                </a:solidFill>
              </a:rPr>
              <a:t>(c) evaluate error </a:t>
            </a:r>
            <a:endParaRPr sz="2700">
              <a:solidFill>
                <a:srgbClr val="0000FF"/>
              </a:solidFill>
            </a:endParaRPr>
          </a:p>
          <a:p>
            <a:pPr indent="0" lvl="0" marL="0" rtl="0" algn="l">
              <a:spcBef>
                <a:spcPts val="1200"/>
              </a:spcBef>
              <a:spcAft>
                <a:spcPts val="1200"/>
              </a:spcAft>
              <a:buNone/>
            </a:pPr>
            <a:r>
              <a:rPr lang="en-GB" sz="2700">
                <a:solidFill>
                  <a:srgbClr val="0000FF"/>
                </a:solidFill>
              </a:rPr>
              <a:t>(d) modify each weight to correct error</a:t>
            </a:r>
            <a:endParaRPr sz="2700">
              <a:solidFill>
                <a:srgbClr val="0000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FF0000"/>
                </a:solidFill>
              </a:rPr>
              <a:t>The Final Design </a:t>
            </a:r>
            <a:endParaRPr b="1">
              <a:solidFill>
                <a:srgbClr val="FF0000"/>
              </a:solidFill>
            </a:endParaRPr>
          </a:p>
        </p:txBody>
      </p:sp>
      <p:sp>
        <p:nvSpPr>
          <p:cNvPr id="375" name="Google Shape;375;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6" name="Google Shape;376;p63"/>
          <p:cNvPicPr preferRelativeResize="0"/>
          <p:nvPr/>
        </p:nvPicPr>
        <p:blipFill rotWithShape="1">
          <a:blip r:embed="rId3">
            <a:alphaModFix/>
          </a:blip>
          <a:srcRect b="14784" l="21682" r="34637" t="28762"/>
          <a:stretch/>
        </p:blipFill>
        <p:spPr>
          <a:xfrm>
            <a:off x="1682963" y="874049"/>
            <a:ext cx="5778081" cy="4198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2" name="Google Shape;382;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00000"/>
              </a:lnSpc>
              <a:spcBef>
                <a:spcPts val="0"/>
              </a:spcBef>
              <a:spcAft>
                <a:spcPts val="0"/>
              </a:spcAft>
              <a:buNone/>
            </a:pPr>
            <a:r>
              <a:rPr b="1" lang="en-GB" sz="2700">
                <a:solidFill>
                  <a:srgbClr val="0000FF"/>
                </a:solidFill>
              </a:rPr>
              <a:t>T</a:t>
            </a:r>
            <a:r>
              <a:rPr b="1" lang="en-GB" sz="2700">
                <a:solidFill>
                  <a:srgbClr val="0000FF"/>
                </a:solidFill>
              </a:rPr>
              <a:t>he Performance System</a:t>
            </a:r>
            <a:r>
              <a:rPr lang="en-GB" sz="2700">
                <a:solidFill>
                  <a:srgbClr val="0000FF"/>
                </a:solidFill>
              </a:rPr>
              <a:t> is the module that must solve the given performance task. It takes an instance of a new problem (new game) as input and produces a trace of its solution (game history) as output.</a:t>
            </a:r>
            <a:endParaRPr sz="2700">
              <a:solidFill>
                <a:srgbClr val="0000FF"/>
              </a:solidFill>
            </a:endParaRPr>
          </a:p>
          <a:p>
            <a:pPr indent="0" lvl="0" marL="0" rtl="0" algn="just">
              <a:lnSpc>
                <a:spcPct val="100000"/>
              </a:lnSpc>
              <a:spcBef>
                <a:spcPts val="1200"/>
              </a:spcBef>
              <a:spcAft>
                <a:spcPts val="0"/>
              </a:spcAft>
              <a:buNone/>
            </a:pPr>
            <a:r>
              <a:rPr lang="en-GB" sz="2700">
                <a:solidFill>
                  <a:srgbClr val="0000FF"/>
                </a:solidFill>
              </a:rPr>
              <a:t>In our case, the strategy used by the Performance System to select its next move at each step is determined by the Ṽ learned  evaluation function. </a:t>
            </a:r>
            <a:endParaRPr sz="2700">
              <a:solidFill>
                <a:srgbClr val="0000FF"/>
              </a:solidFill>
            </a:endParaRPr>
          </a:p>
          <a:p>
            <a:pPr indent="0" lvl="0" marL="0" rtl="0" algn="just">
              <a:lnSpc>
                <a:spcPct val="100000"/>
              </a:lnSpc>
              <a:spcBef>
                <a:spcPts val="1200"/>
              </a:spcBef>
              <a:spcAft>
                <a:spcPts val="1200"/>
              </a:spcAft>
              <a:buNone/>
            </a:pPr>
            <a:r>
              <a:rPr lang="en-GB" sz="2700">
                <a:solidFill>
                  <a:srgbClr val="0000FF"/>
                </a:solidFill>
              </a:rPr>
              <a:t>Therefore, we expect its performance to improve as this evaluation function becomes increasingly accurate. </a:t>
            </a:r>
            <a:endParaRPr sz="2700">
              <a:solidFill>
                <a:srgbClr val="0000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8" name="Google Shape;388;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00000"/>
              </a:lnSpc>
              <a:spcBef>
                <a:spcPts val="0"/>
              </a:spcBef>
              <a:spcAft>
                <a:spcPts val="0"/>
              </a:spcAft>
              <a:buNone/>
            </a:pPr>
            <a:r>
              <a:rPr b="1" lang="en-GB" sz="2700">
                <a:solidFill>
                  <a:srgbClr val="0000FF"/>
                </a:solidFill>
              </a:rPr>
              <a:t>The Critic </a:t>
            </a:r>
            <a:r>
              <a:rPr lang="en-GB" sz="2700">
                <a:solidFill>
                  <a:srgbClr val="0000FF"/>
                </a:solidFill>
              </a:rPr>
              <a:t>takes as input the history or trace of the game and produces as output a set of training examples of the target function. </a:t>
            </a:r>
            <a:endParaRPr sz="2700">
              <a:solidFill>
                <a:srgbClr val="0000FF"/>
              </a:solidFill>
            </a:endParaRPr>
          </a:p>
          <a:p>
            <a:pPr indent="0" lvl="0" marL="0" marR="0" rtl="0" algn="just">
              <a:lnSpc>
                <a:spcPct val="100000"/>
              </a:lnSpc>
              <a:spcBef>
                <a:spcPts val="1200"/>
              </a:spcBef>
              <a:spcAft>
                <a:spcPts val="1200"/>
              </a:spcAft>
              <a:buNone/>
            </a:pPr>
            <a:r>
              <a:rPr lang="en-GB" sz="2700">
                <a:solidFill>
                  <a:srgbClr val="0000FF"/>
                </a:solidFill>
              </a:rPr>
              <a:t>Each training example in this case corresponds to some game state in the trace, along with an estimate Vtrain, of the target function value. In our example, the Critic corresponds to the training rule </a:t>
            </a:r>
            <a:endParaRPr sz="2700">
              <a:solidFill>
                <a:srgbClr val="0000FF"/>
              </a:solidFill>
            </a:endParaRPr>
          </a:p>
        </p:txBody>
      </p:sp>
      <p:pic>
        <p:nvPicPr>
          <p:cNvPr descr="V_{train}(b)&lt;-Ṽ(Successor(b))" id="389" name="Google Shape;389;p65" title="MathEquation,#000000"/>
          <p:cNvPicPr preferRelativeResize="0"/>
          <p:nvPr/>
        </p:nvPicPr>
        <p:blipFill>
          <a:blip r:embed="rId3">
            <a:alphaModFix/>
          </a:blip>
          <a:stretch>
            <a:fillRect/>
          </a:stretch>
        </p:blipFill>
        <p:spPr>
          <a:xfrm>
            <a:off x="4803983" y="4485800"/>
            <a:ext cx="4028326" cy="417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5" name="Google Shape;395;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00000"/>
              </a:lnSpc>
              <a:spcBef>
                <a:spcPts val="0"/>
              </a:spcBef>
              <a:spcAft>
                <a:spcPts val="0"/>
              </a:spcAft>
              <a:buNone/>
            </a:pPr>
            <a:r>
              <a:rPr b="1" lang="en-GB" sz="2700">
                <a:solidFill>
                  <a:srgbClr val="0000FF"/>
                </a:solidFill>
              </a:rPr>
              <a:t>The Generalizer </a:t>
            </a:r>
            <a:r>
              <a:rPr lang="en-GB" sz="2700">
                <a:solidFill>
                  <a:srgbClr val="0000FF"/>
                </a:solidFill>
              </a:rPr>
              <a:t>takes as input the training examples and produces an output hypothesis that is its estimate of the target function. </a:t>
            </a:r>
            <a:endParaRPr sz="2700">
              <a:solidFill>
                <a:srgbClr val="0000FF"/>
              </a:solidFill>
            </a:endParaRPr>
          </a:p>
          <a:p>
            <a:pPr indent="0" lvl="0" marL="0" marR="0" rtl="0" algn="just">
              <a:lnSpc>
                <a:spcPct val="100000"/>
              </a:lnSpc>
              <a:spcBef>
                <a:spcPts val="1200"/>
              </a:spcBef>
              <a:spcAft>
                <a:spcPts val="1200"/>
              </a:spcAft>
              <a:buNone/>
            </a:pPr>
            <a:r>
              <a:rPr lang="en-GB" sz="2700">
                <a:solidFill>
                  <a:srgbClr val="0000FF"/>
                </a:solidFill>
              </a:rPr>
              <a:t>In our example, the Generalizer corresponds to the LMS algorithm, and the output hypothesis is the function Ṽ described by the learned weights w0, . . . , W6.</a:t>
            </a:r>
            <a:endParaRPr sz="2700">
              <a:solidFill>
                <a:srgbClr val="0000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1" name="Google Shape;401;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marR="0" rtl="0" algn="just">
              <a:lnSpc>
                <a:spcPct val="100000"/>
              </a:lnSpc>
              <a:spcBef>
                <a:spcPts val="0"/>
              </a:spcBef>
              <a:spcAft>
                <a:spcPts val="0"/>
              </a:spcAft>
              <a:buNone/>
            </a:pPr>
            <a:r>
              <a:rPr b="1" lang="en-GB" sz="2700">
                <a:solidFill>
                  <a:srgbClr val="0000FF"/>
                </a:solidFill>
              </a:rPr>
              <a:t>The Experiment Generator </a:t>
            </a:r>
            <a:r>
              <a:rPr lang="en-GB" sz="2700">
                <a:solidFill>
                  <a:srgbClr val="0000FF"/>
                </a:solidFill>
              </a:rPr>
              <a:t>takes as input the current hypothesis (currently learned function) and outputs a new problem (i.e., initial board state) for the Performance System to explore.</a:t>
            </a:r>
            <a:endParaRPr sz="2700">
              <a:solidFill>
                <a:srgbClr val="0000FF"/>
              </a:solidFill>
            </a:endParaRPr>
          </a:p>
          <a:p>
            <a:pPr indent="0" lvl="0" marL="0" marR="0" rtl="0" algn="just">
              <a:lnSpc>
                <a:spcPct val="100000"/>
              </a:lnSpc>
              <a:spcBef>
                <a:spcPts val="1200"/>
              </a:spcBef>
              <a:spcAft>
                <a:spcPts val="0"/>
              </a:spcAft>
              <a:buNone/>
            </a:pPr>
            <a:r>
              <a:rPr lang="en-GB" sz="2700">
                <a:solidFill>
                  <a:srgbClr val="0000FF"/>
                </a:solidFill>
              </a:rPr>
              <a:t>Its role is to pick new practice problems that will maximize the learning rate of the overall system. </a:t>
            </a:r>
            <a:endParaRPr sz="2700">
              <a:solidFill>
                <a:srgbClr val="0000FF"/>
              </a:solidFill>
            </a:endParaRPr>
          </a:p>
          <a:p>
            <a:pPr indent="0" lvl="0" marL="0" marR="0" rtl="0" algn="just">
              <a:lnSpc>
                <a:spcPct val="100000"/>
              </a:lnSpc>
              <a:spcBef>
                <a:spcPts val="1200"/>
              </a:spcBef>
              <a:spcAft>
                <a:spcPts val="1200"/>
              </a:spcAft>
              <a:buNone/>
            </a:pPr>
            <a:r>
              <a:rPr lang="en-GB" sz="2700">
                <a:solidFill>
                  <a:srgbClr val="0000FF"/>
                </a:solidFill>
              </a:rPr>
              <a:t>In our example, the Experiment Generator follows a very simple strategy: It always proposes the same initial game board to begin a new game.</a:t>
            </a:r>
            <a:endParaRPr sz="27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rotWithShape="1">
          <a:blip r:embed="rId3">
            <a:alphaModFix/>
          </a:blip>
          <a:srcRect b="14791" l="20425" r="23166" t="17577"/>
          <a:stretch/>
        </p:blipFill>
        <p:spPr>
          <a:xfrm>
            <a:off x="865238" y="73050"/>
            <a:ext cx="7413524" cy="4997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3393513" y="2160113"/>
            <a:ext cx="5438775" cy="2886075"/>
          </a:xfrm>
          <a:prstGeom prst="rect">
            <a:avLst/>
          </a:prstGeom>
          <a:noFill/>
          <a:ln>
            <a:noFill/>
          </a:ln>
        </p:spPr>
      </p:pic>
      <p:sp>
        <p:nvSpPr>
          <p:cNvPr id="93" name="Google Shape;93;p19"/>
          <p:cNvSpPr txBox="1"/>
          <p:nvPr/>
        </p:nvSpPr>
        <p:spPr>
          <a:xfrm>
            <a:off x="483375" y="977000"/>
            <a:ext cx="7138800" cy="1354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GB" sz="1900">
                <a:solidFill>
                  <a:srgbClr val="0000FF"/>
                </a:solidFill>
              </a:rPr>
              <a:t>Machine Learning is a subset of AI that uses statistical to explore </a:t>
            </a:r>
            <a:r>
              <a:rPr lang="en-GB" sz="1900">
                <a:solidFill>
                  <a:srgbClr val="0000FF"/>
                </a:solidFill>
              </a:rPr>
              <a:t>the data and</a:t>
            </a:r>
            <a:r>
              <a:rPr lang="en-GB" sz="1900">
                <a:solidFill>
                  <a:srgbClr val="0000FF"/>
                </a:solidFill>
              </a:rPr>
              <a:t> build systems that have the ability to automatically learn and improve from experiences without being explicitly programmed.</a:t>
            </a:r>
            <a:endParaRPr sz="1900">
              <a:solidFill>
                <a:srgbClr val="0000FF"/>
              </a:solidFill>
            </a:endParaRPr>
          </a:p>
        </p:txBody>
      </p:sp>
      <p:sp>
        <p:nvSpPr>
          <p:cNvPr id="94" name="Google Shape;94;p19"/>
          <p:cNvSpPr txBox="1"/>
          <p:nvPr/>
        </p:nvSpPr>
        <p:spPr>
          <a:xfrm>
            <a:off x="483375" y="207488"/>
            <a:ext cx="7138800" cy="769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900">
                <a:solidFill>
                  <a:srgbClr val="0000FF"/>
                </a:solidFill>
              </a:rPr>
              <a:t>AI enables the machine to think, that is without any human intervention the machine will be able to take its own decision.</a:t>
            </a:r>
            <a:endParaRPr sz="800"/>
          </a:p>
        </p:txBody>
      </p:sp>
      <p:sp>
        <p:nvSpPr>
          <p:cNvPr id="95" name="Google Shape;95;p19"/>
          <p:cNvSpPr txBox="1"/>
          <p:nvPr/>
        </p:nvSpPr>
        <p:spPr>
          <a:xfrm>
            <a:off x="483375" y="2331500"/>
            <a:ext cx="3361800" cy="1939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GB" sz="1900">
                <a:solidFill>
                  <a:srgbClr val="0000FF"/>
                </a:solidFill>
              </a:rPr>
              <a:t>Deep learning is a machine learning technique that is inspired by the way a human brain filters information, it is basically learning from examples.</a:t>
            </a:r>
            <a:endParaRPr sz="1900">
              <a:solidFill>
                <a:srgbClr val="0000FF"/>
              </a:solidFill>
            </a:endParaRPr>
          </a:p>
        </p:txBody>
      </p:sp>
      <p:sp>
        <p:nvSpPr>
          <p:cNvPr id="96" name="Google Shape;96;p19"/>
          <p:cNvSpPr txBox="1"/>
          <p:nvPr/>
        </p:nvSpPr>
        <p:spPr>
          <a:xfrm>
            <a:off x="483375" y="4271000"/>
            <a:ext cx="3361800" cy="769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GB" sz="1900">
                <a:solidFill>
                  <a:srgbClr val="0000FF"/>
                </a:solidFill>
              </a:rPr>
              <a:t>DS uses tools like stat, prob, linear algebra</a:t>
            </a:r>
            <a:endParaRPr sz="19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GB">
                <a:solidFill>
                  <a:srgbClr val="FF0000"/>
                </a:solidFill>
              </a:rPr>
              <a:t>WELL-POSED LEARNING PROBLEMS</a:t>
            </a:r>
            <a:endParaRPr b="1">
              <a:solidFill>
                <a:srgbClr val="FF0000"/>
              </a:solidFill>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None/>
            </a:pPr>
            <a:r>
              <a:rPr b="1" lang="en-GB" sz="2800">
                <a:solidFill>
                  <a:srgbClr val="0000FF"/>
                </a:solidFill>
              </a:rPr>
              <a:t>A computer program is said to learn from experience E with respect to some class of tasks T and performance measure P, if its performance at tasks in T, as measured by P, improves with experience E. </a:t>
            </a:r>
            <a:endParaRPr b="1" sz="28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GB" sz="2500">
                <a:solidFill>
                  <a:srgbClr val="FF0000"/>
                </a:solidFill>
              </a:rPr>
              <a:t>A Checkers Learning Problem</a:t>
            </a:r>
            <a:endParaRPr b="1" sz="2500">
              <a:solidFill>
                <a:srgbClr val="FF0000"/>
              </a:solidFill>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solidFill>
                  <a:srgbClr val="0000FF"/>
                </a:solidFill>
              </a:rPr>
              <a:t>Task T:</a:t>
            </a:r>
            <a:r>
              <a:rPr lang="en-GB" sz="2500">
                <a:solidFill>
                  <a:srgbClr val="0000FF"/>
                </a:solidFill>
              </a:rPr>
              <a:t> Playing checkers </a:t>
            </a:r>
            <a:endParaRPr sz="2500">
              <a:solidFill>
                <a:srgbClr val="0000FF"/>
              </a:solidFill>
            </a:endParaRPr>
          </a:p>
          <a:p>
            <a:pPr indent="0" lvl="0" marL="0" rtl="0" algn="l">
              <a:spcBef>
                <a:spcPts val="1200"/>
              </a:spcBef>
              <a:spcAft>
                <a:spcPts val="0"/>
              </a:spcAft>
              <a:buNone/>
            </a:pPr>
            <a:r>
              <a:rPr b="1" lang="en-GB" sz="2500">
                <a:solidFill>
                  <a:srgbClr val="0000FF"/>
                </a:solidFill>
              </a:rPr>
              <a:t> Performance measure P:</a:t>
            </a:r>
            <a:r>
              <a:rPr lang="en-GB" sz="2500">
                <a:solidFill>
                  <a:srgbClr val="0000FF"/>
                </a:solidFill>
              </a:rPr>
              <a:t> Percent of games won against opponents </a:t>
            </a:r>
            <a:endParaRPr sz="2500">
              <a:solidFill>
                <a:srgbClr val="0000FF"/>
              </a:solidFill>
            </a:endParaRPr>
          </a:p>
          <a:p>
            <a:pPr indent="0" lvl="0" marL="0" rtl="0" algn="l">
              <a:spcBef>
                <a:spcPts val="1200"/>
              </a:spcBef>
              <a:spcAft>
                <a:spcPts val="1200"/>
              </a:spcAft>
              <a:buNone/>
            </a:pPr>
            <a:r>
              <a:rPr b="1" lang="en-GB" sz="2500">
                <a:solidFill>
                  <a:srgbClr val="0000FF"/>
                </a:solidFill>
              </a:rPr>
              <a:t>Training experience E:</a:t>
            </a:r>
            <a:r>
              <a:rPr lang="en-GB" sz="2500">
                <a:solidFill>
                  <a:srgbClr val="0000FF"/>
                </a:solidFill>
              </a:rPr>
              <a:t> Playing practice games against itself </a:t>
            </a:r>
            <a:endParaRPr sz="25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