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CC8"/>
    <a:srgbClr val="0273DA"/>
    <a:srgbClr val="7258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81" d="100"/>
          <a:sy n="81" d="100"/>
        </p:scale>
        <p:origin x="754" y="-1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171CC-6F0D-A649-5ED1-5A0278F67EF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01B197B-1619-795C-1B23-D43E548950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5423C63-7489-793B-813E-B975A8D53B5D}"/>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5" name="Footer Placeholder 4">
            <a:extLst>
              <a:ext uri="{FF2B5EF4-FFF2-40B4-BE49-F238E27FC236}">
                <a16:creationId xmlns:a16="http://schemas.microsoft.com/office/drawing/2014/main" id="{0D1DE3BB-42D8-A3D7-2D98-02A8C8405C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B463A38-87F5-3812-49AA-4EDAE4E0F2DE}"/>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2516616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EBD2-01A0-A110-6A7F-76BC958B7116}"/>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981E68B-666A-C8C3-9F49-F87F7CC7E2F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6DC8507-77D2-E50E-A1BD-9489114AA7E4}"/>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5" name="Footer Placeholder 4">
            <a:extLst>
              <a:ext uri="{FF2B5EF4-FFF2-40B4-BE49-F238E27FC236}">
                <a16:creationId xmlns:a16="http://schemas.microsoft.com/office/drawing/2014/main" id="{C43B5655-99BB-C223-4DD1-F2F162FA4C3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4108EF5-0FB1-312D-3F5F-329770D515BD}"/>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24038504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8CF38B0-3CA8-37D4-DA8D-F102C611C77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98C5276-7683-E645-40AB-52017CB54B2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F6E921F-5847-89E3-61BE-F2457AC97473}"/>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5" name="Footer Placeholder 4">
            <a:extLst>
              <a:ext uri="{FF2B5EF4-FFF2-40B4-BE49-F238E27FC236}">
                <a16:creationId xmlns:a16="http://schemas.microsoft.com/office/drawing/2014/main" id="{F2976BFE-D2D5-B81E-301C-0BABE4251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1C6E21-7951-3C64-3FA9-E719F1D3C9F2}"/>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21837388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CB2B1-103A-C4AE-59D5-AA99D8F32A1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2712917-3B31-BC13-BC67-D7A2E855AB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73FB571-4E25-162E-90A9-01A35D8BE90C}"/>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5" name="Footer Placeholder 4">
            <a:extLst>
              <a:ext uri="{FF2B5EF4-FFF2-40B4-BE49-F238E27FC236}">
                <a16:creationId xmlns:a16="http://schemas.microsoft.com/office/drawing/2014/main" id="{39400349-41F6-B703-53BC-5BB3A71DC2B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EF43BD9-8643-5CE6-2625-8209562EF9ED}"/>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23019113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E843B7-AACB-8862-95A9-275FC3F596B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1C34C554-37BC-C4F8-8F35-2F3A045D0C7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967975-89A8-691E-A3A6-118D87BC4B23}"/>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5" name="Footer Placeholder 4">
            <a:extLst>
              <a:ext uri="{FF2B5EF4-FFF2-40B4-BE49-F238E27FC236}">
                <a16:creationId xmlns:a16="http://schemas.microsoft.com/office/drawing/2014/main" id="{E19BA848-6E90-2F34-BBFC-82A05788A15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383EDA4-D716-FF50-5061-822EEE0C05D6}"/>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19750096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E4982E-1945-8A9E-2BDB-5C37608BA3B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073806-29D4-0B71-89A2-D7ECEDDA1E1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6109804-343E-5956-2366-A166B9F161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A50AB8B-4F44-D906-F565-3A66349EDC54}"/>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6" name="Footer Placeholder 5">
            <a:extLst>
              <a:ext uri="{FF2B5EF4-FFF2-40B4-BE49-F238E27FC236}">
                <a16:creationId xmlns:a16="http://schemas.microsoft.com/office/drawing/2014/main" id="{2AF726CD-3200-9C32-2569-EC73C41F5C1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ABE3B3F-A7DA-2CBD-2664-D57D9302F4BA}"/>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1179362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5685E7-B789-515E-985F-00E88C0677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E6762E4-ED89-4D04-B489-6CDE3CEA21B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7AA0AED-CDE7-8462-C3FE-2999C71B0C2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EFBDA3E-904E-E014-415B-53E1BDF7F2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F9F570-E3D7-383B-260E-5A611C2C2AB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ABEE0763-0C33-C843-9F20-3CC2555545F4}"/>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8" name="Footer Placeholder 7">
            <a:extLst>
              <a:ext uri="{FF2B5EF4-FFF2-40B4-BE49-F238E27FC236}">
                <a16:creationId xmlns:a16="http://schemas.microsoft.com/office/drawing/2014/main" id="{5C692BA5-5C1C-381A-3BE5-7C33A266CF0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48B26F7-4709-9172-63B8-041272003668}"/>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42906806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571CE2-5641-2A18-7E1D-8876E8815F9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29E197F-7D07-B2CA-1BAA-272FC0159EF5}"/>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4" name="Footer Placeholder 3">
            <a:extLst>
              <a:ext uri="{FF2B5EF4-FFF2-40B4-BE49-F238E27FC236}">
                <a16:creationId xmlns:a16="http://schemas.microsoft.com/office/drawing/2014/main" id="{1CB9C09F-BAA3-C387-56EA-259D2EE38AD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F8EFEB4-FF8D-F786-789F-2EAD882B095D}"/>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7307906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6C05F53-8BC6-6BA3-85C5-72C653640C83}"/>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3" name="Footer Placeholder 2">
            <a:extLst>
              <a:ext uri="{FF2B5EF4-FFF2-40B4-BE49-F238E27FC236}">
                <a16:creationId xmlns:a16="http://schemas.microsoft.com/office/drawing/2014/main" id="{B40B6E85-4E74-6AC3-3D4E-8F9D6BFDF75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AF4DFD-D02E-7A09-0765-F00E5CCA8DC9}"/>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36824641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025AB4-A88E-7A8D-8BC0-099239B1763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0446AA8-4572-4754-3F01-15B9EBC4D6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9230578-AE0A-B9F1-5D38-12D34E7221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7D73D21-07DB-839D-BE13-DF2D68867F27}"/>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6" name="Footer Placeholder 5">
            <a:extLst>
              <a:ext uri="{FF2B5EF4-FFF2-40B4-BE49-F238E27FC236}">
                <a16:creationId xmlns:a16="http://schemas.microsoft.com/office/drawing/2014/main" id="{1E4F91ED-D3A5-D424-6D55-3481FECD100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59BD41-2B05-5A54-6923-31745E883C31}"/>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42563409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DA98FA-D295-DD3C-8B1A-6632300F6A6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A789C23-761B-1F42-B838-BDBD1F5409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3F37828B-2FC7-69DD-8BAF-43BA1E259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127BAF-AA66-3CFC-168A-773EE2442340}"/>
              </a:ext>
            </a:extLst>
          </p:cNvPr>
          <p:cNvSpPr>
            <a:spLocks noGrp="1"/>
          </p:cNvSpPr>
          <p:nvPr>
            <p:ph type="dt" sz="half" idx="10"/>
          </p:nvPr>
        </p:nvSpPr>
        <p:spPr/>
        <p:txBody>
          <a:bodyPr/>
          <a:lstStyle/>
          <a:p>
            <a:fld id="{6B8A5212-9078-458F-B425-1744AC910E46}" type="datetimeFigureOut">
              <a:rPr lang="en-IN" smtClean="0"/>
              <a:t>09-07-2025</a:t>
            </a:fld>
            <a:endParaRPr lang="en-IN"/>
          </a:p>
        </p:txBody>
      </p:sp>
      <p:sp>
        <p:nvSpPr>
          <p:cNvPr id="6" name="Footer Placeholder 5">
            <a:extLst>
              <a:ext uri="{FF2B5EF4-FFF2-40B4-BE49-F238E27FC236}">
                <a16:creationId xmlns:a16="http://schemas.microsoft.com/office/drawing/2014/main" id="{9560416A-74FB-A84C-8962-AA98F322CA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04CBE15F-E4BC-E312-DA0B-275E11E76D34}"/>
              </a:ext>
            </a:extLst>
          </p:cNvPr>
          <p:cNvSpPr>
            <a:spLocks noGrp="1"/>
          </p:cNvSpPr>
          <p:nvPr>
            <p:ph type="sldNum" sz="quarter" idx="12"/>
          </p:nvPr>
        </p:nvSpPr>
        <p:spPr/>
        <p:txBody>
          <a:bodyPr/>
          <a:lstStyle/>
          <a:p>
            <a:fld id="{672C909C-292E-4984-A893-A51261B84F81}" type="slidenum">
              <a:rPr lang="en-IN" smtClean="0"/>
              <a:t>‹#›</a:t>
            </a:fld>
            <a:endParaRPr lang="en-IN"/>
          </a:p>
        </p:txBody>
      </p:sp>
    </p:spTree>
    <p:extLst>
      <p:ext uri="{BB962C8B-B14F-4D97-AF65-F5344CB8AC3E}">
        <p14:creationId xmlns:p14="http://schemas.microsoft.com/office/powerpoint/2010/main" val="4199912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8BD483-FFFF-7FAB-1666-D36364C595A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0D872D-02F8-7B80-D81E-63490A6285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A696B56-D9C5-8A4A-AC90-AF7E91FF11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B8A5212-9078-458F-B425-1744AC910E46}" type="datetimeFigureOut">
              <a:rPr lang="en-IN" smtClean="0"/>
              <a:t>09-07-2025</a:t>
            </a:fld>
            <a:endParaRPr lang="en-IN"/>
          </a:p>
        </p:txBody>
      </p:sp>
      <p:sp>
        <p:nvSpPr>
          <p:cNvPr id="5" name="Footer Placeholder 4">
            <a:extLst>
              <a:ext uri="{FF2B5EF4-FFF2-40B4-BE49-F238E27FC236}">
                <a16:creationId xmlns:a16="http://schemas.microsoft.com/office/drawing/2014/main" id="{2E6D07FF-3FDA-15B7-3E89-589796255FF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0C6DC71D-929F-34AE-32CF-EA268EE74DF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2C909C-292E-4984-A893-A51261B84F81}" type="slidenum">
              <a:rPr lang="en-IN" smtClean="0"/>
              <a:t>‹#›</a:t>
            </a:fld>
            <a:endParaRPr lang="en-IN"/>
          </a:p>
        </p:txBody>
      </p:sp>
    </p:spTree>
    <p:extLst>
      <p:ext uri="{BB962C8B-B14F-4D97-AF65-F5344CB8AC3E}">
        <p14:creationId xmlns:p14="http://schemas.microsoft.com/office/powerpoint/2010/main" val="40307276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36ADBFC-2A24-2118-11CA-74E867077078}"/>
              </a:ext>
            </a:extLst>
          </p:cNvPr>
          <p:cNvSpPr txBox="1"/>
          <p:nvPr/>
        </p:nvSpPr>
        <p:spPr>
          <a:xfrm>
            <a:off x="1689494" y="2182594"/>
            <a:ext cx="8813007" cy="830997"/>
          </a:xfrm>
          <a:prstGeom prst="rect">
            <a:avLst/>
          </a:prstGeom>
          <a:solidFill>
            <a:schemeClr val="bg1">
              <a:alpha val="51000"/>
            </a:schemeClr>
          </a:solidFill>
        </p:spPr>
        <p:txBody>
          <a:bodyPr wrap="square" rtlCol="0">
            <a:spAutoFit/>
          </a:bodyPr>
          <a:lstStyle/>
          <a:p>
            <a:pPr algn="ctr"/>
            <a:r>
              <a:rPr lang="en-US" sz="2400" b="1" u="sng" dirty="0">
                <a:solidFill>
                  <a:srgbClr val="005CC8"/>
                </a:solidFill>
                <a:latin typeface="Times New Roman" panose="02020603050405020304" pitchFamily="18" charset="0"/>
                <a:cs typeface="Times New Roman" panose="02020603050405020304" pitchFamily="18" charset="0"/>
              </a:rPr>
              <a:t>The Future of Cricket: AI&amp;ML-Powered IPL Match Predictions</a:t>
            </a:r>
            <a:br>
              <a:rPr lang="en-US" sz="2400" b="1" dirty="0">
                <a:solidFill>
                  <a:srgbClr val="002060"/>
                </a:solidFill>
                <a:latin typeface="Times New Roman" panose="02020603050405020304" pitchFamily="18" charset="0"/>
                <a:cs typeface="Times New Roman" panose="02020603050405020304" pitchFamily="18" charset="0"/>
              </a:rPr>
            </a:br>
            <a:endParaRPr lang="en-IN" sz="2400" b="1" dirty="0">
              <a:solidFill>
                <a:srgbClr val="002060"/>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BA70473D-6A27-1BAC-AB05-FBA39B38D440}"/>
              </a:ext>
            </a:extLst>
          </p:cNvPr>
          <p:cNvSpPr txBox="1"/>
          <p:nvPr/>
        </p:nvSpPr>
        <p:spPr>
          <a:xfrm>
            <a:off x="1547809" y="4025385"/>
            <a:ext cx="9096375" cy="400110"/>
          </a:xfrm>
          <a:prstGeom prst="rect">
            <a:avLst/>
          </a:prstGeom>
          <a:solidFill>
            <a:schemeClr val="bg1">
              <a:alpha val="42000"/>
            </a:schemeClr>
          </a:solidFill>
        </p:spPr>
        <p:txBody>
          <a:bodyPr wrap="square" rtlCol="0">
            <a:spAutoFit/>
          </a:bodyPr>
          <a:lstStyle/>
          <a:p>
            <a:pPr algn="ctr"/>
            <a:r>
              <a:rPr lang="en-IN" sz="2000" kern="100" dirty="0">
                <a:solidFill>
                  <a:schemeClr val="tx1">
                    <a:lumMod val="95000"/>
                    <a:lumOff val="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Authors:BANDANA PRAJAPATI</a:t>
            </a:r>
            <a:endParaRPr lang="en-IN" sz="2000" dirty="0">
              <a:solidFill>
                <a:schemeClr val="tx1">
                  <a:lumMod val="95000"/>
                  <a:lumOff val="5000"/>
                </a:schemeClr>
              </a:solidFill>
            </a:endParaRPr>
          </a:p>
        </p:txBody>
      </p:sp>
    </p:spTree>
    <p:extLst>
      <p:ext uri="{BB962C8B-B14F-4D97-AF65-F5344CB8AC3E}">
        <p14:creationId xmlns:p14="http://schemas.microsoft.com/office/powerpoint/2010/main" val="348595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8000" b="-8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CC83EEA-1BAE-5F07-2AEC-349AE60805B3}"/>
              </a:ext>
            </a:extLst>
          </p:cNvPr>
          <p:cNvSpPr txBox="1"/>
          <p:nvPr/>
        </p:nvSpPr>
        <p:spPr>
          <a:xfrm>
            <a:off x="1788318" y="1166842"/>
            <a:ext cx="8615363" cy="4524315"/>
          </a:xfrm>
          <a:prstGeom prst="rect">
            <a:avLst/>
          </a:prstGeom>
          <a:solidFill>
            <a:schemeClr val="bg1">
              <a:alpha val="58000"/>
            </a:schemeClr>
          </a:solidFill>
        </p:spPr>
        <p:txBody>
          <a:bodyPr wrap="square" rtlCol="0">
            <a:spAutoFit/>
          </a:bodyPr>
          <a:lstStyle/>
          <a:p>
            <a:r>
              <a:rPr lang="en-US" dirty="0">
                <a:latin typeface="Times New Roman" panose="02020603050405020304" pitchFamily="18" charset="0"/>
                <a:cs typeface="Times New Roman" panose="02020603050405020304" pitchFamily="18" charset="0"/>
              </a:rPr>
              <a:t>Cricket, especially the Indian Premier League (IPL), has evolved into a highly data-driven sport where analytics play a crucial role in team strategies and match outcomes. Traditional statistical methods have been useful, but machine learning (ML) provides a more advanced approach to analyzing historical match data and identifying patterns for better prediction accuracy.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This study aims to develop a predictive model that factors in team composition, past performances, venue conditions, and toss outcomes to forecast IPL match results. By leveraging ML techniques, we can uncover hidden patterns in match data and provide actionable insights that benefit teams, analysts, and fans.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dataset used consists of records from 816 IPL matches played between 2008 and 2023, containing over 100 variables such as player statistics, pitch conditions, and match dynamics. With the growing availability of sports data, ML-driven predictive analytics has the potential to revolutionize decision-making in cricket.</a:t>
            </a:r>
          </a:p>
          <a:p>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0A6E6F75-77FC-783B-6588-000B2EE118C4}"/>
              </a:ext>
            </a:extLst>
          </p:cNvPr>
          <p:cNvSpPr txBox="1"/>
          <p:nvPr/>
        </p:nvSpPr>
        <p:spPr>
          <a:xfrm>
            <a:off x="4995861" y="466725"/>
            <a:ext cx="2200275" cy="400110"/>
          </a:xfrm>
          <a:prstGeom prst="rect">
            <a:avLst/>
          </a:prstGeom>
          <a:solidFill>
            <a:schemeClr val="bg1">
              <a:alpha val="68000"/>
            </a:schemeClr>
          </a:solidFill>
        </p:spPr>
        <p:txBody>
          <a:bodyPr wrap="square" rtlCol="0">
            <a:spAutoFit/>
          </a:bodyPr>
          <a:lstStyle/>
          <a:p>
            <a:pPr algn="ctr"/>
            <a:r>
              <a:rPr lang="en-IN" sz="2000" u="sng" dirty="0">
                <a:latin typeface="Times New Roman" panose="02020603050405020304" pitchFamily="18" charset="0"/>
                <a:cs typeface="Times New Roman" panose="02020603050405020304" pitchFamily="18" charset="0"/>
              </a:rPr>
              <a:t>INTRODUCTION</a:t>
            </a:r>
          </a:p>
        </p:txBody>
      </p:sp>
    </p:spTree>
    <p:extLst>
      <p:ext uri="{BB962C8B-B14F-4D97-AF65-F5344CB8AC3E}">
        <p14:creationId xmlns:p14="http://schemas.microsoft.com/office/powerpoint/2010/main" val="9925555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666CE2A-FE3A-16B3-BA06-74DBF40C5951}"/>
              </a:ext>
            </a:extLst>
          </p:cNvPr>
          <p:cNvSpPr txBox="1"/>
          <p:nvPr/>
        </p:nvSpPr>
        <p:spPr>
          <a:xfrm>
            <a:off x="4362448" y="339209"/>
            <a:ext cx="3467099" cy="369332"/>
          </a:xfrm>
          <a:prstGeom prst="rect">
            <a:avLst/>
          </a:prstGeom>
          <a:solidFill>
            <a:schemeClr val="bg1">
              <a:alpha val="60000"/>
            </a:schemeClr>
          </a:solidFill>
        </p:spPr>
        <p:txBody>
          <a:bodyPr wrap="square" rtlCol="0">
            <a:spAutoFit/>
          </a:bodyPr>
          <a:lstStyle/>
          <a:p>
            <a:pPr algn="ctr"/>
            <a:r>
              <a:rPr lang="en-IN" sz="1800" b="1" i="0" u="sng" strike="noStrike" baseline="0" dirty="0">
                <a:solidFill>
                  <a:srgbClr val="000000"/>
                </a:solidFill>
                <a:latin typeface="Times New Roman" panose="02020603050405020304" pitchFamily="18" charset="0"/>
              </a:rPr>
              <a:t> Project Implementation Plan  </a:t>
            </a:r>
            <a:endParaRPr lang="en-IN" b="1" u="sng" dirty="0"/>
          </a:p>
        </p:txBody>
      </p:sp>
      <p:sp>
        <p:nvSpPr>
          <p:cNvPr id="3" name="TextBox 2">
            <a:extLst>
              <a:ext uri="{FF2B5EF4-FFF2-40B4-BE49-F238E27FC236}">
                <a16:creationId xmlns:a16="http://schemas.microsoft.com/office/drawing/2014/main" id="{522971F0-4D96-0344-F84E-4049D41A1C5D}"/>
              </a:ext>
            </a:extLst>
          </p:cNvPr>
          <p:cNvSpPr txBox="1"/>
          <p:nvPr/>
        </p:nvSpPr>
        <p:spPr>
          <a:xfrm>
            <a:off x="1032268" y="845685"/>
            <a:ext cx="10127457" cy="5632311"/>
          </a:xfrm>
          <a:prstGeom prst="rect">
            <a:avLst/>
          </a:prstGeom>
          <a:solidFill>
            <a:schemeClr val="bg1">
              <a:alpha val="58000"/>
            </a:schemeClr>
          </a:solidFill>
        </p:spPr>
        <p:txBody>
          <a:bodyPr wrap="square" rtlCol="0">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lang="en-US" b="1" u="sng" dirty="0">
                <a:latin typeface="Times New Roman" panose="02020603050405020304" pitchFamily="18" charset="0"/>
                <a:cs typeface="Times New Roman" panose="02020603050405020304" pitchFamily="18" charset="0"/>
              </a:rPr>
              <a:t>Data Collection &amp; Feature Selection</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Our study is based on </a:t>
            </a:r>
            <a:r>
              <a:rPr kumimoji="0" lang="en-US" altLang="en-US" sz="1800" b="1"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816 IPL matches (2008-2023)</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sourced from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Kaggle,</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over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 variables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covering player stats, pitch conditions, and match dynamics. Selecting key features is crucial for improving prediction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Team composition</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plays a vital role, with metrics like </a:t>
            </a:r>
            <a:r>
              <a:rPr kumimoji="0" lang="en-US" altLang="en-US" sz="1800" b="1" i="0" u="none" strike="noStrike" cap="none" normalizeH="0" baseline="0" dirty="0">
                <a:ln>
                  <a:noFill/>
                </a:ln>
                <a:solidFill>
                  <a:srgbClr val="7030A0"/>
                </a:solidFill>
                <a:effectLst/>
                <a:latin typeface="Times New Roman" panose="02020603050405020304" pitchFamily="18" charset="0"/>
                <a:cs typeface="Times New Roman" panose="02020603050405020304" pitchFamily="18" charset="0"/>
              </a:rPr>
              <a:t>batting strike rate, bowling economy, and head-to-head records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helping assess performance.</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Toss decisions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impact results significantly, with </a:t>
            </a:r>
            <a:r>
              <a:rPr kumimoji="0" lang="en-US" altLang="en-US" sz="1800" b="1"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53.7% of toss-winning teams securing victory</a:t>
            </a:r>
            <a:r>
              <a:rPr kumimoji="0" lang="en-US" altLang="en-US" sz="1800" b="0" i="0" u="none" strike="noStrike" cap="none" normalizeH="0" baseline="0" dirty="0">
                <a:ln>
                  <a:noFill/>
                </a:ln>
                <a:solidFill>
                  <a:schemeClr val="accent5">
                    <a:lumMod val="50000"/>
                  </a:schemeClr>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Batting first is beneficial in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dry conditions,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while chasing is more effective with </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 dew levels.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Venue &amp; pitch conditions</a:t>
            </a:r>
            <a:r>
              <a:rPr kumimoji="0" lang="en-US" altLang="en-US" sz="18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influence match </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70.5%-wins.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instance, </a:t>
            </a:r>
            <a:r>
              <a:rPr kumimoji="0" lang="en-US" altLang="en-US" sz="1800" b="1"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CSK has a 70.5%win rate at Chepauk</a:t>
            </a:r>
            <a:r>
              <a:rPr kumimoji="0" lang="en-US" altLang="en-US" sz="1800" b="0" i="0" u="none" strike="noStrike" cap="none" normalizeH="0" baseline="0" dirty="0">
                <a:ln>
                  <a:noFill/>
                </a:ln>
                <a:solidFill>
                  <a:srgbClr val="FFFF00"/>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highlighting home-ground advantage. Data from </a:t>
            </a:r>
            <a:r>
              <a:rPr kumimoji="0" lang="en-US" altLang="en-US" sz="1800" b="1" i="0" u="none" strike="noStrike" cap="none" normalizeH="0" baseline="0" dirty="0">
                <a:ln>
                  <a:noFill/>
                </a:ln>
                <a:solidFill>
                  <a:schemeClr val="accent2">
                    <a:lumMod val="50000"/>
                  </a:schemeClr>
                </a:solidFill>
                <a:effectLst/>
                <a:latin typeface="Times New Roman" panose="02020603050405020304" pitchFamily="18" charset="0"/>
                <a:cs typeface="Times New Roman" panose="02020603050405020304" pitchFamily="18" charset="0"/>
              </a:rPr>
              <a:t>34 stadiums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shows that pitch behavior varies across locations.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Recent performance trends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tracked using </a:t>
            </a:r>
            <a:r>
              <a:rPr kumimoji="0" lang="en-US" altLang="en-US" sz="1800" b="1" i="0" u="none" strike="noStrike" cap="none" normalizeH="0" baseline="0" dirty="0">
                <a:ln>
                  <a:noFill/>
                </a:ln>
                <a:solidFill>
                  <a:schemeClr val="tx2">
                    <a:lumMod val="75000"/>
                  </a:schemeClr>
                </a:solidFill>
                <a:effectLst/>
                <a:latin typeface="Times New Roman" panose="02020603050405020304" pitchFamily="18" charset="0"/>
                <a:cs typeface="Times New Roman" panose="02020603050405020304" pitchFamily="18" charset="0"/>
              </a:rPr>
              <a:t>last 5-match rolling averages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help capture a team’s momentum.</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effectLst/>
                <a:latin typeface="Times New Roman" panose="02020603050405020304" pitchFamily="18" charset="0"/>
                <a:cs typeface="Times New Roman" panose="02020603050405020304" pitchFamily="18" charset="0"/>
              </a:rPr>
              <a:t>Weather &amp; external factors</a:t>
            </a:r>
            <a:r>
              <a:rPr kumimoji="0" lang="en-US" altLang="en-US" sz="1800" b="0" i="0" u="none" strike="noStrike" cap="none" normalizeH="0" baseline="0" dirty="0">
                <a:ln>
                  <a:noFill/>
                </a:ln>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like </a:t>
            </a:r>
            <a:r>
              <a:rPr kumimoji="0" lang="en-US" altLang="en-US" sz="18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dew, rain, and humidity</a:t>
            </a: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can shift match dynamics. </a:t>
            </a:r>
            <a:r>
              <a:rPr kumimoji="0" lang="en-US" altLang="en-US" sz="1800" b="1"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Dew favors chasing teams</a:t>
            </a:r>
            <a:r>
              <a:rPr kumimoji="0" lang="en-US" altLang="en-US" sz="1800" b="0" i="0" u="none" strike="noStrike" cap="none" normalizeH="0" baseline="0" dirty="0">
                <a:ln>
                  <a:noFill/>
                </a:ln>
                <a:solidFill>
                  <a:schemeClr val="accent1">
                    <a:lumMod val="75000"/>
                  </a:schemeClr>
                </a:solidFill>
                <a:effectLst/>
                <a:latin typeface="Times New Roman" panose="02020603050405020304" pitchFamily="18" charset="0"/>
                <a:cs typeface="Times New Roman" panose="02020603050405020304" pitchFamily="18" charset="0"/>
              </a:rPr>
              <a: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it a critical factor in predictions.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These selected features ensure </a:t>
            </a:r>
            <a:r>
              <a:rPr kumimoji="0" lang="en-US" altLang="en-US" sz="1800"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higher accuracy and real-world applicability</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 our machine-learning model for IPL forecasting.</a:t>
            </a:r>
          </a:p>
          <a:p>
            <a:pPr algn="ctr"/>
            <a:endParaRPr lang="en-US" b="1" u="sng" dirty="0">
              <a:latin typeface="Times New Roman" panose="02020603050405020304" pitchFamily="18" charset="0"/>
              <a:cs typeface="Times New Roman" panose="02020603050405020304" pitchFamily="18" charset="0"/>
            </a:endParaRPr>
          </a:p>
          <a:p>
            <a:pPr algn="ct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96094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ABDA55-70A5-3308-0011-B6A0BA3B67EB}"/>
              </a:ext>
            </a:extLst>
          </p:cNvPr>
          <p:cNvSpPr txBox="1"/>
          <p:nvPr/>
        </p:nvSpPr>
        <p:spPr>
          <a:xfrm>
            <a:off x="890587" y="889843"/>
            <a:ext cx="10410825" cy="5078313"/>
          </a:xfrm>
          <a:prstGeom prst="rect">
            <a:avLst/>
          </a:prstGeom>
          <a:solidFill>
            <a:schemeClr val="bg1">
              <a:alpha val="36000"/>
            </a:schemeClr>
          </a:solidFill>
        </p:spPr>
        <p:txBody>
          <a:bodyPr wrap="square" rtlCol="0">
            <a:spAutoFit/>
          </a:bodyPr>
          <a:lstStyle/>
          <a:p>
            <a:pPr algn="ctr"/>
            <a:r>
              <a:rPr lang="en-US" b="1" u="sng" dirty="0">
                <a:latin typeface="Times New Roman" panose="02020603050405020304" pitchFamily="18" charset="0"/>
                <a:cs typeface="Times New Roman" panose="02020603050405020304" pitchFamily="18" charset="0"/>
              </a:rPr>
              <a:t>Advanced Feature Engineering &amp; Exploratory Data Analysis (EDA)</a:t>
            </a:r>
          </a:p>
          <a:p>
            <a:pPr algn="ctr"/>
            <a:endParaRPr lang="en-US" b="1" u="sng"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Beyond traditional factors, we introduced advanced </a:t>
            </a:r>
            <a:r>
              <a:rPr lang="en-US" b="1" dirty="0">
                <a:solidFill>
                  <a:srgbClr val="002060"/>
                </a:solidFill>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techniques to enhance prediction accuracy.</a:t>
            </a:r>
          </a:p>
          <a:p>
            <a:r>
              <a:rPr lang="en-US" b="1" dirty="0">
                <a:latin typeface="Times New Roman" panose="02020603050405020304" pitchFamily="18" charset="0"/>
                <a:cs typeface="Times New Roman" panose="02020603050405020304" pitchFamily="18" charset="0"/>
              </a:rPr>
              <a:t>Player Impact Score</a:t>
            </a:r>
            <a:r>
              <a:rPr lang="en-US" dirty="0">
                <a:latin typeface="Times New Roman" panose="02020603050405020304" pitchFamily="18" charset="0"/>
                <a:cs typeface="Times New Roman" panose="02020603050405020304" pitchFamily="18" charset="0"/>
              </a:rPr>
              <a:t> combines </a:t>
            </a:r>
            <a:r>
              <a:rPr lang="en-US" b="1" dirty="0">
                <a:solidFill>
                  <a:srgbClr val="7030A0"/>
                </a:solidFill>
                <a:latin typeface="Times New Roman" panose="02020603050405020304" pitchFamily="18" charset="0"/>
                <a:cs typeface="Times New Roman" panose="02020603050405020304" pitchFamily="18" charset="0"/>
              </a:rPr>
              <a:t>batting and bowling performances</a:t>
            </a:r>
            <a:r>
              <a:rPr lang="en-US" dirty="0">
                <a:solidFill>
                  <a:srgbClr val="7030A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weighted against opposition strength, to measure a player’s overall influence on the match.</a:t>
            </a:r>
          </a:p>
          <a:p>
            <a:r>
              <a:rPr lang="en-US" b="1" dirty="0">
                <a:latin typeface="Times New Roman" panose="02020603050405020304" pitchFamily="18" charset="0"/>
                <a:cs typeface="Times New Roman" panose="02020603050405020304" pitchFamily="18" charset="0"/>
              </a:rPr>
              <a:t>In-Match Momentum Analysis</a:t>
            </a:r>
            <a:r>
              <a:rPr lang="en-US" dirty="0">
                <a:latin typeface="Times New Roman" panose="02020603050405020304" pitchFamily="18" charset="0"/>
                <a:cs typeface="Times New Roman" panose="02020603050405020304" pitchFamily="18" charset="0"/>
              </a:rPr>
              <a:t> tracks </a:t>
            </a:r>
            <a:r>
              <a:rPr lang="en-US" b="1" dirty="0">
                <a:solidFill>
                  <a:srgbClr val="7030A0"/>
                </a:solidFill>
                <a:latin typeface="Times New Roman" panose="02020603050405020304" pitchFamily="18" charset="0"/>
                <a:cs typeface="Times New Roman" panose="02020603050405020304" pitchFamily="18" charset="0"/>
              </a:rPr>
              <a:t>run rates, wickets, and required run rate variations</a:t>
            </a:r>
            <a:r>
              <a:rPr lang="en-US" dirty="0">
                <a:latin typeface="Times New Roman" panose="02020603050405020304" pitchFamily="18" charset="0"/>
                <a:cs typeface="Times New Roman" panose="02020603050405020304" pitchFamily="18" charset="0"/>
              </a:rPr>
              <a:t> to dynamically assess the shifting probability of a team’s victory.</a:t>
            </a:r>
          </a:p>
          <a:p>
            <a:r>
              <a:rPr lang="en-US" b="1" dirty="0">
                <a:latin typeface="Times New Roman" panose="02020603050405020304" pitchFamily="18" charset="0"/>
                <a:cs typeface="Times New Roman" panose="02020603050405020304" pitchFamily="18" charset="0"/>
              </a:rPr>
              <a:t>Time-Series Features</a:t>
            </a:r>
            <a:r>
              <a:rPr lang="en-US" dirty="0">
                <a:latin typeface="Times New Roman" panose="02020603050405020304" pitchFamily="18" charset="0"/>
                <a:cs typeface="Times New Roman" panose="02020603050405020304" pitchFamily="18" charset="0"/>
              </a:rPr>
              <a:t> such as </a:t>
            </a:r>
            <a:r>
              <a:rPr lang="en-US" b="1" dirty="0">
                <a:solidFill>
                  <a:srgbClr val="7030A0"/>
                </a:solidFill>
                <a:latin typeface="Times New Roman" panose="02020603050405020304" pitchFamily="18" charset="0"/>
                <a:cs typeface="Times New Roman" panose="02020603050405020304" pitchFamily="18" charset="0"/>
              </a:rPr>
              <a:t>moving averages and exponential smoothing</a:t>
            </a:r>
            <a:r>
              <a:rPr lang="en-US" dirty="0">
                <a:latin typeface="Times New Roman" panose="02020603050405020304" pitchFamily="18" charset="0"/>
                <a:cs typeface="Times New Roman" panose="02020603050405020304" pitchFamily="18" charset="0"/>
              </a:rPr>
              <a:t> help identify trends in team and player performance over time.</a:t>
            </a:r>
          </a:p>
          <a:p>
            <a:r>
              <a:rPr lang="en-US" dirty="0">
                <a:latin typeface="Times New Roman" panose="02020603050405020304" pitchFamily="18" charset="0"/>
                <a:cs typeface="Times New Roman" panose="02020603050405020304" pitchFamily="18" charset="0"/>
              </a:rPr>
              <a:t>EDA provided key insights:</a:t>
            </a:r>
          </a:p>
          <a:p>
            <a:pPr>
              <a:buFont typeface="Arial" panose="020B0604020202020204" pitchFamily="34" charset="0"/>
              <a:buChar char="•"/>
            </a:pPr>
            <a:r>
              <a:rPr lang="en-US" b="1" dirty="0">
                <a:solidFill>
                  <a:srgbClr val="FFFF00"/>
                </a:solidFill>
                <a:latin typeface="Times New Roman" panose="02020603050405020304" pitchFamily="18" charset="0"/>
                <a:cs typeface="Times New Roman" panose="02020603050405020304" pitchFamily="18" charset="0"/>
              </a:rPr>
              <a:t>CSK has a 70.5% win rate at Chepauk</a:t>
            </a:r>
            <a:r>
              <a:rPr lang="en-US" dirty="0">
                <a:solidFill>
                  <a:srgbClr val="FFFF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confirming a strong home advantage.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Teams batting first win 58.1% of matches in dry conditions</a:t>
            </a:r>
            <a:r>
              <a:rPr lang="en-US" dirty="0">
                <a:latin typeface="Times New Roman" panose="02020603050405020304" pitchFamily="18" charset="0"/>
                <a:cs typeface="Times New Roman" panose="02020603050405020304" pitchFamily="18" charset="0"/>
              </a:rPr>
              <a:t>, but chasing is preferable when </a:t>
            </a:r>
            <a:r>
              <a:rPr lang="en-US" b="1" dirty="0">
                <a:latin typeface="Times New Roman" panose="02020603050405020304" pitchFamily="18" charset="0"/>
                <a:cs typeface="Times New Roman" panose="02020603050405020304" pitchFamily="18" charset="0"/>
              </a:rPr>
              <a:t>dew is high</a:t>
            </a:r>
            <a:r>
              <a:rPr lang="en-US" dirty="0">
                <a:latin typeface="Times New Roman" panose="02020603050405020304" pitchFamily="18" charset="0"/>
                <a:cs typeface="Times New Roman" panose="02020603050405020304" pitchFamily="18" charset="0"/>
              </a:rPr>
              <a:t>.</a:t>
            </a:r>
          </a:p>
          <a:p>
            <a:pPr>
              <a:buFont typeface="Arial" panose="020B0604020202020204" pitchFamily="34" charset="0"/>
              <a:buChar char="•"/>
            </a:pPr>
            <a:r>
              <a:rPr lang="en-US" b="1" dirty="0">
                <a:solidFill>
                  <a:srgbClr val="7030A0"/>
                </a:solidFill>
                <a:latin typeface="Times New Roman" panose="02020603050405020304" pitchFamily="18" charset="0"/>
                <a:cs typeface="Times New Roman" panose="02020603050405020304" pitchFamily="18" charset="0"/>
              </a:rPr>
              <a:t>Stable squads like Mumbai Indians</a:t>
            </a:r>
            <a:r>
              <a:rPr lang="en-US" dirty="0">
                <a:latin typeface="Times New Roman" panose="02020603050405020304" pitchFamily="18" charset="0"/>
                <a:cs typeface="Times New Roman" panose="02020603050405020304" pitchFamily="18" charset="0"/>
              </a:rPr>
              <a:t> perform 5-10% better in playoffs compared to frequently changing teams.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Venues with short boundaries</a:t>
            </a:r>
            <a:r>
              <a:rPr lang="en-US" dirty="0">
                <a:latin typeface="Times New Roman" panose="02020603050405020304" pitchFamily="18" charset="0"/>
                <a:cs typeface="Times New Roman" panose="02020603050405020304" pitchFamily="18" charset="0"/>
              </a:rPr>
              <a:t> lead to higher first-innings scores, increasing the </a:t>
            </a:r>
            <a:r>
              <a:rPr lang="en-US" b="1" dirty="0">
                <a:solidFill>
                  <a:schemeClr val="accent1">
                    <a:lumMod val="50000"/>
                  </a:schemeClr>
                </a:solidFill>
                <a:latin typeface="Times New Roman" panose="02020603050405020304" pitchFamily="18" charset="0"/>
                <a:cs typeface="Times New Roman" panose="02020603050405020304" pitchFamily="18" charset="0"/>
              </a:rPr>
              <a:t>win probability by 12.3%</a:t>
            </a:r>
            <a:r>
              <a:rPr lang="en-US" dirty="0">
                <a:solidFill>
                  <a:schemeClr val="accent1">
                    <a:lumMod val="50000"/>
                  </a:schemeClr>
                </a:solidFill>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These advanced techniques improve model reliability and ensure </a:t>
            </a:r>
            <a:r>
              <a:rPr lang="en-US" b="1" dirty="0">
                <a:solidFill>
                  <a:schemeClr val="accent1">
                    <a:lumMod val="50000"/>
                  </a:schemeClr>
                </a:solidFill>
                <a:latin typeface="Times New Roman" panose="02020603050405020304" pitchFamily="18" charset="0"/>
                <a:cs typeface="Times New Roman" panose="02020603050405020304" pitchFamily="18" charset="0"/>
              </a:rPr>
              <a:t>smarter, data-driven IPL predictions</a:t>
            </a:r>
            <a:r>
              <a:rPr lang="en-US" dirty="0">
                <a:solidFill>
                  <a:schemeClr val="accent1">
                    <a:lumMod val="50000"/>
                  </a:schemeClr>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55994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C103B14-74DE-6D46-858C-BA7A9D01B1CA}"/>
              </a:ext>
            </a:extLst>
          </p:cNvPr>
          <p:cNvSpPr txBox="1"/>
          <p:nvPr/>
        </p:nvSpPr>
        <p:spPr>
          <a:xfrm>
            <a:off x="757083" y="700487"/>
            <a:ext cx="10677833" cy="5909310"/>
          </a:xfrm>
          <a:prstGeom prst="rect">
            <a:avLst/>
          </a:prstGeom>
          <a:solidFill>
            <a:schemeClr val="bg1">
              <a:alpha val="52000"/>
            </a:schemeClr>
          </a:solidFill>
        </p:spPr>
        <p:txBody>
          <a:bodyPr wrap="square" rtlCol="0">
            <a:spAutoFit/>
          </a:bodyPr>
          <a:lstStyle/>
          <a:p>
            <a:pPr algn="ctr"/>
            <a:r>
              <a:rPr lang="en-US" b="1" u="sng" dirty="0">
                <a:solidFill>
                  <a:srgbClr val="002060"/>
                </a:solidFill>
                <a:latin typeface="Times New Roman" panose="02020603050405020304" pitchFamily="18" charset="0"/>
                <a:cs typeface="Times New Roman" panose="02020603050405020304" pitchFamily="18" charset="0"/>
              </a:rPr>
              <a:t>Machine Learning Models Used</a:t>
            </a:r>
          </a:p>
          <a:p>
            <a:pPr algn="ctr"/>
            <a:endParaRPr lang="en-US" b="1" u="sng" dirty="0">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Predicting IPL matches isn’t just about stats—it’s about </a:t>
            </a:r>
            <a:r>
              <a:rPr lang="en-US" b="1" dirty="0">
                <a:solidFill>
                  <a:srgbClr val="002060"/>
                </a:solidFill>
                <a:latin typeface="Times New Roman" panose="02020603050405020304" pitchFamily="18" charset="0"/>
                <a:cs typeface="Times New Roman" panose="02020603050405020304" pitchFamily="18" charset="0"/>
              </a:rPr>
              <a:t>unlocking the hidden patterns behind every game</a:t>
            </a:r>
            <a:r>
              <a:rPr lang="en-US" dirty="0">
                <a:solidFill>
                  <a:srgbClr val="002060"/>
                </a:solidFill>
                <a:latin typeface="Times New Roman" panose="02020603050405020304" pitchFamily="18" charset="0"/>
                <a:cs typeface="Times New Roman" panose="02020603050405020304" pitchFamily="18" charset="0"/>
              </a:rPr>
              <a:t>. To achieve the most accurate predictions, we explored a range of </a:t>
            </a:r>
            <a:r>
              <a:rPr lang="en-US" b="1" dirty="0">
                <a:solidFill>
                  <a:srgbClr val="002060"/>
                </a:solidFill>
                <a:latin typeface="Times New Roman" panose="02020603050405020304" pitchFamily="18" charset="0"/>
                <a:cs typeface="Times New Roman" panose="02020603050405020304" pitchFamily="18" charset="0"/>
              </a:rPr>
              <a:t>powerful machine learning models</a:t>
            </a:r>
            <a:r>
              <a:rPr lang="en-US" dirty="0">
                <a:solidFill>
                  <a:srgbClr val="002060"/>
                </a:solidFill>
                <a:latin typeface="Times New Roman" panose="02020603050405020304" pitchFamily="18" charset="0"/>
                <a:cs typeface="Times New Roman" panose="02020603050405020304" pitchFamily="18" charset="0"/>
              </a:rPr>
              <a:t>, each bringing unique strengths to the table.</a:t>
            </a:r>
          </a:p>
          <a:p>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Logistic Regression</a:t>
            </a:r>
            <a:r>
              <a:rPr lang="en-US" dirty="0">
                <a:solidFill>
                  <a:srgbClr val="002060"/>
                </a:solidFill>
                <a:latin typeface="Times New Roman" panose="02020603050405020304" pitchFamily="18" charset="0"/>
                <a:cs typeface="Times New Roman" panose="02020603050405020304" pitchFamily="18" charset="0"/>
              </a:rPr>
              <a:t> – A simple yet effective model for </a:t>
            </a:r>
            <a:r>
              <a:rPr lang="en-US" b="1" dirty="0">
                <a:solidFill>
                  <a:srgbClr val="002060"/>
                </a:solidFill>
                <a:latin typeface="Times New Roman" panose="02020603050405020304" pitchFamily="18" charset="0"/>
                <a:cs typeface="Times New Roman" panose="02020603050405020304" pitchFamily="18" charset="0"/>
              </a:rPr>
              <a:t>binary classification</a:t>
            </a:r>
            <a:r>
              <a:rPr lang="en-US" dirty="0">
                <a:solidFill>
                  <a:srgbClr val="002060"/>
                </a:solidFill>
                <a:latin typeface="Times New Roman" panose="02020603050405020304" pitchFamily="18" charset="0"/>
                <a:cs typeface="Times New Roman" panose="02020603050405020304" pitchFamily="18" charset="0"/>
              </a:rPr>
              <a:t> (win/loss).</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Decision Trees</a:t>
            </a:r>
            <a:r>
              <a:rPr lang="en-US" dirty="0">
                <a:solidFill>
                  <a:srgbClr val="002060"/>
                </a:solidFill>
                <a:latin typeface="Times New Roman" panose="02020603050405020304" pitchFamily="18" charset="0"/>
                <a:cs typeface="Times New Roman" panose="02020603050405020304" pitchFamily="18" charset="0"/>
              </a:rPr>
              <a:t> – Helps break down match factors to understand </a:t>
            </a:r>
            <a:r>
              <a:rPr lang="en-US" b="1" dirty="0">
                <a:solidFill>
                  <a:srgbClr val="002060"/>
                </a:solidFill>
                <a:latin typeface="Times New Roman" panose="02020603050405020304" pitchFamily="18" charset="0"/>
                <a:cs typeface="Times New Roman" panose="02020603050405020304" pitchFamily="18" charset="0"/>
              </a:rPr>
              <a:t>how different conditions impact outcomes</a:t>
            </a:r>
            <a:r>
              <a:rPr lang="en-US" dirty="0">
                <a:solidFill>
                  <a:srgbClr val="002060"/>
                </a:solidFill>
                <a:latin typeface="Times New Roman" panose="02020603050405020304" pitchFamily="18" charset="0"/>
                <a:cs typeface="Times New Roman" panose="02020603050405020304" pitchFamily="18" charset="0"/>
              </a:rPr>
              <a:t>.</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Random Forest</a:t>
            </a:r>
            <a:r>
              <a:rPr lang="en-US" dirty="0">
                <a:solidFill>
                  <a:srgbClr val="002060"/>
                </a:solidFill>
                <a:latin typeface="Times New Roman" panose="02020603050405020304" pitchFamily="18" charset="0"/>
                <a:cs typeface="Times New Roman" panose="02020603050405020304" pitchFamily="18" charset="0"/>
              </a:rPr>
              <a:t> – An ensemble approach that </a:t>
            </a:r>
            <a:r>
              <a:rPr lang="en-US" b="1" dirty="0">
                <a:solidFill>
                  <a:srgbClr val="002060"/>
                </a:solidFill>
                <a:latin typeface="Times New Roman" panose="02020603050405020304" pitchFamily="18" charset="0"/>
                <a:cs typeface="Times New Roman" panose="02020603050405020304" pitchFamily="18" charset="0"/>
              </a:rPr>
              <a:t>boosts accuracy by averaging multiple decision trees</a:t>
            </a:r>
            <a:r>
              <a:rPr lang="en-US" dirty="0">
                <a:solidFill>
                  <a:srgbClr val="002060"/>
                </a:solidFill>
                <a:latin typeface="Times New Roman" panose="02020603050405020304" pitchFamily="18" charset="0"/>
                <a:cs typeface="Times New Roman" panose="02020603050405020304" pitchFamily="18" charset="0"/>
              </a:rPr>
              <a:t>.</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Gradient Boosting (</a:t>
            </a:r>
            <a:r>
              <a:rPr lang="en-US" b="1" dirty="0" err="1">
                <a:solidFill>
                  <a:srgbClr val="002060"/>
                </a:solidFill>
                <a:latin typeface="Times New Roman" panose="02020603050405020304" pitchFamily="18" charset="0"/>
                <a:cs typeface="Times New Roman" panose="02020603050405020304" pitchFamily="18" charset="0"/>
              </a:rPr>
              <a:t>XGBoost</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LightGBM</a:t>
            </a:r>
            <a:r>
              <a:rPr lang="en-US" b="1" dirty="0">
                <a:solidFill>
                  <a:srgbClr val="002060"/>
                </a:solidFill>
                <a:latin typeface="Times New Roman" panose="02020603050405020304" pitchFamily="18" charset="0"/>
                <a:cs typeface="Times New Roman" panose="02020603050405020304" pitchFamily="18" charset="0"/>
              </a:rPr>
              <a:t>, </a:t>
            </a:r>
            <a:r>
              <a:rPr lang="en-US" b="1" dirty="0" err="1">
                <a:solidFill>
                  <a:srgbClr val="002060"/>
                </a:solidFill>
                <a:latin typeface="Times New Roman" panose="02020603050405020304" pitchFamily="18" charset="0"/>
                <a:cs typeface="Times New Roman" panose="02020603050405020304" pitchFamily="18" charset="0"/>
              </a:rPr>
              <a:t>CatBoost</a:t>
            </a:r>
            <a:r>
              <a:rPr lang="en-US" b="1" dirty="0">
                <a:solidFill>
                  <a:srgbClr val="002060"/>
                </a:solidFill>
                <a:latin typeface="Times New Roman" panose="02020603050405020304" pitchFamily="18" charset="0"/>
                <a:cs typeface="Times New Roman" panose="02020603050405020304" pitchFamily="18" charset="0"/>
              </a:rPr>
              <a:t>)</a:t>
            </a:r>
            <a:r>
              <a:rPr lang="en-US" dirty="0">
                <a:solidFill>
                  <a:srgbClr val="002060"/>
                </a:solidFill>
                <a:latin typeface="Times New Roman" panose="02020603050405020304" pitchFamily="18" charset="0"/>
                <a:cs typeface="Times New Roman" panose="02020603050405020304" pitchFamily="18" charset="0"/>
              </a:rPr>
              <a:t> – Advanced boosting models that refine predictions with </a:t>
            </a:r>
            <a:r>
              <a:rPr lang="en-US" b="1" dirty="0">
                <a:solidFill>
                  <a:srgbClr val="002060"/>
                </a:solidFill>
                <a:latin typeface="Times New Roman" panose="02020603050405020304" pitchFamily="18" charset="0"/>
                <a:cs typeface="Times New Roman" panose="02020603050405020304" pitchFamily="18" charset="0"/>
              </a:rPr>
              <a:t>exceptional precision</a:t>
            </a:r>
            <a:r>
              <a:rPr lang="en-US" dirty="0">
                <a:solidFill>
                  <a:srgbClr val="002060"/>
                </a:solidFill>
                <a:latin typeface="Times New Roman" panose="02020603050405020304" pitchFamily="18" charset="0"/>
                <a:cs typeface="Times New Roman" panose="02020603050405020304" pitchFamily="18" charset="0"/>
              </a:rPr>
              <a:t>.</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Support Vector Machines (SVM)</a:t>
            </a:r>
            <a:r>
              <a:rPr lang="en-US" dirty="0">
                <a:solidFill>
                  <a:srgbClr val="002060"/>
                </a:solidFill>
                <a:latin typeface="Times New Roman" panose="02020603050405020304" pitchFamily="18" charset="0"/>
                <a:cs typeface="Times New Roman" panose="02020603050405020304" pitchFamily="18" charset="0"/>
              </a:rPr>
              <a:t> – Draws complex decision boundaries to separate </a:t>
            </a:r>
            <a:r>
              <a:rPr lang="en-US" b="1" dirty="0">
                <a:solidFill>
                  <a:srgbClr val="002060"/>
                </a:solidFill>
                <a:latin typeface="Times New Roman" panose="02020603050405020304" pitchFamily="18" charset="0"/>
                <a:cs typeface="Times New Roman" panose="02020603050405020304" pitchFamily="18" charset="0"/>
              </a:rPr>
              <a:t>winning and losing conditions</a:t>
            </a:r>
            <a:r>
              <a:rPr lang="en-US" dirty="0">
                <a:solidFill>
                  <a:srgbClr val="002060"/>
                </a:solidFill>
                <a:latin typeface="Times New Roman" panose="02020603050405020304" pitchFamily="18" charset="0"/>
                <a:cs typeface="Times New Roman" panose="02020603050405020304" pitchFamily="18" charset="0"/>
              </a:rPr>
              <a:t>.</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Neural Networks</a:t>
            </a:r>
            <a:r>
              <a:rPr lang="en-US" dirty="0">
                <a:solidFill>
                  <a:srgbClr val="002060"/>
                </a:solidFill>
                <a:latin typeface="Times New Roman" panose="02020603050405020304" pitchFamily="18" charset="0"/>
                <a:cs typeface="Times New Roman" panose="02020603050405020304" pitchFamily="18" charset="0"/>
              </a:rPr>
              <a:t> – The most advanced model, capable of </a:t>
            </a:r>
            <a:r>
              <a:rPr lang="en-US" b="1" dirty="0">
                <a:solidFill>
                  <a:srgbClr val="002060"/>
                </a:solidFill>
                <a:latin typeface="Times New Roman" panose="02020603050405020304" pitchFamily="18" charset="0"/>
                <a:cs typeface="Times New Roman" panose="02020603050405020304" pitchFamily="18" charset="0"/>
              </a:rPr>
              <a:t>learning intricate patterns from vast IPL datasets</a:t>
            </a:r>
            <a:r>
              <a:rPr lang="en-US" dirty="0">
                <a:solidFill>
                  <a:srgbClr val="002060"/>
                </a:solidFill>
                <a:latin typeface="Times New Roman" panose="02020603050405020304" pitchFamily="18" charset="0"/>
                <a:cs typeface="Times New Roman" panose="02020603050405020304" pitchFamily="18" charset="0"/>
              </a:rPr>
              <a:t>.</a:t>
            </a:r>
            <a:br>
              <a:rPr lang="en-US" dirty="0">
                <a:solidFill>
                  <a:srgbClr val="002060"/>
                </a:solidFill>
                <a:latin typeface="Times New Roman" panose="02020603050405020304" pitchFamily="18" charset="0"/>
                <a:cs typeface="Times New Roman" panose="02020603050405020304" pitchFamily="18" charset="0"/>
              </a:rPr>
            </a:br>
            <a:r>
              <a:rPr lang="en-US" dirty="0">
                <a:solidFill>
                  <a:srgbClr val="002060"/>
                </a:solidFill>
                <a:latin typeface="Times New Roman" panose="02020603050405020304" pitchFamily="18" charset="0"/>
                <a:cs typeface="Times New Roman" panose="02020603050405020304" pitchFamily="18" charset="0"/>
              </a:rPr>
              <a:t> </a:t>
            </a:r>
            <a:r>
              <a:rPr lang="en-US" b="1" dirty="0">
                <a:solidFill>
                  <a:srgbClr val="002060"/>
                </a:solidFill>
                <a:latin typeface="Times New Roman" panose="02020603050405020304" pitchFamily="18" charset="0"/>
                <a:cs typeface="Times New Roman" panose="02020603050405020304" pitchFamily="18" charset="0"/>
              </a:rPr>
              <a:t>Naïve Bayes</a:t>
            </a:r>
            <a:r>
              <a:rPr lang="en-US" dirty="0">
                <a:solidFill>
                  <a:srgbClr val="002060"/>
                </a:solidFill>
                <a:latin typeface="Times New Roman" panose="02020603050405020304" pitchFamily="18" charset="0"/>
                <a:cs typeface="Times New Roman" panose="02020603050405020304" pitchFamily="18" charset="0"/>
              </a:rPr>
              <a:t> – A simple yet powerful probabilistic model for </a:t>
            </a:r>
            <a:r>
              <a:rPr lang="en-US" b="1" dirty="0">
                <a:solidFill>
                  <a:srgbClr val="002060"/>
                </a:solidFill>
                <a:latin typeface="Times New Roman" panose="02020603050405020304" pitchFamily="18" charset="0"/>
                <a:cs typeface="Times New Roman" panose="02020603050405020304" pitchFamily="18" charset="0"/>
              </a:rPr>
              <a:t>categorical and textual data analysis</a:t>
            </a:r>
            <a:r>
              <a:rPr lang="en-US" dirty="0">
                <a:solidFill>
                  <a:srgbClr val="002060"/>
                </a:solidFill>
                <a:latin typeface="Times New Roman" panose="02020603050405020304" pitchFamily="18" charset="0"/>
                <a:cs typeface="Times New Roman" panose="02020603050405020304" pitchFamily="18" charset="0"/>
              </a:rPr>
              <a:t>.</a:t>
            </a:r>
          </a:p>
          <a:p>
            <a:endParaRPr lang="en-US" dirty="0">
              <a:solidFill>
                <a:srgbClr val="002060"/>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Each model was rigorously tested, but </a:t>
            </a:r>
            <a:r>
              <a:rPr lang="en-US" b="1" dirty="0">
                <a:solidFill>
                  <a:srgbClr val="002060"/>
                </a:solidFill>
                <a:latin typeface="Times New Roman" panose="02020603050405020304" pitchFamily="18" charset="0"/>
                <a:cs typeface="Times New Roman" panose="02020603050405020304" pitchFamily="18" charset="0"/>
              </a:rPr>
              <a:t>no single algorithm holds all the answers</a:t>
            </a:r>
            <a:r>
              <a:rPr lang="en-US" dirty="0">
                <a:solidFill>
                  <a:srgbClr val="002060"/>
                </a:solidFill>
                <a:latin typeface="Times New Roman" panose="02020603050405020304" pitchFamily="18" charset="0"/>
                <a:cs typeface="Times New Roman" panose="02020603050405020304" pitchFamily="18" charset="0"/>
              </a:rPr>
              <a:t>. The real power lies in </a:t>
            </a:r>
            <a:r>
              <a:rPr lang="en-US" b="1" dirty="0">
                <a:solidFill>
                  <a:srgbClr val="002060"/>
                </a:solidFill>
                <a:latin typeface="Times New Roman" panose="02020603050405020304" pitchFamily="18" charset="0"/>
                <a:cs typeface="Times New Roman" panose="02020603050405020304" pitchFamily="18" charset="0"/>
              </a:rPr>
              <a:t>combining them strategically</a:t>
            </a:r>
            <a:r>
              <a:rPr lang="en-US" dirty="0">
                <a:solidFill>
                  <a:srgbClr val="002060"/>
                </a:solidFill>
                <a:latin typeface="Times New Roman" panose="02020603050405020304" pitchFamily="18" charset="0"/>
                <a:cs typeface="Times New Roman" panose="02020603050405020304" pitchFamily="18" charset="0"/>
              </a:rPr>
              <a:t>—blending speed, accuracy, and deep learning capabilities to create a </a:t>
            </a:r>
            <a:r>
              <a:rPr lang="en-US" b="1" dirty="0">
                <a:solidFill>
                  <a:srgbClr val="002060"/>
                </a:solidFill>
                <a:latin typeface="Times New Roman" panose="02020603050405020304" pitchFamily="18" charset="0"/>
                <a:cs typeface="Times New Roman" panose="02020603050405020304" pitchFamily="18" charset="0"/>
              </a:rPr>
              <a:t>winning predictive model</a:t>
            </a:r>
            <a:r>
              <a:rPr lang="en-US" dirty="0">
                <a:solidFill>
                  <a:srgbClr val="002060"/>
                </a:solidFill>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en-US" dirty="0">
                <a:solidFill>
                  <a:srgbClr val="002060"/>
                </a:solidFill>
                <a:latin typeface="Times New Roman" panose="02020603050405020304" pitchFamily="18" charset="0"/>
                <a:cs typeface="Times New Roman" panose="02020603050405020304" pitchFamily="18" charset="0"/>
              </a:rPr>
              <a:t>By harnessing machine learning, we’re not just forecasting IPL matches—we’re </a:t>
            </a:r>
            <a:r>
              <a:rPr lang="en-US" b="1" dirty="0">
                <a:solidFill>
                  <a:srgbClr val="002060"/>
                </a:solidFill>
                <a:latin typeface="Times New Roman" panose="02020603050405020304" pitchFamily="18" charset="0"/>
                <a:cs typeface="Times New Roman" panose="02020603050405020304" pitchFamily="18" charset="0"/>
              </a:rPr>
              <a:t>revolutionizing the way cricket is analyzed, strategized, and played</a:t>
            </a:r>
            <a:r>
              <a:rPr lang="en-US" dirty="0">
                <a:solidFill>
                  <a:srgbClr val="002060"/>
                </a:solidFill>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01437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13000" b="-1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9BD96C1-AE4B-506B-9294-6BB3C4281D22}"/>
              </a:ext>
            </a:extLst>
          </p:cNvPr>
          <p:cNvSpPr txBox="1"/>
          <p:nvPr/>
        </p:nvSpPr>
        <p:spPr>
          <a:xfrm>
            <a:off x="733425" y="335845"/>
            <a:ext cx="10725150" cy="6186309"/>
          </a:xfrm>
          <a:prstGeom prst="rect">
            <a:avLst/>
          </a:prstGeom>
          <a:solidFill>
            <a:schemeClr val="bg1">
              <a:alpha val="56000"/>
            </a:schemeClr>
          </a:solidFill>
        </p:spPr>
        <p:txBody>
          <a:bodyPr wrap="square" rtlCol="0">
            <a:spAutoFit/>
          </a:bodyPr>
          <a:lstStyle/>
          <a:p>
            <a:pPr algn="ctr"/>
            <a:r>
              <a:rPr lang="en-US" b="1" u="sng" dirty="0">
                <a:solidFill>
                  <a:srgbClr val="7030A0"/>
                </a:solidFill>
                <a:latin typeface="Times New Roman" panose="02020603050405020304" pitchFamily="18" charset="0"/>
                <a:cs typeface="Times New Roman" panose="02020603050405020304" pitchFamily="18" charset="0"/>
              </a:rPr>
              <a:t>Model Selection &amp; Performance</a:t>
            </a:r>
          </a:p>
          <a:p>
            <a:pPr algn="ctr"/>
            <a:endParaRPr lang="en-US" b="1" u="sng" dirty="0">
              <a:solidFill>
                <a:srgbClr val="7030A0"/>
              </a:solidFill>
              <a:latin typeface="Times New Roman" panose="02020603050405020304" pitchFamily="18" charset="0"/>
              <a:cs typeface="Times New Roman" panose="02020603050405020304" pitchFamily="18" charset="0"/>
            </a:endParaRPr>
          </a:p>
          <a:p>
            <a:r>
              <a:rPr lang="en-US" dirty="0">
                <a:solidFill>
                  <a:srgbClr val="7030A0"/>
                </a:solidFill>
                <a:latin typeface="Times New Roman" panose="02020603050405020304" pitchFamily="18" charset="0"/>
                <a:cs typeface="Times New Roman" panose="02020603050405020304" pitchFamily="18" charset="0"/>
              </a:rPr>
              <a:t>In the battle for the </a:t>
            </a:r>
            <a:r>
              <a:rPr lang="en-US" b="1" dirty="0">
                <a:solidFill>
                  <a:srgbClr val="7030A0"/>
                </a:solidFill>
                <a:latin typeface="Times New Roman" panose="02020603050405020304" pitchFamily="18" charset="0"/>
                <a:cs typeface="Times New Roman" panose="02020603050405020304" pitchFamily="18" charset="0"/>
              </a:rPr>
              <a:t>most accurate IPL prediction model</a:t>
            </a:r>
            <a:r>
              <a:rPr lang="en-US" dirty="0">
                <a:solidFill>
                  <a:srgbClr val="7030A0"/>
                </a:solidFill>
                <a:latin typeface="Times New Roman" panose="02020603050405020304" pitchFamily="18" charset="0"/>
                <a:cs typeface="Times New Roman" panose="02020603050405020304" pitchFamily="18" charset="0"/>
              </a:rPr>
              <a:t>, we tested multiple algorithms, pushing them to their limits. After extensive experimentation, one approach </a:t>
            </a:r>
            <a:r>
              <a:rPr lang="en-US" b="1" dirty="0">
                <a:solidFill>
                  <a:srgbClr val="7030A0"/>
                </a:solidFill>
                <a:latin typeface="Times New Roman" panose="02020603050405020304" pitchFamily="18" charset="0"/>
                <a:cs typeface="Times New Roman" panose="02020603050405020304" pitchFamily="18" charset="0"/>
              </a:rPr>
              <a:t>emerged as the champion</a:t>
            </a:r>
            <a:r>
              <a:rPr lang="en-US" dirty="0">
                <a:solidFill>
                  <a:srgbClr val="7030A0"/>
                </a:solidFill>
                <a:latin typeface="Times New Roman" panose="02020603050405020304" pitchFamily="18" charset="0"/>
                <a:cs typeface="Times New Roman" panose="02020603050405020304" pitchFamily="18" charset="0"/>
              </a:rPr>
              <a:t>—a </a:t>
            </a:r>
            <a:r>
              <a:rPr lang="en-US" b="1" dirty="0">
                <a:solidFill>
                  <a:srgbClr val="7030A0"/>
                </a:solidFill>
                <a:latin typeface="Times New Roman" panose="02020603050405020304" pitchFamily="18" charset="0"/>
                <a:cs typeface="Times New Roman" panose="02020603050405020304" pitchFamily="18" charset="0"/>
              </a:rPr>
              <a:t>Stacked Ensemble Model</a:t>
            </a:r>
            <a:r>
              <a:rPr lang="en-US" dirty="0">
                <a:solidFill>
                  <a:srgbClr val="7030A0"/>
                </a:solidFill>
                <a:latin typeface="Times New Roman" panose="02020603050405020304" pitchFamily="18" charset="0"/>
                <a:cs typeface="Times New Roman" panose="02020603050405020304" pitchFamily="18" charset="0"/>
              </a:rPr>
              <a:t> that combines the best of multiple ML techniques.</a:t>
            </a:r>
          </a:p>
          <a:p>
            <a:r>
              <a:rPr lang="en-US"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The Winning Model: Stacked Ensemble (</a:t>
            </a:r>
            <a:r>
              <a:rPr lang="en-US" b="1" dirty="0" err="1">
                <a:solidFill>
                  <a:srgbClr val="7030A0"/>
                </a:solidFill>
                <a:latin typeface="Times New Roman" panose="02020603050405020304" pitchFamily="18" charset="0"/>
                <a:cs typeface="Times New Roman" panose="02020603050405020304" pitchFamily="18" charset="0"/>
              </a:rPr>
              <a:t>XGBoost</a:t>
            </a:r>
            <a:r>
              <a:rPr lang="en-US" b="1" dirty="0">
                <a:solidFill>
                  <a:srgbClr val="7030A0"/>
                </a:solidFill>
                <a:latin typeface="Times New Roman" panose="02020603050405020304" pitchFamily="18" charset="0"/>
                <a:cs typeface="Times New Roman" panose="02020603050405020304" pitchFamily="18" charset="0"/>
              </a:rPr>
              <a:t> + Neural Networks + Random Forest)</a:t>
            </a:r>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By blending these powerful algorithms, we achieved an </a:t>
            </a:r>
            <a:r>
              <a:rPr lang="en-US" b="1" dirty="0">
                <a:solidFill>
                  <a:srgbClr val="7030A0"/>
                </a:solidFill>
                <a:latin typeface="Times New Roman" panose="02020603050405020304" pitchFamily="18" charset="0"/>
                <a:cs typeface="Times New Roman" panose="02020603050405020304" pitchFamily="18" charset="0"/>
              </a:rPr>
              <a:t>unmatched 83.2% accuracy</a:t>
            </a:r>
            <a:r>
              <a:rPr lang="en-US" dirty="0">
                <a:solidFill>
                  <a:srgbClr val="7030A0"/>
                </a:solidFill>
                <a:latin typeface="Times New Roman" panose="02020603050405020304" pitchFamily="18" charset="0"/>
                <a:cs typeface="Times New Roman" panose="02020603050405020304" pitchFamily="18" charset="0"/>
              </a:rPr>
              <a:t>, outpacing every standalone model.</a:t>
            </a:r>
          </a:p>
          <a:p>
            <a:r>
              <a:rPr lang="en-US" b="1" dirty="0">
                <a:solidFill>
                  <a:srgbClr val="7030A0"/>
                </a:solidFill>
                <a:latin typeface="Times New Roman" panose="02020603050405020304" pitchFamily="18" charset="0"/>
                <a:cs typeface="Times New Roman" panose="02020603050405020304" pitchFamily="18" charset="0"/>
              </a:rPr>
              <a:t>Model Performance Breakdown:</a:t>
            </a:r>
            <a:endParaRPr lang="en-US" dirty="0">
              <a:solidFill>
                <a:srgbClr val="7030A0"/>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b="1" dirty="0">
                <a:solidFill>
                  <a:srgbClr val="7030A0"/>
                </a:solidFill>
                <a:latin typeface="Times New Roman" panose="02020603050405020304" pitchFamily="18" charset="0"/>
                <a:cs typeface="Times New Roman" panose="02020603050405020304" pitchFamily="18" charset="0"/>
              </a:rPr>
              <a:t>Logistic Regression:</a:t>
            </a:r>
            <a:r>
              <a:rPr lang="en-US" dirty="0">
                <a:solidFill>
                  <a:srgbClr val="7030A0"/>
                </a:solidFill>
                <a:latin typeface="Times New Roman" panose="02020603050405020304" pitchFamily="18" charset="0"/>
                <a:cs typeface="Times New Roman" panose="02020603050405020304" pitchFamily="18" charset="0"/>
              </a:rPr>
              <a:t> 68.2% accuracy – Too simple for complex match dynamics.</a:t>
            </a:r>
          </a:p>
          <a:p>
            <a:pPr>
              <a:buFont typeface="Arial" panose="020B0604020202020204" pitchFamily="34" charset="0"/>
              <a:buChar char="•"/>
            </a:pPr>
            <a:r>
              <a:rPr lang="en-US" b="1" dirty="0">
                <a:solidFill>
                  <a:srgbClr val="7030A0"/>
                </a:solidFill>
                <a:latin typeface="Times New Roman" panose="02020603050405020304" pitchFamily="18" charset="0"/>
                <a:cs typeface="Times New Roman" panose="02020603050405020304" pitchFamily="18" charset="0"/>
              </a:rPr>
              <a:t>Decision Tree:</a:t>
            </a:r>
            <a:r>
              <a:rPr lang="en-US" dirty="0">
                <a:solidFill>
                  <a:srgbClr val="7030A0"/>
                </a:solidFill>
                <a:latin typeface="Times New Roman" panose="02020603050405020304" pitchFamily="18" charset="0"/>
                <a:cs typeface="Times New Roman" panose="02020603050405020304" pitchFamily="18" charset="0"/>
              </a:rPr>
              <a:t> 72.4% accuracy – Captures patterns but lacks generalization.</a:t>
            </a:r>
          </a:p>
          <a:p>
            <a:pPr>
              <a:buFont typeface="Arial" panose="020B0604020202020204" pitchFamily="34" charset="0"/>
              <a:buChar char="•"/>
            </a:pPr>
            <a:r>
              <a:rPr lang="en-US" b="1" dirty="0">
                <a:solidFill>
                  <a:srgbClr val="7030A0"/>
                </a:solidFill>
                <a:latin typeface="Times New Roman" panose="02020603050405020304" pitchFamily="18" charset="0"/>
                <a:cs typeface="Times New Roman" panose="02020603050405020304" pitchFamily="18" charset="0"/>
              </a:rPr>
              <a:t>Random Forest:</a:t>
            </a:r>
            <a:r>
              <a:rPr lang="en-US" dirty="0">
                <a:solidFill>
                  <a:srgbClr val="7030A0"/>
                </a:solidFill>
                <a:latin typeface="Times New Roman" panose="02020603050405020304" pitchFamily="18" charset="0"/>
                <a:cs typeface="Times New Roman" panose="02020603050405020304" pitchFamily="18" charset="0"/>
              </a:rPr>
              <a:t> 78.5% accuracy – Stronger, but still improvable.</a:t>
            </a:r>
          </a:p>
          <a:p>
            <a:pPr>
              <a:buFont typeface="Arial" panose="020B0604020202020204" pitchFamily="34" charset="0"/>
              <a:buChar char="•"/>
            </a:pPr>
            <a:r>
              <a:rPr lang="en-US" b="1" dirty="0" err="1">
                <a:solidFill>
                  <a:srgbClr val="7030A0"/>
                </a:solidFill>
                <a:latin typeface="Times New Roman" panose="02020603050405020304" pitchFamily="18" charset="0"/>
                <a:cs typeface="Times New Roman" panose="02020603050405020304" pitchFamily="18" charset="0"/>
              </a:rPr>
              <a:t>XGBoost</a:t>
            </a:r>
            <a:r>
              <a:rPr lang="en-US" b="1" dirty="0">
                <a:solidFill>
                  <a:srgbClr val="7030A0"/>
                </a:solidFill>
                <a:latin typeface="Times New Roman" panose="02020603050405020304" pitchFamily="18" charset="0"/>
                <a:cs typeface="Times New Roman" panose="02020603050405020304" pitchFamily="18" charset="0"/>
              </a:rPr>
              <a:t>:</a:t>
            </a:r>
            <a:r>
              <a:rPr lang="en-US" dirty="0">
                <a:solidFill>
                  <a:srgbClr val="7030A0"/>
                </a:solidFill>
                <a:latin typeface="Times New Roman" panose="02020603050405020304" pitchFamily="18" charset="0"/>
                <a:cs typeface="Times New Roman" panose="02020603050405020304" pitchFamily="18" charset="0"/>
              </a:rPr>
              <a:t> 80.1% accuracy – One of the best, but not enough on its own.</a:t>
            </a:r>
          </a:p>
          <a:p>
            <a:pPr>
              <a:buFont typeface="Arial" panose="020B0604020202020204" pitchFamily="34" charset="0"/>
              <a:buChar char="•"/>
            </a:pPr>
            <a:r>
              <a:rPr lang="en-US" b="1" dirty="0">
                <a:solidFill>
                  <a:srgbClr val="7030A0"/>
                </a:solidFill>
                <a:latin typeface="Times New Roman" panose="02020603050405020304" pitchFamily="18" charset="0"/>
                <a:cs typeface="Times New Roman" panose="02020603050405020304" pitchFamily="18" charset="0"/>
              </a:rPr>
              <a:t>Neural Networks:</a:t>
            </a:r>
            <a:r>
              <a:rPr lang="en-US" dirty="0">
                <a:solidFill>
                  <a:srgbClr val="7030A0"/>
                </a:solidFill>
                <a:latin typeface="Times New Roman" panose="02020603050405020304" pitchFamily="18" charset="0"/>
                <a:cs typeface="Times New Roman" panose="02020603050405020304" pitchFamily="18" charset="0"/>
              </a:rPr>
              <a:t> 81.5% accuracy – Most powerful but slower in training.</a:t>
            </a:r>
          </a:p>
          <a:p>
            <a:pPr>
              <a:buFont typeface="Arial" panose="020B0604020202020204" pitchFamily="34" charset="0"/>
              <a:buChar char="•"/>
            </a:pPr>
            <a:r>
              <a:rPr lang="en-US" b="1" dirty="0">
                <a:solidFill>
                  <a:srgbClr val="7030A0"/>
                </a:solidFill>
                <a:latin typeface="Times New Roman" panose="02020603050405020304" pitchFamily="18" charset="0"/>
                <a:cs typeface="Times New Roman" panose="02020603050405020304" pitchFamily="18" charset="0"/>
              </a:rPr>
              <a:t>Stacked Ensemble:</a:t>
            </a:r>
            <a:r>
              <a:rPr lang="en-US"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83.2% accuracy – The ultimate game-changer.</a:t>
            </a:r>
            <a:endParaRPr lang="en-US" dirty="0">
              <a:solidFill>
                <a:srgbClr val="7030A0"/>
              </a:solidFill>
              <a:latin typeface="Times New Roman" panose="02020603050405020304" pitchFamily="18" charset="0"/>
              <a:cs typeface="Times New Roman" panose="02020603050405020304" pitchFamily="18" charset="0"/>
            </a:endParaRPr>
          </a:p>
          <a:p>
            <a:pPr algn="ctr"/>
            <a:r>
              <a:rPr lang="en-US" dirty="0">
                <a:solidFill>
                  <a:srgbClr val="7030A0"/>
                </a:solidFill>
                <a:latin typeface="Times New Roman" panose="02020603050405020304" pitchFamily="18" charset="0"/>
                <a:cs typeface="Times New Roman" panose="02020603050405020304" pitchFamily="18" charset="0"/>
              </a:rPr>
              <a:t> </a:t>
            </a:r>
            <a:r>
              <a:rPr lang="en-US" b="1" dirty="0">
                <a:solidFill>
                  <a:srgbClr val="7030A0"/>
                </a:solidFill>
                <a:latin typeface="Times New Roman" panose="02020603050405020304" pitchFamily="18" charset="0"/>
                <a:cs typeface="Times New Roman" panose="02020603050405020304" pitchFamily="18" charset="0"/>
              </a:rPr>
              <a:t>Why Does Stacking Work?</a:t>
            </a:r>
            <a:br>
              <a:rPr lang="en-US" dirty="0">
                <a:solidFill>
                  <a:srgbClr val="7030A0"/>
                </a:solidFill>
                <a:latin typeface="Times New Roman" panose="02020603050405020304" pitchFamily="18" charset="0"/>
                <a:cs typeface="Times New Roman" panose="02020603050405020304" pitchFamily="18" charset="0"/>
              </a:rPr>
            </a:br>
            <a:r>
              <a:rPr lang="en-US" dirty="0">
                <a:solidFill>
                  <a:srgbClr val="7030A0"/>
                </a:solidFill>
                <a:latin typeface="Times New Roman" panose="02020603050405020304" pitchFamily="18" charset="0"/>
                <a:cs typeface="Times New Roman" panose="02020603050405020304" pitchFamily="18" charset="0"/>
              </a:rPr>
              <a:t>Instead of relying on one model, </a:t>
            </a:r>
            <a:r>
              <a:rPr lang="en-US" b="1" dirty="0">
                <a:solidFill>
                  <a:srgbClr val="7030A0"/>
                </a:solidFill>
                <a:latin typeface="Times New Roman" panose="02020603050405020304" pitchFamily="18" charset="0"/>
                <a:cs typeface="Times New Roman" panose="02020603050405020304" pitchFamily="18" charset="0"/>
              </a:rPr>
              <a:t>we combine the strengths of many</a:t>
            </a:r>
            <a:r>
              <a:rPr lang="en-US" dirty="0">
                <a:solidFill>
                  <a:srgbClr val="7030A0"/>
                </a:solidFill>
                <a:latin typeface="Times New Roman" panose="02020603050405020304" pitchFamily="18" charset="0"/>
                <a:cs typeface="Times New Roman" panose="02020603050405020304" pitchFamily="18" charset="0"/>
              </a:rPr>
              <a:t>. </a:t>
            </a:r>
            <a:r>
              <a:rPr lang="en-US" dirty="0" err="1">
                <a:solidFill>
                  <a:srgbClr val="7030A0"/>
                </a:solidFill>
                <a:latin typeface="Times New Roman" panose="02020603050405020304" pitchFamily="18" charset="0"/>
                <a:cs typeface="Times New Roman" panose="02020603050405020304" pitchFamily="18" charset="0"/>
              </a:rPr>
              <a:t>XGBoost</a:t>
            </a:r>
            <a:r>
              <a:rPr lang="en-US" dirty="0">
                <a:solidFill>
                  <a:srgbClr val="7030A0"/>
                </a:solidFill>
                <a:latin typeface="Times New Roman" panose="02020603050405020304" pitchFamily="18" charset="0"/>
                <a:cs typeface="Times New Roman" panose="02020603050405020304" pitchFamily="18" charset="0"/>
              </a:rPr>
              <a:t> handles complex patterns, Neural Networks dive deep into relationships, and Random Forest brings interpretability. Together, they create a </a:t>
            </a:r>
            <a:r>
              <a:rPr lang="en-US" b="1" dirty="0">
                <a:solidFill>
                  <a:srgbClr val="7030A0"/>
                </a:solidFill>
                <a:latin typeface="Times New Roman" panose="02020603050405020304" pitchFamily="18" charset="0"/>
                <a:cs typeface="Times New Roman" panose="02020603050405020304" pitchFamily="18" charset="0"/>
              </a:rPr>
              <a:t>more reliable, robust, and highly accurate prediction system</a:t>
            </a:r>
            <a:r>
              <a:rPr lang="en-US" dirty="0">
                <a:solidFill>
                  <a:srgbClr val="7030A0"/>
                </a:solidFill>
                <a:latin typeface="Times New Roman" panose="02020603050405020304" pitchFamily="18" charset="0"/>
                <a:cs typeface="Times New Roman" panose="02020603050405020304" pitchFamily="18" charset="0"/>
              </a:rPr>
              <a:t>.</a:t>
            </a:r>
          </a:p>
          <a:p>
            <a:r>
              <a:rPr lang="en-US" b="1" dirty="0">
                <a:solidFill>
                  <a:srgbClr val="7030A0"/>
                </a:solidFill>
                <a:latin typeface="Times New Roman" panose="02020603050405020304" pitchFamily="18" charset="0"/>
                <a:cs typeface="Times New Roman" panose="02020603050405020304" pitchFamily="18" charset="0"/>
              </a:rPr>
              <a:t>This is more than just a model—it’s a revolution in IPL forecasting.</a:t>
            </a:r>
            <a:r>
              <a:rPr lang="en-US" dirty="0">
                <a:solidFill>
                  <a:srgbClr val="7030A0"/>
                </a:solidFill>
                <a:latin typeface="Times New Roman" panose="02020603050405020304" pitchFamily="18" charset="0"/>
                <a:cs typeface="Times New Roman" panose="02020603050405020304" pitchFamily="18" charset="0"/>
              </a:rPr>
              <a:t> By refining machine learning techniques, we are unlocking </a:t>
            </a:r>
            <a:r>
              <a:rPr lang="en-US" b="1" dirty="0">
                <a:solidFill>
                  <a:srgbClr val="7030A0"/>
                </a:solidFill>
                <a:latin typeface="Times New Roman" panose="02020603050405020304" pitchFamily="18" charset="0"/>
                <a:cs typeface="Times New Roman" panose="02020603050405020304" pitchFamily="18" charset="0"/>
              </a:rPr>
              <a:t>smarter, sharper, and more strategic cricket predictions than ever before.</a:t>
            </a:r>
            <a:endParaRPr lang="en-US" dirty="0">
              <a:solidFill>
                <a:srgbClr val="7030A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6826436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F82572A6-737B-B617-6EA1-7BF854CF0E28}"/>
              </a:ext>
            </a:extLst>
          </p:cNvPr>
          <p:cNvSpPr>
            <a:spLocks noChangeArrowheads="1"/>
          </p:cNvSpPr>
          <p:nvPr/>
        </p:nvSpPr>
        <p:spPr bwMode="auto">
          <a:xfrm>
            <a:off x="747251" y="730834"/>
            <a:ext cx="10697497" cy="5632311"/>
          </a:xfrm>
          <a:prstGeom prst="rect">
            <a:avLst/>
          </a:prstGeom>
          <a:solidFill>
            <a:schemeClr val="bg1">
              <a:alpha val="55000"/>
            </a:schemeClr>
          </a:solidFill>
          <a:ln>
            <a:noFill/>
          </a:ln>
          <a:effec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b="1" i="0" u="sng"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Challenges &amp; Mitigation Strategies</a:t>
            </a: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b="1" i="0" u="sng"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Building a high-accuracy IPL prediction model comes with several challenges. From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imbalanced data</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to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unpredictable match conditions</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every obstacle required a strategic approach to ensure model reliability.</a:t>
            </a:r>
            <a:endPar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Key Challenges and Solutions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Imbalanced Data</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 Some match outcomes were overrepresented, leading to biased predictions.</a:t>
            </a:r>
            <a:b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Applied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oversampling and under sampling techniques</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to balance the dataset and improve fairness.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Overfitting Risks</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 Models performed well on training data but struggled with unseen matches.</a:t>
            </a:r>
            <a:b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Implemented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cross-validation, regularization, and hyperparameter tuning</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to improve generalization.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Data Quality Issues</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 Inconsistencies, missing values, and errors in match records affected model performance.</a:t>
            </a:r>
            <a:b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Conducted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rigorous data cleaning, normalization, and feature engineering</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to enhance data integrity.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Unpredictable Factors</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 External variables like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weather conditions, player injuries, and last-minute lineup changes</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made predictions uncertain.</a:t>
            </a:r>
            <a:b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b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Solution:</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Incorporated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historical weather data, player form tracking, and real-time updates</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to refine accuracy.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By addressing these challenges, the model has been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optimized for stability, adaptability, and high accuracy</a:t>
            </a:r>
            <a:r>
              <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 While no prediction system can eliminate uncertainty, </a:t>
            </a:r>
            <a:r>
              <a:rPr kumimoji="0" lang="en-US" altLang="en-US" b="1"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rPr>
              <a:t>a data-driven approach significantly improves the odds of getting it right.</a:t>
            </a:r>
            <a:endParaRPr kumimoji="0" lang="en-US" altLang="en-US" b="0" i="0" u="none" strike="noStrike" cap="none" normalizeH="0" baseline="0" dirty="0">
              <a:ln>
                <a:noFill/>
              </a:ln>
              <a:solidFill>
                <a:srgbClr val="00206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62144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20000" b="-20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001DE61-447F-2EC1-7674-6D144E257421}"/>
              </a:ext>
            </a:extLst>
          </p:cNvPr>
          <p:cNvSpPr txBox="1"/>
          <p:nvPr/>
        </p:nvSpPr>
        <p:spPr>
          <a:xfrm>
            <a:off x="1557337" y="708094"/>
            <a:ext cx="9077325" cy="5909310"/>
          </a:xfrm>
          <a:prstGeom prst="rect">
            <a:avLst/>
          </a:prstGeom>
          <a:solidFill>
            <a:schemeClr val="bg1">
              <a:alpha val="50000"/>
            </a:schemeClr>
          </a:solidFill>
        </p:spPr>
        <p:txBody>
          <a:bodyPr wrap="square" rtlCol="0">
            <a:spAutoFit/>
          </a:bodyPr>
          <a:lstStyle/>
          <a:p>
            <a:pPr algn="ctr"/>
            <a:r>
              <a:rPr lang="en-US" b="1" u="sng" dirty="0">
                <a:solidFill>
                  <a:srgbClr val="002060"/>
                </a:solidFill>
                <a:latin typeface="Times New Roman" panose="02020603050405020304" pitchFamily="18" charset="0"/>
                <a:cs typeface="Times New Roman" panose="02020603050405020304" pitchFamily="18" charset="0"/>
              </a:rPr>
              <a:t>Future Scope</a:t>
            </a:r>
          </a:p>
          <a:p>
            <a:pPr algn="ctr"/>
            <a:endParaRPr lang="en-US" b="1" u="sng" dirty="0">
              <a:solidFill>
                <a:srgbClr val="002060"/>
              </a:solidFill>
              <a:latin typeface="Times New Roman" panose="02020603050405020304" pitchFamily="18" charset="0"/>
              <a:cs typeface="Times New Roman" panose="02020603050405020304" pitchFamily="18" charset="0"/>
            </a:endParaRPr>
          </a:p>
          <a:p>
            <a:r>
              <a:rPr lang="en-US" dirty="0">
                <a:solidFill>
                  <a:srgbClr val="002060"/>
                </a:solidFill>
                <a:latin typeface="Times New Roman" panose="02020603050405020304" pitchFamily="18" charset="0"/>
                <a:cs typeface="Times New Roman" panose="02020603050405020304" pitchFamily="18" charset="0"/>
              </a:rPr>
              <a:t>The potential of machine learning in IPL match prediction extends far beyond static analysis. With advancements in data processing and real-time analytics, the next phase is about making predictions </a:t>
            </a:r>
            <a:r>
              <a:rPr lang="en-US" b="1" dirty="0">
                <a:solidFill>
                  <a:srgbClr val="002060"/>
                </a:solidFill>
                <a:latin typeface="Times New Roman" panose="02020603050405020304" pitchFamily="18" charset="0"/>
                <a:cs typeface="Times New Roman" panose="02020603050405020304" pitchFamily="18" charset="0"/>
              </a:rPr>
              <a:t>faster, smarter, and more adaptive to live match conditions</a:t>
            </a:r>
            <a:r>
              <a:rPr lang="en-US" dirty="0">
                <a:solidFill>
                  <a:srgbClr val="002060"/>
                </a:solidFill>
                <a:latin typeface="Times New Roman" panose="02020603050405020304" pitchFamily="18" charset="0"/>
                <a:cs typeface="Times New Roman" panose="02020603050405020304" pitchFamily="18" charset="0"/>
              </a:rPr>
              <a:t>.</a:t>
            </a:r>
          </a:p>
          <a:p>
            <a:r>
              <a:rPr lang="en-US" b="1" dirty="0">
                <a:solidFill>
                  <a:srgbClr val="002060"/>
                </a:solidFill>
                <a:latin typeface="Times New Roman" panose="02020603050405020304" pitchFamily="18" charset="0"/>
                <a:cs typeface="Times New Roman" panose="02020603050405020304" pitchFamily="18" charset="0"/>
              </a:rPr>
              <a:t>Key Areas for Future Development</a:t>
            </a:r>
          </a:p>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Real-Time Data Integration</a:t>
            </a:r>
            <a:r>
              <a:rPr lang="en-US" dirty="0">
                <a:solidFill>
                  <a:srgbClr val="002060"/>
                </a:solidFill>
                <a:latin typeface="Times New Roman" panose="02020603050405020304" pitchFamily="18" charset="0"/>
                <a:cs typeface="Times New Roman" panose="02020603050405020304" pitchFamily="18" charset="0"/>
              </a:rPr>
              <a:t> – Incorporating </a:t>
            </a:r>
            <a:r>
              <a:rPr lang="en-US" b="1" dirty="0">
                <a:solidFill>
                  <a:srgbClr val="002060"/>
                </a:solidFill>
                <a:latin typeface="Times New Roman" panose="02020603050405020304" pitchFamily="18" charset="0"/>
                <a:cs typeface="Times New Roman" panose="02020603050405020304" pitchFamily="18" charset="0"/>
              </a:rPr>
              <a:t>live match statistics, player injuries, and in-game momentum shifts</a:t>
            </a:r>
            <a:r>
              <a:rPr lang="en-US" dirty="0">
                <a:solidFill>
                  <a:srgbClr val="002060"/>
                </a:solidFill>
                <a:latin typeface="Times New Roman" panose="02020603050405020304" pitchFamily="18" charset="0"/>
                <a:cs typeface="Times New Roman" panose="02020603050405020304" pitchFamily="18" charset="0"/>
              </a:rPr>
              <a:t> to enhance prediction accuracy.</a:t>
            </a:r>
          </a:p>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Deep Learning Enhancements</a:t>
            </a:r>
            <a:r>
              <a:rPr lang="en-US" dirty="0">
                <a:solidFill>
                  <a:srgbClr val="002060"/>
                </a:solidFill>
                <a:latin typeface="Times New Roman" panose="02020603050405020304" pitchFamily="18" charset="0"/>
                <a:cs typeface="Times New Roman" panose="02020603050405020304" pitchFamily="18" charset="0"/>
              </a:rPr>
              <a:t> – Exploring </a:t>
            </a:r>
            <a:r>
              <a:rPr lang="en-US" b="1" dirty="0">
                <a:solidFill>
                  <a:srgbClr val="002060"/>
                </a:solidFill>
                <a:latin typeface="Times New Roman" panose="02020603050405020304" pitchFamily="18" charset="0"/>
                <a:cs typeface="Times New Roman" panose="02020603050405020304" pitchFamily="18" charset="0"/>
              </a:rPr>
              <a:t>advanced neural networks</a:t>
            </a:r>
            <a:r>
              <a:rPr lang="en-US" dirty="0">
                <a:solidFill>
                  <a:srgbClr val="002060"/>
                </a:solidFill>
                <a:latin typeface="Times New Roman" panose="02020603050405020304" pitchFamily="18" charset="0"/>
                <a:cs typeface="Times New Roman" panose="02020603050405020304" pitchFamily="18" charset="0"/>
              </a:rPr>
              <a:t> for better pattern recognition and predictive power.</a:t>
            </a:r>
          </a:p>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User-Friendly Applications</a:t>
            </a:r>
            <a:r>
              <a:rPr lang="en-US" dirty="0">
                <a:solidFill>
                  <a:srgbClr val="002060"/>
                </a:solidFill>
                <a:latin typeface="Times New Roman" panose="02020603050405020304" pitchFamily="18" charset="0"/>
                <a:cs typeface="Times New Roman" panose="02020603050405020304" pitchFamily="18" charset="0"/>
              </a:rPr>
              <a:t> – Developing an intuitive platform where </a:t>
            </a:r>
            <a:r>
              <a:rPr lang="en-US" b="1" dirty="0">
                <a:solidFill>
                  <a:srgbClr val="002060"/>
                </a:solidFill>
                <a:latin typeface="Times New Roman" panose="02020603050405020304" pitchFamily="18" charset="0"/>
                <a:cs typeface="Times New Roman" panose="02020603050405020304" pitchFamily="18" charset="0"/>
              </a:rPr>
              <a:t>teams, analysts, and fans</a:t>
            </a:r>
            <a:r>
              <a:rPr lang="en-US" dirty="0">
                <a:solidFill>
                  <a:srgbClr val="002060"/>
                </a:solidFill>
                <a:latin typeface="Times New Roman" panose="02020603050405020304" pitchFamily="18" charset="0"/>
                <a:cs typeface="Times New Roman" panose="02020603050405020304" pitchFamily="18" charset="0"/>
              </a:rPr>
              <a:t> can access match predictions effortlessly.</a:t>
            </a:r>
          </a:p>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Sentiment Analysis</a:t>
            </a:r>
            <a:r>
              <a:rPr lang="en-US" dirty="0">
                <a:solidFill>
                  <a:srgbClr val="002060"/>
                </a:solidFill>
                <a:latin typeface="Times New Roman" panose="02020603050405020304" pitchFamily="18" charset="0"/>
                <a:cs typeface="Times New Roman" panose="02020603050405020304" pitchFamily="18" charset="0"/>
              </a:rPr>
              <a:t> – Integrating </a:t>
            </a:r>
            <a:r>
              <a:rPr lang="en-US" b="1" dirty="0">
                <a:solidFill>
                  <a:srgbClr val="002060"/>
                </a:solidFill>
                <a:latin typeface="Times New Roman" panose="02020603050405020304" pitchFamily="18" charset="0"/>
                <a:cs typeface="Times New Roman" panose="02020603050405020304" pitchFamily="18" charset="0"/>
              </a:rPr>
              <a:t>social media and expert opinions</a:t>
            </a:r>
            <a:r>
              <a:rPr lang="en-US" dirty="0">
                <a:solidFill>
                  <a:srgbClr val="002060"/>
                </a:solidFill>
                <a:latin typeface="Times New Roman" panose="02020603050405020304" pitchFamily="18" charset="0"/>
                <a:cs typeface="Times New Roman" panose="02020603050405020304" pitchFamily="18" charset="0"/>
              </a:rPr>
              <a:t> to gauge public sentiment and factor it into match predictions.</a:t>
            </a:r>
          </a:p>
          <a:p>
            <a:pPr>
              <a:buFont typeface="Arial" panose="020B0604020202020204" pitchFamily="34" charset="0"/>
              <a:buChar char="•"/>
            </a:pPr>
            <a:r>
              <a:rPr lang="en-US" b="1" dirty="0">
                <a:solidFill>
                  <a:srgbClr val="002060"/>
                </a:solidFill>
                <a:latin typeface="Times New Roman" panose="02020603050405020304" pitchFamily="18" charset="0"/>
                <a:cs typeface="Times New Roman" panose="02020603050405020304" pitchFamily="18" charset="0"/>
              </a:rPr>
              <a:t>Reinforcement Learning for Strategy Optimization</a:t>
            </a:r>
            <a:r>
              <a:rPr lang="en-US" dirty="0">
                <a:solidFill>
                  <a:srgbClr val="002060"/>
                </a:solidFill>
                <a:latin typeface="Times New Roman" panose="02020603050405020304" pitchFamily="18" charset="0"/>
                <a:cs typeface="Times New Roman" panose="02020603050405020304" pitchFamily="18" charset="0"/>
              </a:rPr>
              <a:t> – Using AI to </a:t>
            </a:r>
            <a:r>
              <a:rPr lang="en-US" b="1" dirty="0">
                <a:solidFill>
                  <a:srgbClr val="002060"/>
                </a:solidFill>
                <a:latin typeface="Times New Roman" panose="02020603050405020304" pitchFamily="18" charset="0"/>
                <a:cs typeface="Times New Roman" panose="02020603050405020304" pitchFamily="18" charset="0"/>
              </a:rPr>
              <a:t>simulate different match scenarios</a:t>
            </a:r>
            <a:r>
              <a:rPr lang="en-US" dirty="0">
                <a:solidFill>
                  <a:srgbClr val="002060"/>
                </a:solidFill>
                <a:latin typeface="Times New Roman" panose="02020603050405020304" pitchFamily="18" charset="0"/>
                <a:cs typeface="Times New Roman" panose="02020603050405020304" pitchFamily="18" charset="0"/>
              </a:rPr>
              <a:t> and suggest optimal game strategies.</a:t>
            </a:r>
          </a:p>
          <a:p>
            <a:r>
              <a:rPr lang="en-US" dirty="0">
                <a:solidFill>
                  <a:srgbClr val="002060"/>
                </a:solidFill>
                <a:latin typeface="Times New Roman" panose="02020603050405020304" pitchFamily="18" charset="0"/>
                <a:cs typeface="Times New Roman" panose="02020603050405020304" pitchFamily="18" charset="0"/>
              </a:rPr>
              <a:t>The goal is to </a:t>
            </a:r>
            <a:r>
              <a:rPr lang="en-US" b="1" dirty="0">
                <a:solidFill>
                  <a:srgbClr val="002060"/>
                </a:solidFill>
                <a:latin typeface="Times New Roman" panose="02020603050405020304" pitchFamily="18" charset="0"/>
                <a:cs typeface="Times New Roman" panose="02020603050405020304" pitchFamily="18" charset="0"/>
              </a:rPr>
              <a:t>continuously evolve the prediction model</a:t>
            </a:r>
            <a:r>
              <a:rPr lang="en-US" dirty="0">
                <a:solidFill>
                  <a:srgbClr val="002060"/>
                </a:solidFill>
                <a:latin typeface="Times New Roman" panose="02020603050405020304" pitchFamily="18" charset="0"/>
                <a:cs typeface="Times New Roman" panose="02020603050405020304" pitchFamily="18" charset="0"/>
              </a:rPr>
              <a:t>, making it more accurate, dynamic, and aligned with the ever-changing nature of the game. As cricket becomes increasingly data-driven, </a:t>
            </a:r>
            <a:r>
              <a:rPr lang="en-US" b="1" dirty="0">
                <a:solidFill>
                  <a:srgbClr val="002060"/>
                </a:solidFill>
                <a:latin typeface="Times New Roman" panose="02020603050405020304" pitchFamily="18" charset="0"/>
                <a:cs typeface="Times New Roman" panose="02020603050405020304" pitchFamily="18" charset="0"/>
              </a:rPr>
              <a:t>machine learning will play a crucial role in shaping team strategies, player performance analysis, and fan engagement.</a:t>
            </a:r>
            <a:endParaRPr lang="en-US" dirty="0">
              <a:solidFill>
                <a:srgbClr val="002060"/>
              </a:solidFill>
              <a:latin typeface="Times New Roman" panose="02020603050405020304" pitchFamily="18" charset="0"/>
              <a:cs typeface="Times New Roman" panose="02020603050405020304" pitchFamily="18" charset="0"/>
            </a:endParaRPr>
          </a:p>
          <a:p>
            <a:endParaRPr lang="en-IN"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916514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3000" b="-3000"/>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D0F1061-001F-124F-8E22-218BFE8A34F6}"/>
              </a:ext>
            </a:extLst>
          </p:cNvPr>
          <p:cNvSpPr txBox="1"/>
          <p:nvPr/>
        </p:nvSpPr>
        <p:spPr>
          <a:xfrm>
            <a:off x="1231106" y="527893"/>
            <a:ext cx="9729788" cy="5940088"/>
          </a:xfrm>
          <a:prstGeom prst="rect">
            <a:avLst/>
          </a:prstGeom>
          <a:solidFill>
            <a:schemeClr val="bg1">
              <a:alpha val="37000"/>
            </a:schemeClr>
          </a:solidFill>
        </p:spPr>
        <p:txBody>
          <a:bodyPr wrap="square" rtlCol="0">
            <a:spAutoFit/>
          </a:bodyPr>
          <a:lstStyle/>
          <a:p>
            <a:pPr algn="ctr"/>
            <a:r>
              <a:rPr lang="en-US" sz="2000" b="1" u="sng" dirty="0">
                <a:solidFill>
                  <a:srgbClr val="002060"/>
                </a:solidFill>
                <a:latin typeface="Times New Roman" panose="02020603050405020304" pitchFamily="18" charset="0"/>
                <a:cs typeface="Times New Roman" panose="02020603050405020304" pitchFamily="18" charset="0"/>
              </a:rPr>
              <a:t>Conclusion</a:t>
            </a:r>
          </a:p>
          <a:p>
            <a:pPr algn="ctr"/>
            <a:endParaRPr lang="en-US" sz="2000" b="1" u="sng" dirty="0">
              <a:solidFill>
                <a:srgbClr val="002060"/>
              </a:solidFill>
              <a:latin typeface="Times New Roman" panose="02020603050405020304" pitchFamily="18" charset="0"/>
              <a:cs typeface="Times New Roman" panose="02020603050405020304" pitchFamily="18" charset="0"/>
            </a:endParaRPr>
          </a:p>
          <a:p>
            <a:r>
              <a:rPr lang="en-US" sz="2000" dirty="0">
                <a:solidFill>
                  <a:srgbClr val="002060"/>
                </a:solidFill>
                <a:latin typeface="Times New Roman" panose="02020603050405020304" pitchFamily="18" charset="0"/>
                <a:cs typeface="Times New Roman" panose="02020603050405020304" pitchFamily="18" charset="0"/>
              </a:rPr>
              <a:t>This study proves that machine learning is transforming IPL match predictions, pushing beyond traditional analysis to deliver data-driven, high-accuracy forecasts. With an </a:t>
            </a:r>
            <a:r>
              <a:rPr lang="en-US" sz="2000" b="1" dirty="0">
                <a:solidFill>
                  <a:srgbClr val="002060"/>
                </a:solidFill>
                <a:latin typeface="Times New Roman" panose="02020603050405020304" pitchFamily="18" charset="0"/>
                <a:cs typeface="Times New Roman" panose="02020603050405020304" pitchFamily="18" charset="0"/>
              </a:rPr>
              <a:t>83.2% accuracy rate</a:t>
            </a:r>
            <a:r>
              <a:rPr lang="en-US" sz="2000" dirty="0">
                <a:solidFill>
                  <a:srgbClr val="002060"/>
                </a:solidFill>
                <a:latin typeface="Times New Roman" panose="02020603050405020304" pitchFamily="18" charset="0"/>
                <a:cs typeface="Times New Roman" panose="02020603050405020304" pitchFamily="18" charset="0"/>
              </a:rPr>
              <a:t>, our stacked ensemble model—combining </a:t>
            </a:r>
            <a:r>
              <a:rPr lang="en-US" sz="2000" b="1" dirty="0" err="1">
                <a:solidFill>
                  <a:srgbClr val="002060"/>
                </a:solidFill>
                <a:latin typeface="Times New Roman" panose="02020603050405020304" pitchFamily="18" charset="0"/>
                <a:cs typeface="Times New Roman" panose="02020603050405020304" pitchFamily="18" charset="0"/>
              </a:rPr>
              <a:t>XGBoost</a:t>
            </a:r>
            <a:r>
              <a:rPr lang="en-US" sz="2000" b="1" dirty="0">
                <a:solidFill>
                  <a:srgbClr val="002060"/>
                </a:solidFill>
                <a:latin typeface="Times New Roman" panose="02020603050405020304" pitchFamily="18" charset="0"/>
                <a:cs typeface="Times New Roman" panose="02020603050405020304" pitchFamily="18" charset="0"/>
              </a:rPr>
              <a:t>, Neural Networks, and Random Forest</a:t>
            </a:r>
            <a:r>
              <a:rPr lang="en-US" sz="2000" dirty="0">
                <a:solidFill>
                  <a:srgbClr val="002060"/>
                </a:solidFill>
                <a:latin typeface="Times New Roman" panose="02020603050405020304" pitchFamily="18" charset="0"/>
                <a:cs typeface="Times New Roman" panose="02020603050405020304" pitchFamily="18" charset="0"/>
              </a:rPr>
              <a:t>—sets a new benchmark in sports analytics.</a:t>
            </a:r>
          </a:p>
          <a:p>
            <a:r>
              <a:rPr lang="en-US" sz="2000" dirty="0">
                <a:solidFill>
                  <a:srgbClr val="002060"/>
                </a:solidFill>
                <a:latin typeface="Times New Roman" panose="02020603050405020304" pitchFamily="18" charset="0"/>
                <a:cs typeface="Times New Roman" panose="02020603050405020304" pitchFamily="18" charset="0"/>
              </a:rPr>
              <a:t>The results highlight that </a:t>
            </a:r>
            <a:r>
              <a:rPr lang="en-US" sz="2000" b="1" dirty="0">
                <a:solidFill>
                  <a:srgbClr val="002060"/>
                </a:solidFill>
                <a:latin typeface="Times New Roman" panose="02020603050405020304" pitchFamily="18" charset="0"/>
                <a:cs typeface="Times New Roman" panose="02020603050405020304" pitchFamily="18" charset="0"/>
              </a:rPr>
              <a:t>team composition, toss decisions, venue conditions, and recent performance trends</a:t>
            </a:r>
            <a:r>
              <a:rPr lang="en-US" sz="2000" dirty="0">
                <a:solidFill>
                  <a:srgbClr val="002060"/>
                </a:solidFill>
                <a:latin typeface="Times New Roman" panose="02020603050405020304" pitchFamily="18" charset="0"/>
                <a:cs typeface="Times New Roman" panose="02020603050405020304" pitchFamily="18" charset="0"/>
              </a:rPr>
              <a:t> are not just numbers—they are </a:t>
            </a:r>
            <a:r>
              <a:rPr lang="en-US" sz="2000" b="1" dirty="0">
                <a:solidFill>
                  <a:srgbClr val="002060"/>
                </a:solidFill>
                <a:latin typeface="Times New Roman" panose="02020603050405020304" pitchFamily="18" charset="0"/>
                <a:cs typeface="Times New Roman" panose="02020603050405020304" pitchFamily="18" charset="0"/>
              </a:rPr>
              <a:t>the blueprint for victory</a:t>
            </a:r>
            <a:r>
              <a:rPr lang="en-US" sz="2000" dirty="0">
                <a:solidFill>
                  <a:srgbClr val="002060"/>
                </a:solidFill>
                <a:latin typeface="Times New Roman" panose="02020603050405020304" pitchFamily="18" charset="0"/>
                <a:cs typeface="Times New Roman" panose="02020603050405020304" pitchFamily="18" charset="0"/>
              </a:rPr>
              <a:t>. By uncovering hidden patterns in match data, this model gives teams, analysts, and fans an </a:t>
            </a:r>
            <a:r>
              <a:rPr lang="en-US" sz="2000" b="1" dirty="0">
                <a:solidFill>
                  <a:srgbClr val="002060"/>
                </a:solidFill>
                <a:latin typeface="Times New Roman" panose="02020603050405020304" pitchFamily="18" charset="0"/>
                <a:cs typeface="Times New Roman" panose="02020603050405020304" pitchFamily="18" charset="0"/>
              </a:rPr>
              <a:t>unmatched strategic edge</a:t>
            </a:r>
            <a:r>
              <a:rPr lang="en-US" sz="2000" dirty="0">
                <a:solidFill>
                  <a:srgbClr val="002060"/>
                </a:solidFill>
                <a:latin typeface="Times New Roman" panose="02020603050405020304" pitchFamily="18" charset="0"/>
                <a:cs typeface="Times New Roman" panose="02020603050405020304" pitchFamily="18" charset="0"/>
              </a:rPr>
              <a:t>.</a:t>
            </a:r>
          </a:p>
          <a:p>
            <a:r>
              <a:rPr lang="en-US" sz="2000" dirty="0">
                <a:solidFill>
                  <a:srgbClr val="002060"/>
                </a:solidFill>
                <a:latin typeface="Times New Roman" panose="02020603050405020304" pitchFamily="18" charset="0"/>
                <a:cs typeface="Times New Roman" panose="02020603050405020304" pitchFamily="18" charset="0"/>
              </a:rPr>
              <a:t>But this is just the beginning. The future of cricket belongs to real-time AI-driven insights. As the game evolves, predictive analytics will shape strategies, optimize team performance, and redefine how we understand cricket.</a:t>
            </a:r>
          </a:p>
          <a:p>
            <a:r>
              <a:rPr lang="en-US" sz="2000" dirty="0">
                <a:solidFill>
                  <a:srgbClr val="002060"/>
                </a:solidFill>
                <a:latin typeface="Times New Roman" panose="02020603050405020304" pitchFamily="18" charset="0"/>
                <a:cs typeface="Times New Roman" panose="02020603050405020304" pitchFamily="18" charset="0"/>
              </a:rPr>
              <a:t>This is more than just predicting match outcomes—it’s about unlocking the </a:t>
            </a:r>
            <a:r>
              <a:rPr lang="en-US" sz="2000" b="1" dirty="0">
                <a:solidFill>
                  <a:srgbClr val="002060"/>
                </a:solidFill>
                <a:latin typeface="Times New Roman" panose="02020603050405020304" pitchFamily="18" charset="0"/>
                <a:cs typeface="Times New Roman" panose="02020603050405020304" pitchFamily="18" charset="0"/>
              </a:rPr>
              <a:t>next era of intelligent cricket</a:t>
            </a:r>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The data revolution has arrived. The question is—who will use it to win?</a:t>
            </a:r>
            <a:endParaRPr lang="en-US" sz="2000" dirty="0">
              <a:solidFill>
                <a:srgbClr val="002060"/>
              </a:solidFill>
              <a:latin typeface="Times New Roman" panose="02020603050405020304" pitchFamily="18" charset="0"/>
              <a:cs typeface="Times New Roman" panose="02020603050405020304" pitchFamily="18" charset="0"/>
            </a:endParaRPr>
          </a:p>
          <a:p>
            <a:r>
              <a:rPr lang="en-US" sz="2000" b="1" dirty="0">
                <a:solidFill>
                  <a:srgbClr val="002060"/>
                </a:solidFill>
                <a:latin typeface="Times New Roman" panose="02020603050405020304" pitchFamily="18" charset="0"/>
                <a:cs typeface="Times New Roman" panose="02020603050405020304" pitchFamily="18" charset="0"/>
              </a:rPr>
              <a:t>Teams that embrace data will dominate. Analysts who interpret it will lead. Fans who understand it will see the game like never before.</a:t>
            </a:r>
            <a:endParaRPr lang="en-US" sz="2000" dirty="0">
              <a:solidFill>
                <a:srgbClr val="002060"/>
              </a:solidFill>
              <a:latin typeface="Times New Roman" panose="02020603050405020304" pitchFamily="18" charset="0"/>
              <a:cs typeface="Times New Roman" panose="02020603050405020304" pitchFamily="18" charset="0"/>
            </a:endParaRPr>
          </a:p>
          <a:p>
            <a:endParaRPr lang="en-IN" sz="2000"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38167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884</TotalTime>
  <Words>1706</Words>
  <Application>Microsoft Office PowerPoint</Application>
  <PresentationFormat>Widescreen</PresentationFormat>
  <Paragraphs>76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deb chakraborty</dc:creator>
  <cp:lastModifiedBy>Bandana Prajapati</cp:lastModifiedBy>
  <cp:revision>2</cp:revision>
  <dcterms:created xsi:type="dcterms:W3CDTF">2025-02-26T17:31:45Z</dcterms:created>
  <dcterms:modified xsi:type="dcterms:W3CDTF">2025-07-09T09:24:34Z</dcterms:modified>
</cp:coreProperties>
</file>