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AE7A5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3394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03224" y="206250"/>
            <a:ext cx="8737600" cy="4731385"/>
          </a:xfrm>
          <a:custGeom>
            <a:avLst/>
            <a:gdLst/>
            <a:ahLst/>
            <a:cxnLst/>
            <a:rect l="l" t="t" r="r" b="b"/>
            <a:pathLst>
              <a:path w="8737600" h="4731385">
                <a:moveTo>
                  <a:pt x="0" y="0"/>
                </a:moveTo>
                <a:lnTo>
                  <a:pt x="8737499" y="0"/>
                </a:lnTo>
                <a:lnTo>
                  <a:pt x="8737499" y="4730999"/>
                </a:lnTo>
                <a:lnTo>
                  <a:pt x="0" y="4730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19150" y="479125"/>
            <a:ext cx="7505700" cy="955040"/>
          </a:xfrm>
          <a:custGeom>
            <a:avLst/>
            <a:gdLst/>
            <a:ahLst/>
            <a:cxnLst/>
            <a:rect l="l" t="t" r="r" b="b"/>
            <a:pathLst>
              <a:path w="7505700" h="955040">
                <a:moveTo>
                  <a:pt x="0" y="0"/>
                </a:moveTo>
                <a:lnTo>
                  <a:pt x="7505699" y="0"/>
                </a:lnTo>
                <a:lnTo>
                  <a:pt x="7505699" y="954599"/>
                </a:lnTo>
                <a:lnTo>
                  <a:pt x="0" y="9545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AE7A5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AE7A5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C4A1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20110" y="2"/>
            <a:ext cx="174625" cy="0"/>
          </a:xfrm>
          <a:custGeom>
            <a:avLst/>
            <a:gdLst/>
            <a:ahLst/>
            <a:cxnLst/>
            <a:rect l="l" t="t" r="r" b="b"/>
            <a:pathLst>
              <a:path w="174625">
                <a:moveTo>
                  <a:pt x="0" y="0"/>
                </a:moveTo>
                <a:lnTo>
                  <a:pt x="174453" y="0"/>
                </a:lnTo>
              </a:path>
            </a:pathLst>
          </a:custGeom>
          <a:ln w="3175">
            <a:solidFill>
              <a:srgbClr val="2339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365573" y="2"/>
            <a:ext cx="174625" cy="0"/>
          </a:xfrm>
          <a:custGeom>
            <a:avLst/>
            <a:gdLst/>
            <a:ahLst/>
            <a:cxnLst/>
            <a:rect l="l" t="t" r="r" b="b"/>
            <a:pathLst>
              <a:path w="174625">
                <a:moveTo>
                  <a:pt x="0" y="0"/>
                </a:moveTo>
                <a:lnTo>
                  <a:pt x="174454" y="0"/>
                </a:lnTo>
              </a:path>
            </a:pathLst>
          </a:custGeom>
          <a:ln w="3175">
            <a:solidFill>
              <a:srgbClr val="2339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911037" y="2"/>
            <a:ext cx="174625" cy="0"/>
          </a:xfrm>
          <a:custGeom>
            <a:avLst/>
            <a:gdLst/>
            <a:ahLst/>
            <a:cxnLst/>
            <a:rect l="l" t="t" r="r" b="b"/>
            <a:pathLst>
              <a:path w="174625">
                <a:moveTo>
                  <a:pt x="0" y="0"/>
                </a:moveTo>
                <a:lnTo>
                  <a:pt x="174454" y="0"/>
                </a:lnTo>
              </a:path>
            </a:pathLst>
          </a:custGeom>
          <a:ln w="3175">
            <a:solidFill>
              <a:srgbClr val="2339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888683" y="1746100"/>
            <a:ext cx="5377815" cy="1646555"/>
          </a:xfrm>
          <a:custGeom>
            <a:avLst/>
            <a:gdLst/>
            <a:ahLst/>
            <a:cxnLst/>
            <a:rect l="l" t="t" r="r" b="b"/>
            <a:pathLst>
              <a:path w="5377815" h="1646554">
                <a:moveTo>
                  <a:pt x="0" y="0"/>
                </a:moveTo>
                <a:lnTo>
                  <a:pt x="5377500" y="0"/>
                </a:lnTo>
                <a:lnTo>
                  <a:pt x="5377500" y="1646099"/>
                </a:lnTo>
                <a:lnTo>
                  <a:pt x="0" y="1646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03224" y="206250"/>
            <a:ext cx="8737600" cy="4731385"/>
          </a:xfrm>
          <a:custGeom>
            <a:avLst/>
            <a:gdLst/>
            <a:ahLst/>
            <a:cxnLst/>
            <a:rect l="l" t="t" r="r" b="b"/>
            <a:pathLst>
              <a:path w="8737600" h="4731385">
                <a:moveTo>
                  <a:pt x="0" y="0"/>
                </a:moveTo>
                <a:lnTo>
                  <a:pt x="8737499" y="0"/>
                </a:lnTo>
                <a:lnTo>
                  <a:pt x="8737499" y="4730999"/>
                </a:lnTo>
                <a:lnTo>
                  <a:pt x="0" y="4730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9350" y="550136"/>
            <a:ext cx="7985299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AE7A5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0324" y="1185241"/>
            <a:ext cx="7883350" cy="3094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3394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8-020-76635-9" TargetMode="External"/><Relationship Id="rId2" Type="http://schemas.openxmlformats.org/officeDocument/2006/relationships/hyperlink" Target="https://www.ijeat.org/wp-content/uploads/papers/v8i3S/C11410283S19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nalyticsvidhya.com/blog/2020/10/feature-selection-techniques-in-machine-learning/" TargetMode="External"/><Relationship Id="rId4" Type="http://schemas.openxmlformats.org/officeDocument/2006/relationships/hyperlink" Target="https://www.datasciencecentral.com/select-important-variables-using-boruta-algorith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myweb.sabanciuniv.edu/rdehkharghani/files/2016/02/The-Morgan-Kaufmann-Series-in-Data-Management-Systems-Jiawei-Han-Micheline-Kamber-Jian-Pei-Data-Mining.-Concepts-and-Techniques-3rd-Edition-Morgan-Kaufmann-2011.pdf" TargetMode="External"/><Relationship Id="rId3" Type="http://schemas.openxmlformats.org/officeDocument/2006/relationships/hyperlink" Target="https://www.researchgate.net/profile/I-Ketut-Enriko/publication/313717803_Heart_disease_prediction_system_using_k-Nearest_neighbor_algorithm_with_simplified_patient%27s_health_parameters/links/5c5f07a492851c48a9c5f96c/Heart-disease-prediction-system-using-k-Nearest-neighbor-algorithm-with-simplified-patients-health-parameters.pdf" TargetMode="External"/><Relationship Id="rId7" Type="http://schemas.openxmlformats.org/officeDocument/2006/relationships/hyperlink" Target="https://www.researchgate.net/publication/2948052_KNN_Model-Based_Approach_in_Classification/link/0fcfd50a47d7fcd0d8000000/download" TargetMode="External"/><Relationship Id="rId2" Type="http://schemas.openxmlformats.org/officeDocument/2006/relationships/hyperlink" Target="https://scholar.google.com/scholar?hl=en&amp;amp;as_sdt=0%2C5&amp;amp;q=Heart%2BDisease%2BPrediction%2BSystem%2Busing%2Bk-Nearest%2BNeighbor%2BAlgorithm%2Bwith%2BSimplified%2BPatient%27s%2BHealth%2BParameters&amp;amp;bt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holar.google.com/scholar?hl=en&amp;amp;as_sdt=0%2C5&amp;amp;q=KNN%2BModel-Based%2BApproach%2Bin%2BClassification&amp;amp;btnG" TargetMode="External"/><Relationship Id="rId5" Type="http://schemas.openxmlformats.org/officeDocument/2006/relationships/hyperlink" Target="https://www.sciencedirect.com/science/article/pii/S2212017313004945" TargetMode="External"/><Relationship Id="rId4" Type="http://schemas.openxmlformats.org/officeDocument/2006/relationships/hyperlink" Target="https://scholar.google.com/scholar?hl=en&amp;amp;as_sdt=0%2C5&amp;amp;q=Classification%2Bof%2BHeart%2BDisease%2BUsing%2BK-%2BNearest%2BNeighbor%2Band%2BGenetic%2BAlgorithm&amp;amp;btn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150" y="652724"/>
            <a:ext cx="7505700" cy="127635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957580" marR="506095" indent="-448945">
              <a:lnSpc>
                <a:spcPct val="100200"/>
              </a:lnSpc>
            </a:pPr>
            <a:r>
              <a:rPr sz="3800" dirty="0">
                <a:solidFill>
                  <a:srgbClr val="5C3030"/>
                </a:solidFill>
                <a:latin typeface="Arial"/>
                <a:cs typeface="Arial"/>
              </a:rPr>
              <a:t>Heart</a:t>
            </a:r>
            <a:r>
              <a:rPr sz="3800" spc="-145" dirty="0">
                <a:solidFill>
                  <a:srgbClr val="5C3030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5C3030"/>
                </a:solidFill>
                <a:latin typeface="Arial"/>
                <a:cs typeface="Arial"/>
              </a:rPr>
              <a:t>Attack</a:t>
            </a:r>
            <a:r>
              <a:rPr sz="3800" spc="-5" dirty="0">
                <a:solidFill>
                  <a:srgbClr val="5C3030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5C3030"/>
                </a:solidFill>
                <a:latin typeface="Arial"/>
                <a:cs typeface="Arial"/>
              </a:rPr>
              <a:t>Risk</a:t>
            </a:r>
            <a:r>
              <a:rPr sz="3800" spc="-5" dirty="0">
                <a:solidFill>
                  <a:srgbClr val="5C3030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5C3030"/>
                </a:solidFill>
                <a:latin typeface="Arial"/>
                <a:cs typeface="Arial"/>
              </a:rPr>
              <a:t>Prediction Using</a:t>
            </a:r>
            <a:r>
              <a:rPr sz="3800" spc="-5" dirty="0">
                <a:solidFill>
                  <a:srgbClr val="5C3030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5C3030"/>
                </a:solidFill>
                <a:latin typeface="Arial"/>
                <a:cs typeface="Arial"/>
              </a:rPr>
              <a:t>Machine</a:t>
            </a:r>
            <a:r>
              <a:rPr sz="3800" spc="-5" dirty="0">
                <a:solidFill>
                  <a:srgbClr val="5C3030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5C3030"/>
                </a:solidFill>
                <a:latin typeface="Arial"/>
                <a:cs typeface="Arial"/>
              </a:rPr>
              <a:t>Learning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325" y="477550"/>
            <a:ext cx="7505700" cy="70040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ct val="100000"/>
              </a:lnSpc>
            </a:pPr>
            <a:r>
              <a:rPr spc="-75" dirty="0"/>
              <a:t>P</a:t>
            </a:r>
            <a:r>
              <a:rPr spc="-20" dirty="0"/>
              <a:t>r</a:t>
            </a:r>
            <a:r>
              <a:rPr spc="-25" dirty="0"/>
              <a:t>ep</a:t>
            </a:r>
            <a:r>
              <a:rPr spc="-45" dirty="0"/>
              <a:t>r</a:t>
            </a:r>
            <a:r>
              <a:rPr spc="-190" dirty="0"/>
              <a:t>o</a:t>
            </a:r>
            <a:r>
              <a:rPr spc="-200" dirty="0"/>
              <a:t>c</a:t>
            </a:r>
            <a:r>
              <a:rPr spc="-105" dirty="0"/>
              <a:t>essing</a:t>
            </a:r>
            <a:r>
              <a:rPr spc="-25" dirty="0"/>
              <a:t> </a:t>
            </a:r>
            <a:r>
              <a:rPr spc="-120" dirty="0"/>
              <a:t>o</a:t>
            </a:r>
            <a:r>
              <a:rPr spc="90" dirty="0"/>
              <a:t>f</a:t>
            </a:r>
            <a:r>
              <a:rPr spc="-25" dirty="0"/>
              <a:t> </a:t>
            </a:r>
            <a:r>
              <a:rPr spc="-5" dirty="0"/>
              <a:t>Datas</a:t>
            </a:r>
            <a:r>
              <a:rPr spc="-10" dirty="0"/>
              <a:t>e</a:t>
            </a:r>
            <a:r>
              <a:rPr spc="150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124" y="1749524"/>
            <a:ext cx="3463925" cy="185737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85725" marR="252729">
              <a:lnSpc>
                <a:spcPct val="114999"/>
              </a:lnSpc>
            </a:pP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He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w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h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chec</a:t>
            </a:r>
            <a:r>
              <a:rPr sz="1500" spc="-55" dirty="0">
                <a:solidFill>
                  <a:srgbClr val="233944"/>
                </a:solidFill>
                <a:latin typeface="Calibri"/>
                <a:cs typeface="Calibri"/>
              </a:rPr>
              <a:t>k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ed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and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dealt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with missing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and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dupli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5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ariables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om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the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d</a:t>
            </a:r>
            <a:r>
              <a:rPr sz="15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5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as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these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an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g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ossly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500" spc="-15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ect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the per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ormance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of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machine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learning al</a:t>
            </a:r>
            <a:r>
              <a:rPr sz="1500" spc="-15" dirty="0">
                <a:solidFill>
                  <a:srgbClr val="233944"/>
                </a:solidFill>
                <a:latin typeface="Calibri"/>
                <a:cs typeface="Calibri"/>
              </a:rPr>
              <a:t>g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orithm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(ma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n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y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al</a:t>
            </a:r>
            <a:r>
              <a:rPr sz="1500" spc="-15" dirty="0">
                <a:solidFill>
                  <a:srgbClr val="233944"/>
                </a:solidFill>
                <a:latin typeface="Calibri"/>
                <a:cs typeface="Calibri"/>
              </a:rPr>
              <a:t>g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orithms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do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not 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ole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5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missing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d</a:t>
            </a:r>
            <a:r>
              <a:rPr sz="15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a).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98625" y="1177750"/>
            <a:ext cx="4740910" cy="3397885"/>
          </a:xfrm>
          <a:custGeom>
            <a:avLst/>
            <a:gdLst/>
            <a:ahLst/>
            <a:cxnLst/>
            <a:rect l="l" t="t" r="r" b="b"/>
            <a:pathLst>
              <a:path w="4740909" h="3397885">
                <a:moveTo>
                  <a:pt x="0" y="0"/>
                </a:moveTo>
                <a:lnTo>
                  <a:pt x="4740575" y="0"/>
                </a:lnTo>
                <a:lnTo>
                  <a:pt x="4740575" y="3397545"/>
                </a:lnTo>
                <a:lnTo>
                  <a:pt x="0" y="33975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8625" y="1177750"/>
            <a:ext cx="4740575" cy="3397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325" y="477550"/>
            <a:ext cx="7505700" cy="70040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ct val="100000"/>
              </a:lnSpc>
            </a:pPr>
            <a:r>
              <a:rPr spc="5" dirty="0"/>
              <a:t>Model</a:t>
            </a:r>
            <a:r>
              <a:rPr spc="-25" dirty="0"/>
              <a:t> </a:t>
            </a:r>
            <a:r>
              <a:rPr spc="-40" dirty="0"/>
              <a:t>d</a:t>
            </a:r>
            <a:r>
              <a:rPr spc="-65" dirty="0"/>
              <a:t>e</a:t>
            </a:r>
            <a:r>
              <a:rPr spc="-120" dirty="0"/>
              <a:t>v</a:t>
            </a:r>
            <a:r>
              <a:rPr spc="50" dirty="0"/>
              <a:t>e</a:t>
            </a:r>
            <a:r>
              <a:rPr spc="10" dirty="0"/>
              <a:t>l</a:t>
            </a:r>
            <a:r>
              <a:rPr spc="-25" dirty="0"/>
              <a:t>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125" y="1547924"/>
            <a:ext cx="3602354" cy="244030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542925" marR="203835" indent="-344170">
              <a:lnSpc>
                <a:spcPts val="1710"/>
              </a:lnSpc>
              <a:buFont typeface="Arial"/>
              <a:buChar char="●"/>
              <a:tabLst>
                <a:tab pos="542925" algn="l"/>
              </a:tabLst>
            </a:pP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In our 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ase,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number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of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ne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g</a:t>
            </a:r>
            <a:r>
              <a:rPr sz="15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ti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 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ases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g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tly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x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ceeds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number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of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positi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ases.</a:t>
            </a:r>
            <a:endParaRPr sz="1500">
              <a:latin typeface="Calibri"/>
              <a:cs typeface="Calibri"/>
            </a:endParaRPr>
          </a:p>
          <a:p>
            <a:pPr marL="542925" marR="327660" indent="-344170">
              <a:lnSpc>
                <a:spcPts val="1710"/>
              </a:lnSpc>
              <a:buFont typeface="Arial"/>
              <a:buChar char="●"/>
              <a:tabLst>
                <a:tab pos="542925" algn="l"/>
              </a:tabLst>
            </a:pPr>
            <a:r>
              <a:rPr sz="1500" spc="-13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o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add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ess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this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oblem.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I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balanced the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d</a:t>
            </a:r>
            <a:r>
              <a:rPr sz="15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5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using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y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n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th</a:t>
            </a:r>
            <a:r>
              <a:rPr sz="15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tic Minority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O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sampling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3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echnique (SM</a:t>
            </a:r>
            <a:r>
              <a:rPr sz="1500" spc="-45" dirty="0">
                <a:solidFill>
                  <a:srgbClr val="233944"/>
                </a:solidFill>
                <a:latin typeface="Calibri"/>
                <a:cs typeface="Calibri"/>
              </a:rPr>
              <a:t>O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TE).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8925" y="1393400"/>
            <a:ext cx="4730750" cy="2357120"/>
          </a:xfrm>
          <a:custGeom>
            <a:avLst/>
            <a:gdLst/>
            <a:ahLst/>
            <a:cxnLst/>
            <a:rect l="l" t="t" r="r" b="b"/>
            <a:pathLst>
              <a:path w="4730750" h="2357120">
                <a:moveTo>
                  <a:pt x="0" y="0"/>
                </a:moveTo>
                <a:lnTo>
                  <a:pt x="4730274" y="0"/>
                </a:lnTo>
                <a:lnTo>
                  <a:pt x="4730274" y="2356700"/>
                </a:lnTo>
                <a:lnTo>
                  <a:pt x="0" y="2356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8925" y="1393400"/>
            <a:ext cx="4730274" cy="235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325" y="477550"/>
            <a:ext cx="7505700" cy="70040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ct val="100000"/>
              </a:lnSpc>
            </a:pPr>
            <a:r>
              <a:rPr spc="-204" dirty="0"/>
              <a:t>F</a:t>
            </a:r>
            <a:r>
              <a:rPr spc="-5" dirty="0"/>
              <a:t>eatu</a:t>
            </a:r>
            <a:r>
              <a:rPr spc="-30" dirty="0"/>
              <a:t>r</a:t>
            </a:r>
            <a:r>
              <a:rPr spc="-45" dirty="0"/>
              <a:t>e</a:t>
            </a:r>
            <a:r>
              <a:rPr spc="-25" dirty="0"/>
              <a:t> </a:t>
            </a:r>
            <a:r>
              <a:rPr spc="-15" dirty="0"/>
              <a:t>Se</a:t>
            </a:r>
            <a:r>
              <a:rPr spc="-20" dirty="0"/>
              <a:t>l</a:t>
            </a:r>
            <a:r>
              <a:rPr spc="-150" dirty="0"/>
              <a:t>e</a:t>
            </a:r>
            <a:r>
              <a:rPr spc="-145" dirty="0"/>
              <a:t>c</a:t>
            </a:r>
            <a:r>
              <a:rPr spc="185" dirty="0"/>
              <a:t>t</a:t>
            </a:r>
            <a:r>
              <a:rPr spc="-85" dirty="0"/>
              <a:t>ion</a:t>
            </a:r>
          </a:p>
        </p:txBody>
      </p:sp>
      <p:sp>
        <p:nvSpPr>
          <p:cNvPr id="3" name="object 3"/>
          <p:cNvSpPr/>
          <p:nvPr/>
        </p:nvSpPr>
        <p:spPr>
          <a:xfrm>
            <a:off x="507125" y="1547924"/>
            <a:ext cx="7964170" cy="2933065"/>
          </a:xfrm>
          <a:custGeom>
            <a:avLst/>
            <a:gdLst/>
            <a:ahLst/>
            <a:cxnLst/>
            <a:rect l="l" t="t" r="r" b="b"/>
            <a:pathLst>
              <a:path w="7964170" h="2933065">
                <a:moveTo>
                  <a:pt x="0" y="0"/>
                </a:moveTo>
                <a:lnTo>
                  <a:pt x="7964099" y="0"/>
                </a:lnTo>
                <a:lnTo>
                  <a:pt x="7964099" y="2932499"/>
                </a:lnTo>
                <a:lnTo>
                  <a:pt x="0" y="29324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687" y="1649465"/>
            <a:ext cx="7680325" cy="214820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356235" marR="5080" indent="-343535">
              <a:lnSpc>
                <a:spcPct val="105000"/>
              </a:lnSpc>
              <a:buFont typeface="Arial"/>
              <a:buChar char="●"/>
              <a:tabLst>
                <a:tab pos="356870" algn="l"/>
              </a:tabLst>
            </a:pP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H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ving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ir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el</a:t>
            </a:r>
            <a:r>
              <a:rPr sz="15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500" spc="-15" dirty="0">
                <a:solidFill>
                  <a:srgbClr val="233944"/>
                </a:solidFill>
                <a:latin typeface="Calibri"/>
                <a:cs typeface="Calibri"/>
              </a:rPr>
              <a:t>n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tu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es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in a d</a:t>
            </a:r>
            <a:r>
              <a:rPr sz="15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5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an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dec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ease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accu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acy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of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models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applied,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w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 used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Boru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 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tu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Selection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echnique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o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select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mo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impor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500" spc="-15" dirty="0">
                <a:solidFill>
                  <a:srgbClr val="233944"/>
                </a:solidFill>
                <a:latin typeface="Calibri"/>
                <a:cs typeface="Calibri"/>
              </a:rPr>
              <a:t>n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tu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es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which</a:t>
            </a:r>
            <a:r>
              <a:rPr sz="1500" spc="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w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l</a:t>
            </a:r>
            <a:r>
              <a:rPr sz="15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er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used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o build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our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model.</a:t>
            </a:r>
            <a:endParaRPr sz="1500">
              <a:latin typeface="Calibri"/>
              <a:cs typeface="Calibri"/>
            </a:endParaRPr>
          </a:p>
          <a:p>
            <a:pPr marL="356235" marR="196850" indent="-343535">
              <a:lnSpc>
                <a:spcPct val="105000"/>
              </a:lnSpc>
              <a:buFont typeface="Arial"/>
              <a:buChar char="●"/>
              <a:tabLst>
                <a:tab pos="356870" algn="l"/>
              </a:tabLst>
            </a:pP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The Boru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 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tu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Selection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al</a:t>
            </a:r>
            <a:r>
              <a:rPr sz="1500" spc="-15" dirty="0">
                <a:solidFill>
                  <a:srgbClr val="233944"/>
                </a:solidFill>
                <a:latin typeface="Calibri"/>
                <a:cs typeface="Calibri"/>
              </a:rPr>
              <a:t>g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orithm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which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is a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w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apper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m</a:t>
            </a:r>
            <a:r>
              <a:rPr sz="15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thod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built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ound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andom 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o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classifi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5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tion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al</a:t>
            </a:r>
            <a:r>
              <a:rPr sz="1500" spc="-15" dirty="0">
                <a:solidFill>
                  <a:srgbClr val="233944"/>
                </a:solidFill>
                <a:latin typeface="Calibri"/>
                <a:cs typeface="Calibri"/>
              </a:rPr>
              <a:t>g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orithm.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tries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o 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tu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all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impor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500" spc="-15" dirty="0">
                <a:solidFill>
                  <a:srgbClr val="233944"/>
                </a:solidFill>
                <a:latin typeface="Calibri"/>
                <a:cs typeface="Calibri"/>
              </a:rPr>
              <a:t>n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t,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i</a:t>
            </a:r>
            <a:r>
              <a:rPr sz="1500" spc="-15" dirty="0">
                <a:solidFill>
                  <a:srgbClr val="233944"/>
                </a:solidFill>
                <a:latin typeface="Calibri"/>
                <a:cs typeface="Calibri"/>
              </a:rPr>
              <a:t>n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ting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tu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es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in a d</a:t>
            </a:r>
            <a:r>
              <a:rPr sz="15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5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with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espect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o an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ou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ome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ariable.</a:t>
            </a:r>
            <a:endParaRPr sz="1500">
              <a:latin typeface="Calibri"/>
              <a:cs typeface="Calibri"/>
            </a:endParaRPr>
          </a:p>
          <a:p>
            <a:pPr marL="356235" marR="577215" indent="-343535" algn="just">
              <a:lnSpc>
                <a:spcPct val="105000"/>
              </a:lnSpc>
              <a:buFont typeface="Arial"/>
              <a:buChar char="●"/>
              <a:tabLst>
                <a:tab pos="356870" algn="l"/>
              </a:tabLst>
            </a:pP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Af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er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running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al</a:t>
            </a:r>
            <a:r>
              <a:rPr sz="1500" spc="-15" dirty="0">
                <a:solidFill>
                  <a:srgbClr val="233944"/>
                </a:solidFill>
                <a:latin typeface="Calibri"/>
                <a:cs typeface="Calibri"/>
              </a:rPr>
              <a:t>g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orithm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or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100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i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5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tions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op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selec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ed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tu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es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w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e: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g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e,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o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al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chole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ol,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yst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olic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blood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essu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e,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dia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st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olic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blood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essu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e,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BMI,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heart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5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 and blood 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glu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500" spc="-5" dirty="0">
                <a:solidFill>
                  <a:srgbClr val="233944"/>
                </a:solidFill>
                <a:latin typeface="Calibri"/>
                <a:cs typeface="Calibri"/>
              </a:rPr>
              <a:t>ose.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635511"/>
            <a:ext cx="3429635" cy="4064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Impo</a:t>
            </a:r>
            <a:r>
              <a:rPr spc="55" dirty="0"/>
              <a:t>r</a:t>
            </a:r>
            <a:r>
              <a:rPr spc="50" dirty="0"/>
              <a:t>tant</a:t>
            </a:r>
            <a:r>
              <a:rPr spc="-25" dirty="0"/>
              <a:t> </a:t>
            </a:r>
            <a:r>
              <a:rPr spc="-204" dirty="0"/>
              <a:t>F</a:t>
            </a:r>
            <a:r>
              <a:rPr spc="-5" dirty="0"/>
              <a:t>eatu</a:t>
            </a:r>
            <a:r>
              <a:rPr spc="-30" dirty="0"/>
              <a:t>r</a:t>
            </a:r>
            <a:r>
              <a:rPr spc="-125" dirty="0"/>
              <a:t>es</a:t>
            </a:r>
          </a:p>
        </p:txBody>
      </p:sp>
      <p:sp>
        <p:nvSpPr>
          <p:cNvPr id="3" name="object 3"/>
          <p:cNvSpPr/>
          <p:nvPr/>
        </p:nvSpPr>
        <p:spPr>
          <a:xfrm>
            <a:off x="819150" y="1667624"/>
            <a:ext cx="3018790" cy="2630805"/>
          </a:xfrm>
          <a:custGeom>
            <a:avLst/>
            <a:gdLst/>
            <a:ahLst/>
            <a:cxnLst/>
            <a:rect l="l" t="t" r="r" b="b"/>
            <a:pathLst>
              <a:path w="3018790" h="2630804">
                <a:moveTo>
                  <a:pt x="0" y="0"/>
                </a:moveTo>
                <a:lnTo>
                  <a:pt x="3018299" y="0"/>
                </a:lnTo>
                <a:lnTo>
                  <a:pt x="3018299" y="2630399"/>
                </a:lnTo>
                <a:lnTo>
                  <a:pt x="0" y="26303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2175" y="1788656"/>
            <a:ext cx="1990725" cy="22993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b="1" spc="-5" dirty="0">
                <a:solidFill>
                  <a:srgbClr val="233944"/>
                </a:solidFill>
                <a:latin typeface="Calibri"/>
                <a:cs typeface="Calibri"/>
              </a:rPr>
              <a:t>op</a:t>
            </a:r>
            <a:r>
              <a:rPr sz="1800" b="1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b="1" spc="-35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800" b="1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800" b="1" spc="-2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233944"/>
                </a:solidFill>
                <a:latin typeface="Calibri"/>
                <a:cs typeface="Calibri"/>
              </a:rPr>
              <a:t>tu</a:t>
            </a:r>
            <a:r>
              <a:rPr sz="1800" b="1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800" b="1" spc="-5" dirty="0">
                <a:solidFill>
                  <a:srgbClr val="233944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1520"/>
              </a:spcBef>
              <a:buFont typeface="Arial"/>
              <a:buChar char="●"/>
              <a:tabLst>
                <a:tab pos="469900" algn="l"/>
              </a:tabLst>
            </a:pP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e,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s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B</a:t>
            </a:r>
            <a:r>
              <a:rPr sz="1800" spc="-229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,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BMI</a:t>
            </a:r>
            <a:endParaRPr sz="180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469900" algn="l"/>
              </a:tabLst>
            </a:pP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al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chole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st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ol</a:t>
            </a:r>
            <a:endParaRPr sz="180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20"/>
              </a:spcBef>
              <a:buFont typeface="Arial"/>
              <a:buChar char="●"/>
              <a:tabLst>
                <a:tab pos="469900" algn="l"/>
              </a:tabLst>
            </a:pP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diab</a:t>
            </a:r>
            <a:r>
              <a:rPr sz="18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20"/>
              </a:spcBef>
              <a:buFont typeface="Arial"/>
              <a:buChar char="●"/>
              <a:tabLst>
                <a:tab pos="469900" algn="l"/>
              </a:tabLst>
            </a:pP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glu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ose</a:t>
            </a:r>
            <a:endParaRPr sz="180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20"/>
              </a:spcBef>
              <a:buFont typeface="Arial"/>
              <a:buChar char="●"/>
              <a:tabLst>
                <a:tab pos="469900" algn="l"/>
              </a:tabLst>
            </a:pP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heart 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469900" algn="l"/>
              </a:tabLst>
            </a:pP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cigs per d</a:t>
            </a:r>
            <a:r>
              <a:rPr sz="1800" spc="-3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9549" y="2133899"/>
            <a:ext cx="3018790" cy="209994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542925" indent="-367030">
              <a:lnSpc>
                <a:spcPct val="100000"/>
              </a:lnSpc>
              <a:buFont typeface="Arial"/>
              <a:buChar char="●"/>
              <a:tabLst>
                <a:tab pos="542925" algn="l"/>
              </a:tabLst>
            </a:pP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ale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Hyp</a:t>
            </a:r>
            <a:endParaRPr sz="1800">
              <a:latin typeface="Calibri"/>
              <a:cs typeface="Calibri"/>
            </a:endParaRPr>
          </a:p>
          <a:p>
            <a:pPr marL="542925" indent="-367030">
              <a:lnSpc>
                <a:spcPct val="100000"/>
              </a:lnSpc>
              <a:spcBef>
                <a:spcPts val="320"/>
              </a:spcBef>
              <a:buFont typeface="Arial"/>
              <a:buChar char="●"/>
              <a:tabLst>
                <a:tab pos="542925" algn="l"/>
              </a:tabLst>
            </a:pP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800" spc="-3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 marL="542925" indent="-367030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542925" algn="l"/>
              </a:tabLst>
            </a:pP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cur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smo</a:t>
            </a:r>
            <a:r>
              <a:rPr sz="1800" spc="-65" dirty="0">
                <a:solidFill>
                  <a:srgbClr val="233944"/>
                </a:solidFill>
                <a:latin typeface="Calibri"/>
                <a:cs typeface="Calibri"/>
              </a:rPr>
              <a:t>k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  <a:p>
            <a:pPr marL="542925" indent="-367030">
              <a:lnSpc>
                <a:spcPct val="100000"/>
              </a:lnSpc>
              <a:spcBef>
                <a:spcPts val="320"/>
              </a:spcBef>
              <a:buFont typeface="Arial"/>
              <a:buChar char="●"/>
              <a:tabLst>
                <a:tab pos="542925" algn="l"/>
              </a:tabLst>
            </a:pP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diab</a:t>
            </a:r>
            <a:r>
              <a:rPr sz="18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  <a:p>
            <a:pPr marL="542925" indent="-367030">
              <a:lnSpc>
                <a:spcPct val="100000"/>
              </a:lnSpc>
              <a:spcBef>
                <a:spcPts val="320"/>
              </a:spcBef>
              <a:buFont typeface="Arial"/>
              <a:buChar char="●"/>
              <a:tabLst>
                <a:tab pos="542925" algn="l"/>
              </a:tabLst>
            </a:pP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BP meds</a:t>
            </a:r>
            <a:endParaRPr sz="1800">
              <a:latin typeface="Calibri"/>
              <a:cs typeface="Calibri"/>
            </a:endParaRPr>
          </a:p>
          <a:p>
            <a:pPr marL="542925" indent="-367030">
              <a:lnSpc>
                <a:spcPct val="100000"/>
              </a:lnSpc>
              <a:spcBef>
                <a:spcPts val="320"/>
              </a:spcBef>
              <a:buFont typeface="Arial"/>
              <a:buChar char="●"/>
              <a:tabLst>
                <a:tab pos="542925" algn="l"/>
              </a:tabLst>
            </a:pP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ale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spc="-3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o</a:t>
            </a:r>
            <a:r>
              <a:rPr sz="1800" spc="-65" dirty="0">
                <a:solidFill>
                  <a:srgbClr val="233944"/>
                </a:solidFill>
                <a:latin typeface="Calibri"/>
                <a:cs typeface="Calibri"/>
              </a:rPr>
              <a:t>k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4450" y="1265774"/>
            <a:ext cx="7283450" cy="400685"/>
          </a:xfrm>
          <a:custGeom>
            <a:avLst/>
            <a:gdLst/>
            <a:ahLst/>
            <a:cxnLst/>
            <a:rect l="l" t="t" r="r" b="b"/>
            <a:pathLst>
              <a:path w="7283450" h="400685">
                <a:moveTo>
                  <a:pt x="0" y="0"/>
                </a:moveTo>
                <a:lnTo>
                  <a:pt x="7283399" y="0"/>
                </a:lnTo>
                <a:lnTo>
                  <a:pt x="7283399" y="400199"/>
                </a:lnTo>
                <a:lnTo>
                  <a:pt x="0" y="4001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150" y="538600"/>
            <a:ext cx="7505700" cy="84391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ct val="100000"/>
              </a:lnSpc>
            </a:pPr>
            <a:r>
              <a:rPr spc="-65" dirty="0"/>
              <a:t>Machine</a:t>
            </a:r>
            <a:r>
              <a:rPr spc="-25" dirty="0"/>
              <a:t> </a:t>
            </a:r>
            <a:r>
              <a:rPr spc="-165" dirty="0"/>
              <a:t>L</a:t>
            </a:r>
            <a:r>
              <a:rPr spc="-45" dirty="0"/>
              <a:t>earning</a:t>
            </a:r>
            <a:r>
              <a:rPr spc="-25" dirty="0"/>
              <a:t> </a:t>
            </a:r>
            <a:r>
              <a:rPr spc="-60" dirty="0"/>
              <a:t>Classiﬁer</a:t>
            </a:r>
          </a:p>
        </p:txBody>
      </p:sp>
      <p:sp>
        <p:nvSpPr>
          <p:cNvPr id="3" name="object 3"/>
          <p:cNvSpPr/>
          <p:nvPr/>
        </p:nvSpPr>
        <p:spPr>
          <a:xfrm>
            <a:off x="729400" y="1473224"/>
            <a:ext cx="8020050" cy="3112770"/>
          </a:xfrm>
          <a:custGeom>
            <a:avLst/>
            <a:gdLst/>
            <a:ahLst/>
            <a:cxnLst/>
            <a:rect l="l" t="t" r="r" b="b"/>
            <a:pathLst>
              <a:path w="8020050" h="3112770">
                <a:moveTo>
                  <a:pt x="0" y="0"/>
                </a:moveTo>
                <a:lnTo>
                  <a:pt x="8019899" y="0"/>
                </a:lnTo>
                <a:lnTo>
                  <a:pt x="8019899" y="3112199"/>
                </a:lnTo>
                <a:lnTo>
                  <a:pt x="0" y="31121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425" y="1576666"/>
            <a:ext cx="7861934" cy="277050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 marR="238760">
              <a:lnSpc>
                <a:spcPct val="116700"/>
              </a:lnSpc>
              <a:buSzPct val="114285"/>
              <a:buFont typeface="Arial"/>
              <a:buChar char="●"/>
              <a:tabLst>
                <a:tab pos="181610" algn="l"/>
              </a:tabLst>
            </a:pP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K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Nea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Neighbor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al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g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orithm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alls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under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Supe</a:t>
            </a:r>
            <a:r>
              <a:rPr sz="1400" spc="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vised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Learning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g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y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and is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used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or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classifi</a:t>
            </a:r>
            <a:r>
              <a:rPr sz="14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tion (mo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ommonly)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and 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eg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ession.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is a </a:t>
            </a:r>
            <a:r>
              <a:rPr sz="1400" spc="-20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tile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al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g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orithm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also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used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or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imputing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missing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alues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and 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esampling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d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as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ts.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As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name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(K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Nea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Neighbor)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su</a:t>
            </a:r>
            <a:r>
              <a:rPr sz="1400" spc="0" dirty="0">
                <a:solidFill>
                  <a:srgbClr val="233944"/>
                </a:solidFill>
                <a:latin typeface="Calibri"/>
                <a:cs typeface="Calibri"/>
              </a:rPr>
              <a:t>g</a:t>
            </a:r>
            <a:r>
              <a:rPr sz="1400" spc="-20" dirty="0">
                <a:solidFill>
                  <a:srgbClr val="233944"/>
                </a:solidFill>
                <a:latin typeface="Calibri"/>
                <a:cs typeface="Calibri"/>
              </a:rPr>
              <a:t>g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ts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onside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s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K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Nea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Neighbo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s (D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 poi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ts)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o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edict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class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or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tinuous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alue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or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n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w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D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apoi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Clr>
                <a:srgbClr val="233944"/>
              </a:buClr>
              <a:buFont typeface="Arial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180975" indent="-168275">
              <a:lnSpc>
                <a:spcPct val="100000"/>
              </a:lnSpc>
              <a:buSzPct val="114285"/>
              <a:buFont typeface="Arial"/>
              <a:buChar char="●"/>
              <a:tabLst>
                <a:tab pos="181610" algn="l"/>
              </a:tabLst>
            </a:pP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K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-NN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is a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non-pa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am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tric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al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g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orithm,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which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means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does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not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ma</a:t>
            </a:r>
            <a:r>
              <a:rPr sz="1400" spc="-50" dirty="0">
                <a:solidFill>
                  <a:srgbClr val="233944"/>
                </a:solidFill>
                <a:latin typeface="Calibri"/>
                <a:cs typeface="Calibri"/>
              </a:rPr>
              <a:t>k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a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y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assum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tion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on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underlying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d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a.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  <a:spcBef>
                <a:spcPts val="1390"/>
              </a:spcBef>
              <a:buSzPct val="114285"/>
              <a:buFont typeface="Arial"/>
              <a:buChar char="●"/>
              <a:tabLst>
                <a:tab pos="181610" algn="l"/>
              </a:tabLst>
            </a:pP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is also </a:t>
            </a:r>
            <a:r>
              <a:rPr sz="14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alled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a la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z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y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learner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al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g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orithm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be</a:t>
            </a:r>
            <a:r>
              <a:rPr sz="14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ause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does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not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learn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om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aining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immedi</a:t>
            </a:r>
            <a:r>
              <a:rPr sz="1400" spc="-20" dirty="0">
                <a:solidFill>
                  <a:srgbClr val="233944"/>
                </a:solidFill>
                <a:latin typeface="Calibri"/>
                <a:cs typeface="Calibri"/>
              </a:rPr>
              <a:t>at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ely</a:t>
            </a:r>
            <a:r>
              <a:rPr sz="1400" spc="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in</a:t>
            </a:r>
            <a:r>
              <a:rPr sz="1400" spc="-20" dirty="0">
                <a:solidFill>
                  <a:srgbClr val="233944"/>
                </a:solidFill>
                <a:latin typeface="Calibri"/>
                <a:cs typeface="Calibri"/>
              </a:rPr>
              <a:t>st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ead it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233944"/>
                </a:solidFill>
                <a:latin typeface="Calibri"/>
                <a:cs typeface="Calibri"/>
              </a:rPr>
              <a:t>st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o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es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d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as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and 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time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of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classifi</a:t>
            </a:r>
            <a:r>
              <a:rPr sz="14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tion,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per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orms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an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action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on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d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as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buClr>
                <a:srgbClr val="233944"/>
              </a:buClr>
              <a:buFont typeface="Arial"/>
              <a:buChar char="●"/>
            </a:pPr>
            <a:endParaRPr sz="1100">
              <a:latin typeface="Times New Roman"/>
              <a:cs typeface="Times New Roman"/>
            </a:endParaRPr>
          </a:p>
          <a:p>
            <a:pPr marL="12700" marR="271780">
              <a:lnSpc>
                <a:spcPct val="120000"/>
              </a:lnSpc>
              <a:buSzPct val="114285"/>
              <a:buFont typeface="Arial"/>
              <a:buChar char="●"/>
              <a:tabLst>
                <a:tab pos="181610" algn="l"/>
              </a:tabLst>
            </a:pP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KNN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al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g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orithm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aining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phase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ju</a:t>
            </a:r>
            <a:r>
              <a:rPr sz="1400" spc="-20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233944"/>
                </a:solidFill>
                <a:latin typeface="Calibri"/>
                <a:cs typeface="Calibri"/>
              </a:rPr>
              <a:t>st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o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es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d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as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and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when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233944"/>
                </a:solidFill>
                <a:latin typeface="Calibri"/>
                <a:cs typeface="Calibri"/>
              </a:rPr>
              <a:t>g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ts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n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w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d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a,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then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classifies th</a:t>
            </a:r>
            <a:r>
              <a:rPr sz="14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d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 i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n</a:t>
            </a:r>
            <a:r>
              <a:rPr sz="1400" spc="-2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o a </a:t>
            </a:r>
            <a:r>
              <a:rPr sz="14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g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y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th</a:t>
            </a:r>
            <a:r>
              <a:rPr sz="14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is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much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similar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o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n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w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 d</a:t>
            </a: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9150" y="845600"/>
            <a:ext cx="7505700" cy="648335"/>
          </a:xfrm>
          <a:custGeom>
            <a:avLst/>
            <a:gdLst/>
            <a:ahLst/>
            <a:cxnLst/>
            <a:rect l="l" t="t" r="r" b="b"/>
            <a:pathLst>
              <a:path w="7505700" h="648335">
                <a:moveTo>
                  <a:pt x="0" y="0"/>
                </a:moveTo>
                <a:lnTo>
                  <a:pt x="7505699" y="0"/>
                </a:lnTo>
                <a:lnTo>
                  <a:pt x="7505699" y="648249"/>
                </a:lnTo>
                <a:lnTo>
                  <a:pt x="0" y="64824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2175" y="1014686"/>
            <a:ext cx="33655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35" dirty="0"/>
              <a:t>E</a:t>
            </a:r>
            <a:r>
              <a:rPr spc="-120" dirty="0"/>
              <a:t>v</a:t>
            </a:r>
            <a:r>
              <a:rPr spc="25" dirty="0"/>
              <a:t>alua</a:t>
            </a:r>
            <a:r>
              <a:rPr spc="50" dirty="0"/>
              <a:t>t</a:t>
            </a:r>
            <a:r>
              <a:rPr spc="-85" dirty="0"/>
              <a:t>ion</a:t>
            </a:r>
            <a:r>
              <a:rPr spc="-25" dirty="0"/>
              <a:t> </a:t>
            </a:r>
            <a:r>
              <a:rPr spc="-75" dirty="0"/>
              <a:t>P</a:t>
            </a:r>
            <a:r>
              <a:rPr spc="-20" dirty="0"/>
              <a:t>r</a:t>
            </a:r>
            <a:r>
              <a:rPr spc="-190" dirty="0"/>
              <a:t>o</a:t>
            </a:r>
            <a:r>
              <a:rPr spc="-200" dirty="0"/>
              <a:t>c</a:t>
            </a:r>
            <a:r>
              <a:rPr spc="-150" dirty="0"/>
              <a:t>ess</a:t>
            </a:r>
          </a:p>
        </p:txBody>
      </p:sp>
      <p:sp>
        <p:nvSpPr>
          <p:cNvPr id="4" name="object 4"/>
          <p:cNvSpPr/>
          <p:nvPr/>
        </p:nvSpPr>
        <p:spPr>
          <a:xfrm>
            <a:off x="819150" y="1493849"/>
            <a:ext cx="7505700" cy="861694"/>
          </a:xfrm>
          <a:custGeom>
            <a:avLst/>
            <a:gdLst/>
            <a:ahLst/>
            <a:cxnLst/>
            <a:rect l="l" t="t" r="r" b="b"/>
            <a:pathLst>
              <a:path w="7505700" h="861694">
                <a:moveTo>
                  <a:pt x="0" y="0"/>
                </a:moveTo>
                <a:lnTo>
                  <a:pt x="7505699" y="0"/>
                </a:lnTo>
                <a:lnTo>
                  <a:pt x="7505699" y="861599"/>
                </a:lnTo>
                <a:lnTo>
                  <a:pt x="0" y="8615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2175" y="1614246"/>
            <a:ext cx="7303770" cy="62103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300" spc="-20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or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alu</a:t>
            </a:r>
            <a:r>
              <a:rPr sz="13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tion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ocess,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n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fusion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m</a:t>
            </a:r>
            <a:r>
              <a:rPr sz="13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trix,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accu</a:t>
            </a:r>
            <a:r>
              <a:rPr sz="1300" spc="-3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acy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3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o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e,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sensitivity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and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specificity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used.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n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fusion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m</a:t>
            </a:r>
            <a:r>
              <a:rPr sz="13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trix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is a 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able-li</a:t>
            </a:r>
            <a:r>
              <a:rPr sz="1300" spc="-50" dirty="0">
                <a:solidFill>
                  <a:srgbClr val="233944"/>
                </a:solidFill>
                <a:latin typeface="Calibri"/>
                <a:cs typeface="Calibri"/>
              </a:rPr>
              <a:t>k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5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tructu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in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which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true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alues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and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edic</a:t>
            </a:r>
            <a:r>
              <a:rPr sz="1300" spc="-2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ed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alues,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alled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true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positi</a:t>
            </a:r>
            <a:r>
              <a:rPr sz="1300" spc="-20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and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true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ne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g</a:t>
            </a:r>
            <a:r>
              <a:rPr sz="13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ti</a:t>
            </a:r>
            <a:r>
              <a:rPr sz="1300" spc="-20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e.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51174" y="2258562"/>
            <a:ext cx="3874135" cy="2227580"/>
          </a:xfrm>
          <a:custGeom>
            <a:avLst/>
            <a:gdLst/>
            <a:ahLst/>
            <a:cxnLst/>
            <a:rect l="l" t="t" r="r" b="b"/>
            <a:pathLst>
              <a:path w="3874134" h="2227579">
                <a:moveTo>
                  <a:pt x="0" y="0"/>
                </a:moveTo>
                <a:lnTo>
                  <a:pt x="3873674" y="0"/>
                </a:lnTo>
                <a:lnTo>
                  <a:pt x="3873674" y="2227374"/>
                </a:lnTo>
                <a:lnTo>
                  <a:pt x="0" y="22273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1175" y="2258563"/>
            <a:ext cx="3873674" cy="2227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9899" y="2525649"/>
            <a:ext cx="2769870" cy="1801495"/>
          </a:xfrm>
          <a:custGeom>
            <a:avLst/>
            <a:gdLst/>
            <a:ahLst/>
            <a:cxnLst/>
            <a:rect l="l" t="t" r="r" b="b"/>
            <a:pathLst>
              <a:path w="2769870" h="1801495">
                <a:moveTo>
                  <a:pt x="0" y="0"/>
                </a:moveTo>
                <a:lnTo>
                  <a:pt x="2769299" y="0"/>
                </a:lnTo>
                <a:lnTo>
                  <a:pt x="2769299" y="1800899"/>
                </a:lnTo>
                <a:lnTo>
                  <a:pt x="0" y="18008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52400" y="152400"/>
            <a:ext cx="5991227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3340" algn="r"/>
            <a:r>
              <a:rPr lang="en-US" sz="3000" b="1" spc="-235" dirty="0">
                <a:solidFill>
                  <a:srgbClr val="AE7A51"/>
                </a:solidFill>
                <a:latin typeface="Arial"/>
                <a:cs typeface="Arial"/>
              </a:rPr>
              <a:t>E</a:t>
            </a:r>
            <a:r>
              <a:rPr lang="en-US" sz="3000" b="1" spc="-120" dirty="0">
                <a:solidFill>
                  <a:srgbClr val="AE7A51"/>
                </a:solidFill>
                <a:latin typeface="Arial"/>
                <a:cs typeface="Arial"/>
              </a:rPr>
              <a:t>v</a:t>
            </a:r>
            <a:r>
              <a:rPr lang="en-US" sz="3000" b="1" spc="25" dirty="0">
                <a:solidFill>
                  <a:srgbClr val="AE7A51"/>
                </a:solidFill>
                <a:latin typeface="Arial"/>
                <a:cs typeface="Arial"/>
              </a:rPr>
              <a:t>alua</a:t>
            </a:r>
            <a:r>
              <a:rPr lang="en-US" sz="3000" b="1" spc="50" dirty="0">
                <a:solidFill>
                  <a:srgbClr val="AE7A51"/>
                </a:solidFill>
                <a:latin typeface="Arial"/>
                <a:cs typeface="Arial"/>
              </a:rPr>
              <a:t>t</a:t>
            </a:r>
            <a:r>
              <a:rPr lang="en-US" sz="3000" b="1" spc="-85" dirty="0">
                <a:solidFill>
                  <a:srgbClr val="AE7A51"/>
                </a:solidFill>
                <a:latin typeface="Arial"/>
                <a:cs typeface="Arial"/>
              </a:rPr>
              <a:t>ion</a:t>
            </a:r>
            <a:r>
              <a:rPr lang="en-US" sz="3000" dirty="0">
                <a:latin typeface="Arial"/>
                <a:cs typeface="Arial"/>
              </a:rPr>
              <a:t> </a:t>
            </a:r>
            <a:r>
              <a:rPr sz="3000" b="1" spc="-45" dirty="0">
                <a:solidFill>
                  <a:srgbClr val="AE7A51"/>
                </a:solidFill>
                <a:latin typeface="Arial"/>
                <a:cs typeface="Arial"/>
              </a:rPr>
              <a:t>P</a:t>
            </a:r>
            <a:r>
              <a:rPr lang="en-US" sz="3000" b="1" spc="-45" dirty="0">
                <a:solidFill>
                  <a:srgbClr val="AE7A51"/>
                </a:solidFill>
                <a:latin typeface="Arial"/>
                <a:cs typeface="Arial"/>
              </a:rPr>
              <a:t>rocess Cont.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77738" y="1372863"/>
            <a:ext cx="3914775" cy="704850"/>
          </a:xfrm>
          <a:custGeom>
            <a:avLst/>
            <a:gdLst/>
            <a:ahLst/>
            <a:cxnLst/>
            <a:rect l="l" t="t" r="r" b="b"/>
            <a:pathLst>
              <a:path w="3914775" h="704850">
                <a:moveTo>
                  <a:pt x="0" y="0"/>
                </a:moveTo>
                <a:lnTo>
                  <a:pt x="3914774" y="0"/>
                </a:lnTo>
                <a:lnTo>
                  <a:pt x="3914774" y="704849"/>
                </a:lnTo>
                <a:lnTo>
                  <a:pt x="0" y="7048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77738" y="1372863"/>
            <a:ext cx="3914774" cy="704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2274" y="2704975"/>
            <a:ext cx="2809875" cy="695325"/>
          </a:xfrm>
          <a:custGeom>
            <a:avLst/>
            <a:gdLst/>
            <a:ahLst/>
            <a:cxnLst/>
            <a:rect l="l" t="t" r="r" b="b"/>
            <a:pathLst>
              <a:path w="2809875" h="695325">
                <a:moveTo>
                  <a:pt x="0" y="0"/>
                </a:moveTo>
                <a:lnTo>
                  <a:pt x="2809874" y="0"/>
                </a:lnTo>
                <a:lnTo>
                  <a:pt x="2809874" y="695324"/>
                </a:lnTo>
                <a:lnTo>
                  <a:pt x="0" y="6953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275" y="2704975"/>
            <a:ext cx="2809874" cy="695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01925" y="2700212"/>
            <a:ext cx="2686050" cy="704850"/>
          </a:xfrm>
          <a:custGeom>
            <a:avLst/>
            <a:gdLst/>
            <a:ahLst/>
            <a:cxnLst/>
            <a:rect l="l" t="t" r="r" b="b"/>
            <a:pathLst>
              <a:path w="2686050" h="704850">
                <a:moveTo>
                  <a:pt x="0" y="0"/>
                </a:moveTo>
                <a:lnTo>
                  <a:pt x="2686049" y="0"/>
                </a:lnTo>
                <a:lnTo>
                  <a:pt x="2686049" y="704849"/>
                </a:lnTo>
                <a:lnTo>
                  <a:pt x="0" y="7048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01925" y="2700213"/>
            <a:ext cx="2686049" cy="7048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9150" y="589650"/>
            <a:ext cx="7505700" cy="955040"/>
          </a:xfrm>
          <a:custGeom>
            <a:avLst/>
            <a:gdLst/>
            <a:ahLst/>
            <a:cxnLst/>
            <a:rect l="l" t="t" r="r" b="b"/>
            <a:pathLst>
              <a:path w="7505700" h="955040">
                <a:moveTo>
                  <a:pt x="0" y="0"/>
                </a:moveTo>
                <a:lnTo>
                  <a:pt x="7505699" y="0"/>
                </a:lnTo>
                <a:lnTo>
                  <a:pt x="7505699" y="954599"/>
                </a:lnTo>
                <a:lnTo>
                  <a:pt x="0" y="9545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2175" y="758736"/>
            <a:ext cx="3909695" cy="3810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0" dirty="0"/>
              <a:t>R</a:t>
            </a:r>
            <a:r>
              <a:rPr spc="-65" dirty="0"/>
              <a:t>esu</a:t>
            </a:r>
            <a:r>
              <a:rPr spc="-75" dirty="0"/>
              <a:t>l</a:t>
            </a:r>
            <a:r>
              <a:rPr spc="150" dirty="0"/>
              <a:t>t</a:t>
            </a:r>
            <a:r>
              <a:rPr spc="-25" dirty="0"/>
              <a:t> </a:t>
            </a:r>
            <a:r>
              <a:rPr spc="-50" dirty="0"/>
              <a:t>and</a:t>
            </a:r>
            <a:r>
              <a:rPr spc="-25" dirty="0"/>
              <a:t> </a:t>
            </a:r>
            <a:r>
              <a:rPr spc="-120" dirty="0"/>
              <a:t>Discussion</a:t>
            </a:r>
          </a:p>
        </p:txBody>
      </p:sp>
      <p:sp>
        <p:nvSpPr>
          <p:cNvPr id="4" name="object 4"/>
          <p:cNvSpPr/>
          <p:nvPr/>
        </p:nvSpPr>
        <p:spPr>
          <a:xfrm>
            <a:off x="819150" y="1347750"/>
            <a:ext cx="2737485" cy="3260090"/>
          </a:xfrm>
          <a:custGeom>
            <a:avLst/>
            <a:gdLst/>
            <a:ahLst/>
            <a:cxnLst/>
            <a:rect l="l" t="t" r="r" b="b"/>
            <a:pathLst>
              <a:path w="2737485" h="3260090">
                <a:moveTo>
                  <a:pt x="0" y="0"/>
                </a:moveTo>
                <a:lnTo>
                  <a:pt x="2737199" y="0"/>
                </a:lnTo>
                <a:lnTo>
                  <a:pt x="2737199" y="3260099"/>
                </a:lnTo>
                <a:lnTo>
                  <a:pt x="0" y="32600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2175" y="1481480"/>
            <a:ext cx="1927860" cy="30486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Accu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acy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=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84.45%.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Specificity = 76.51%.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70600"/>
              </a:lnSpc>
            </a:pP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Sensitivity = 94.77%. </a:t>
            </a:r>
            <a:r>
              <a:rPr sz="1800" spc="-114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rue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Ne</a:t>
            </a:r>
            <a:r>
              <a:rPr sz="1800" spc="-40" dirty="0">
                <a:solidFill>
                  <a:srgbClr val="233944"/>
                </a:solidFill>
                <a:latin typeface="Calibri"/>
                <a:cs typeface="Calibri"/>
              </a:rPr>
              <a:t>g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ti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=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495 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alse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ositi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=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152 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alse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Ne</a:t>
            </a:r>
            <a:r>
              <a:rPr sz="1800" spc="-40" dirty="0">
                <a:solidFill>
                  <a:srgbClr val="233944"/>
                </a:solidFill>
                <a:latin typeface="Calibri"/>
                <a:cs typeface="Calibri"/>
              </a:rPr>
              <a:t>g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ti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=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26 </a:t>
            </a:r>
            <a:r>
              <a:rPr sz="1800" spc="-114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rue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ositi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=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472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56349" y="1226725"/>
            <a:ext cx="4996180" cy="3295015"/>
          </a:xfrm>
          <a:custGeom>
            <a:avLst/>
            <a:gdLst/>
            <a:ahLst/>
            <a:cxnLst/>
            <a:rect l="l" t="t" r="r" b="b"/>
            <a:pathLst>
              <a:path w="4996180" h="3295015">
                <a:moveTo>
                  <a:pt x="0" y="0"/>
                </a:moveTo>
                <a:lnTo>
                  <a:pt x="4995613" y="0"/>
                </a:lnTo>
                <a:lnTo>
                  <a:pt x="4995613" y="3294449"/>
                </a:lnTo>
                <a:lnTo>
                  <a:pt x="0" y="32944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56349" y="1226725"/>
            <a:ext cx="4995613" cy="3294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9150" y="589650"/>
            <a:ext cx="7505700" cy="758190"/>
          </a:xfrm>
          <a:custGeom>
            <a:avLst/>
            <a:gdLst/>
            <a:ahLst/>
            <a:cxnLst/>
            <a:rect l="l" t="t" r="r" b="b"/>
            <a:pathLst>
              <a:path w="7505700" h="758190">
                <a:moveTo>
                  <a:pt x="0" y="0"/>
                </a:moveTo>
                <a:lnTo>
                  <a:pt x="7505699" y="0"/>
                </a:lnTo>
                <a:lnTo>
                  <a:pt x="7505699" y="758099"/>
                </a:lnTo>
                <a:lnTo>
                  <a:pt x="0" y="7580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2175" y="758736"/>
            <a:ext cx="2349500" cy="3810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90" dirty="0"/>
              <a:t>F</a:t>
            </a:r>
            <a:r>
              <a:rPr spc="-10" dirty="0"/>
              <a:t>utu</a:t>
            </a:r>
            <a:r>
              <a:rPr spc="-35" dirty="0"/>
              <a:t>r</a:t>
            </a:r>
            <a:r>
              <a:rPr spc="-45" dirty="0"/>
              <a:t>e</a:t>
            </a:r>
            <a:r>
              <a:rPr spc="-25" dirty="0"/>
              <a:t> </a:t>
            </a:r>
            <a:r>
              <a:rPr spc="-200" dirty="0"/>
              <a:t>S</a:t>
            </a:r>
            <a:r>
              <a:rPr spc="-195" dirty="0"/>
              <a:t>c</a:t>
            </a:r>
            <a:r>
              <a:rPr spc="-60" dirty="0"/>
              <a:t>ope</a:t>
            </a:r>
          </a:p>
        </p:txBody>
      </p:sp>
      <p:sp>
        <p:nvSpPr>
          <p:cNvPr id="4" name="object 4"/>
          <p:cNvSpPr/>
          <p:nvPr/>
        </p:nvSpPr>
        <p:spPr>
          <a:xfrm>
            <a:off x="819150" y="1347750"/>
            <a:ext cx="7505700" cy="2600960"/>
          </a:xfrm>
          <a:custGeom>
            <a:avLst/>
            <a:gdLst/>
            <a:ahLst/>
            <a:cxnLst/>
            <a:rect l="l" t="t" r="r" b="b"/>
            <a:pathLst>
              <a:path w="7505700" h="2600960">
                <a:moveTo>
                  <a:pt x="0" y="0"/>
                </a:moveTo>
                <a:lnTo>
                  <a:pt x="7505699" y="0"/>
                </a:lnTo>
                <a:lnTo>
                  <a:pt x="7505699" y="2600399"/>
                </a:lnTo>
                <a:lnTo>
                  <a:pt x="0" y="26003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2175" y="1478813"/>
            <a:ext cx="7310755" cy="230187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700" spc="-15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od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700" spc="45" dirty="0">
                <a:solidFill>
                  <a:srgbClr val="233944"/>
                </a:solidFill>
                <a:latin typeface="Calibri"/>
                <a:cs typeface="Calibri"/>
              </a:rPr>
              <a:t>y</a:t>
            </a:r>
            <a:r>
              <a:rPr sz="1700" spc="-110" dirty="0">
                <a:solidFill>
                  <a:srgbClr val="233944"/>
                </a:solidFill>
                <a:latin typeface="Calibri"/>
                <a:cs typeface="Calibri"/>
              </a:rPr>
              <a:t>’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s,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w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orld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mo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of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d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 is 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ompu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eri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z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ed,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d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 is di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tribu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ed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and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is</a:t>
            </a:r>
            <a:r>
              <a:rPr sz="1700" spc="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not utilizing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operl</a:t>
            </a:r>
            <a:r>
              <a:rPr sz="1700" spc="-120" dirty="0">
                <a:solidFill>
                  <a:srgbClr val="233944"/>
                </a:solidFill>
                <a:latin typeface="Calibri"/>
                <a:cs typeface="Calibri"/>
              </a:rPr>
              <a:t>y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. 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B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y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anal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y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zing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av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ailable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d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 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w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an also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use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or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unkn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o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wn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erns.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futu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ope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of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oject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is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ediction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of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heart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tt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ack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b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y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using ad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anced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echniques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and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al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g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orithms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in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less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time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ompl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xit</a:t>
            </a:r>
            <a:r>
              <a:rPr sz="1700" spc="-120" dirty="0">
                <a:solidFill>
                  <a:srgbClr val="233944"/>
                </a:solidFill>
                <a:latin typeface="Calibri"/>
                <a:cs typeface="Calibri"/>
              </a:rPr>
              <a:t>y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.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w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ork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an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be enhanced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b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y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d</a:t>
            </a:r>
            <a:r>
              <a:rPr sz="17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eloping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a 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w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eb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appli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ca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tion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based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on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al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g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orithm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as 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w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ell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as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using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la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g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er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d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as</a:t>
            </a:r>
            <a:r>
              <a:rPr sz="17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as 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ompa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ed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o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one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used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in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this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anal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y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sis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which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will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help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o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o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vide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b</a:t>
            </a:r>
            <a:r>
              <a:rPr sz="17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er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esults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and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help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health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o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essionals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in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edicting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heart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tt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ack 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ef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ecti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ely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and 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ef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ficie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n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tl</a:t>
            </a:r>
            <a:r>
              <a:rPr sz="1700" spc="-120" dirty="0">
                <a:solidFill>
                  <a:srgbClr val="233944"/>
                </a:solidFill>
                <a:latin typeface="Calibri"/>
                <a:cs typeface="Calibri"/>
              </a:rPr>
              <a:t>y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9150" y="589650"/>
            <a:ext cx="7505700" cy="758190"/>
          </a:xfrm>
          <a:custGeom>
            <a:avLst/>
            <a:gdLst/>
            <a:ahLst/>
            <a:cxnLst/>
            <a:rect l="l" t="t" r="r" b="b"/>
            <a:pathLst>
              <a:path w="7505700" h="758190">
                <a:moveTo>
                  <a:pt x="0" y="0"/>
                </a:moveTo>
                <a:lnTo>
                  <a:pt x="7505699" y="0"/>
                </a:lnTo>
                <a:lnTo>
                  <a:pt x="7505699" y="758099"/>
                </a:lnTo>
                <a:lnTo>
                  <a:pt x="0" y="7580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2175" y="758736"/>
            <a:ext cx="1961514" cy="3810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35" dirty="0"/>
              <a:t>C</a:t>
            </a:r>
            <a:r>
              <a:rPr spc="-100" dirty="0"/>
              <a:t>onclusion</a:t>
            </a:r>
          </a:p>
        </p:txBody>
      </p:sp>
      <p:sp>
        <p:nvSpPr>
          <p:cNvPr id="4" name="object 4"/>
          <p:cNvSpPr/>
          <p:nvPr/>
        </p:nvSpPr>
        <p:spPr>
          <a:xfrm>
            <a:off x="819150" y="1347750"/>
            <a:ext cx="7505700" cy="3024505"/>
          </a:xfrm>
          <a:custGeom>
            <a:avLst/>
            <a:gdLst/>
            <a:ahLst/>
            <a:cxnLst/>
            <a:rect l="l" t="t" r="r" b="b"/>
            <a:pathLst>
              <a:path w="7505700" h="3024504">
                <a:moveTo>
                  <a:pt x="0" y="0"/>
                </a:moveTo>
                <a:lnTo>
                  <a:pt x="7505699" y="0"/>
                </a:lnTo>
                <a:lnTo>
                  <a:pt x="7505699" y="3024299"/>
                </a:lnTo>
                <a:lnTo>
                  <a:pt x="0" y="30242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2175" y="1478813"/>
            <a:ext cx="7280275" cy="81216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With the inc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easing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number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of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de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ths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due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o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heart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tt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ack,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has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be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ome mand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at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y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o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d</a:t>
            </a:r>
            <a:r>
              <a:rPr sz="17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elop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a 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y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em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o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edict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heart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tt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ac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k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s 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ef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ecti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ely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and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accu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el</a:t>
            </a:r>
            <a:r>
              <a:rPr sz="1700" spc="-120" dirty="0">
                <a:solidFill>
                  <a:srgbClr val="233944"/>
                </a:solidFill>
                <a:latin typeface="Calibri"/>
                <a:cs typeface="Calibri"/>
              </a:rPr>
              <a:t>y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.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moti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tion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or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tudy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w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as 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o find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mo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ef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ficie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n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w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y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or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d</a:t>
            </a:r>
            <a:r>
              <a:rPr sz="17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ection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of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90277" y="2327301"/>
            <a:ext cx="4884420" cy="33020"/>
          </a:xfrm>
          <a:custGeom>
            <a:avLst/>
            <a:gdLst/>
            <a:ahLst/>
            <a:cxnLst/>
            <a:rect l="l" t="t" r="r" b="b"/>
            <a:pathLst>
              <a:path w="4884420" h="33019">
                <a:moveTo>
                  <a:pt x="0" y="0"/>
                </a:moveTo>
                <a:lnTo>
                  <a:pt x="4884074" y="0"/>
                </a:lnTo>
                <a:lnTo>
                  <a:pt x="4884074" y="32576"/>
                </a:lnTo>
                <a:lnTo>
                  <a:pt x="0" y="325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90277" y="2576329"/>
            <a:ext cx="4884420" cy="10160"/>
          </a:xfrm>
          <a:custGeom>
            <a:avLst/>
            <a:gdLst/>
            <a:ahLst/>
            <a:cxnLst/>
            <a:rect l="l" t="t" r="r" b="b"/>
            <a:pathLst>
              <a:path w="4884420" h="10160">
                <a:moveTo>
                  <a:pt x="0" y="0"/>
                </a:moveTo>
                <a:lnTo>
                  <a:pt x="4884074" y="0"/>
                </a:lnTo>
                <a:lnTo>
                  <a:pt x="4884074" y="10051"/>
                </a:lnTo>
                <a:lnTo>
                  <a:pt x="0" y="1005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2175" y="2359939"/>
            <a:ext cx="2061210" cy="2413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heart 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tt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ack.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 This 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tudy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90277" y="2359877"/>
            <a:ext cx="4884420" cy="216535"/>
          </a:xfrm>
          <a:custGeom>
            <a:avLst/>
            <a:gdLst/>
            <a:ahLst/>
            <a:cxnLst/>
            <a:rect l="l" t="t" r="r" b="b"/>
            <a:pathLst>
              <a:path w="4884420" h="216535">
                <a:moveTo>
                  <a:pt x="0" y="0"/>
                </a:moveTo>
                <a:lnTo>
                  <a:pt x="4884074" y="0"/>
                </a:lnTo>
                <a:lnTo>
                  <a:pt x="4884074" y="216451"/>
                </a:lnTo>
                <a:lnTo>
                  <a:pt x="0" y="21645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90277" y="2343589"/>
            <a:ext cx="4930140" cy="23812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spc="-5" dirty="0">
                <a:solidFill>
                  <a:srgbClr val="292929"/>
                </a:solidFill>
                <a:latin typeface="Georgia"/>
                <a:cs typeface="Georgia"/>
              </a:rPr>
              <a:t>can then be used as a simple screening tool and all that we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97326" y="2359877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51"/>
                </a:lnTo>
              </a:path>
            </a:pathLst>
          </a:custGeom>
          <a:ln w="45950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4875" y="2625243"/>
            <a:ext cx="7205980" cy="8255"/>
          </a:xfrm>
          <a:custGeom>
            <a:avLst/>
            <a:gdLst/>
            <a:ahLst/>
            <a:cxnLst/>
            <a:rect l="l" t="t" r="r" b="b"/>
            <a:pathLst>
              <a:path w="7205980" h="8255">
                <a:moveTo>
                  <a:pt x="0" y="0"/>
                </a:moveTo>
                <a:lnTo>
                  <a:pt x="7205420" y="0"/>
                </a:lnTo>
                <a:lnTo>
                  <a:pt x="7205420" y="8192"/>
                </a:lnTo>
                <a:lnTo>
                  <a:pt x="0" y="81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4875" y="2849887"/>
            <a:ext cx="7205980" cy="4445"/>
          </a:xfrm>
          <a:custGeom>
            <a:avLst/>
            <a:gdLst/>
            <a:ahLst/>
            <a:cxnLst/>
            <a:rect l="l" t="t" r="r" b="b"/>
            <a:pathLst>
              <a:path w="7205980" h="4444">
                <a:moveTo>
                  <a:pt x="0" y="0"/>
                </a:moveTo>
                <a:lnTo>
                  <a:pt x="7205420" y="0"/>
                </a:lnTo>
                <a:lnTo>
                  <a:pt x="7205420" y="3955"/>
                </a:lnTo>
                <a:lnTo>
                  <a:pt x="0" y="39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4875" y="2633435"/>
            <a:ext cx="7205980" cy="216535"/>
          </a:xfrm>
          <a:custGeom>
            <a:avLst/>
            <a:gdLst/>
            <a:ahLst/>
            <a:cxnLst/>
            <a:rect l="l" t="t" r="r" b="b"/>
            <a:pathLst>
              <a:path w="7205980" h="216535">
                <a:moveTo>
                  <a:pt x="0" y="0"/>
                </a:moveTo>
                <a:lnTo>
                  <a:pt x="7205420" y="0"/>
                </a:lnTo>
                <a:lnTo>
                  <a:pt x="7205420" y="216451"/>
                </a:lnTo>
                <a:lnTo>
                  <a:pt x="0" y="21645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33270" y="2633435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51"/>
                </a:lnTo>
              </a:path>
            </a:pathLst>
          </a:custGeom>
          <a:ln w="45950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4875" y="2888133"/>
            <a:ext cx="7164705" cy="8255"/>
          </a:xfrm>
          <a:custGeom>
            <a:avLst/>
            <a:gdLst/>
            <a:ahLst/>
            <a:cxnLst/>
            <a:rect l="l" t="t" r="r" b="b"/>
            <a:pathLst>
              <a:path w="7164705" h="8255">
                <a:moveTo>
                  <a:pt x="0" y="0"/>
                </a:moveTo>
                <a:lnTo>
                  <a:pt x="7164399" y="0"/>
                </a:lnTo>
                <a:lnTo>
                  <a:pt x="7164399" y="8192"/>
                </a:lnTo>
                <a:lnTo>
                  <a:pt x="0" y="81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4875" y="3112777"/>
            <a:ext cx="7164705" cy="4445"/>
          </a:xfrm>
          <a:custGeom>
            <a:avLst/>
            <a:gdLst/>
            <a:ahLst/>
            <a:cxnLst/>
            <a:rect l="l" t="t" r="r" b="b"/>
            <a:pathLst>
              <a:path w="7164705" h="4444">
                <a:moveTo>
                  <a:pt x="0" y="0"/>
                </a:moveTo>
                <a:lnTo>
                  <a:pt x="7164399" y="0"/>
                </a:lnTo>
                <a:lnTo>
                  <a:pt x="7164399" y="3955"/>
                </a:lnTo>
                <a:lnTo>
                  <a:pt x="0" y="39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4875" y="2896325"/>
            <a:ext cx="7164705" cy="216535"/>
          </a:xfrm>
          <a:custGeom>
            <a:avLst/>
            <a:gdLst/>
            <a:ahLst/>
            <a:cxnLst/>
            <a:rect l="l" t="t" r="r" b="b"/>
            <a:pathLst>
              <a:path w="7164705" h="216535">
                <a:moveTo>
                  <a:pt x="0" y="0"/>
                </a:moveTo>
                <a:lnTo>
                  <a:pt x="7164399" y="0"/>
                </a:lnTo>
                <a:lnTo>
                  <a:pt x="7164399" y="216451"/>
                </a:lnTo>
                <a:lnTo>
                  <a:pt x="0" y="21645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04875" y="2629339"/>
            <a:ext cx="7251700" cy="48577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R="43815">
              <a:lnSpc>
                <a:spcPct val="114999"/>
              </a:lnSpc>
            </a:pPr>
            <a:r>
              <a:rPr sz="1500" spc="-5" dirty="0">
                <a:solidFill>
                  <a:srgbClr val="292929"/>
                </a:solidFill>
                <a:latin typeface="Georgia"/>
                <a:cs typeface="Georgia"/>
              </a:rPr>
              <a:t>need to do is to input ones: age, BMI, systolic and diastolic blood pressures, heart rate and blood glucose levels after which the model can be run and it outputs a prediction.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774" y="332825"/>
            <a:ext cx="7679055" cy="561975"/>
          </a:xfrm>
          <a:custGeom>
            <a:avLst/>
            <a:gdLst/>
            <a:ahLst/>
            <a:cxnLst/>
            <a:rect l="l" t="t" r="r" b="b"/>
            <a:pathLst>
              <a:path w="7679055" h="561975">
                <a:moveTo>
                  <a:pt x="0" y="0"/>
                </a:moveTo>
                <a:lnTo>
                  <a:pt x="7678799" y="0"/>
                </a:lnTo>
                <a:lnTo>
                  <a:pt x="7678799" y="561599"/>
                </a:lnTo>
                <a:lnTo>
                  <a:pt x="0" y="5615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53035">
              <a:lnSpc>
                <a:spcPct val="100000"/>
              </a:lnSpc>
            </a:pPr>
            <a:r>
              <a:rPr spc="-235" dirty="0"/>
              <a:t>C</a:t>
            </a:r>
            <a:r>
              <a:rPr spc="-15" dirty="0"/>
              <a:t>on</a:t>
            </a:r>
            <a:r>
              <a:rPr spc="-25" dirty="0"/>
              <a:t>t</a:t>
            </a:r>
            <a:r>
              <a:rPr spc="-90" dirty="0"/>
              <a:t>ents:</a:t>
            </a:r>
          </a:p>
        </p:txBody>
      </p:sp>
      <p:sp>
        <p:nvSpPr>
          <p:cNvPr id="4" name="object 4"/>
          <p:cNvSpPr/>
          <p:nvPr/>
        </p:nvSpPr>
        <p:spPr>
          <a:xfrm>
            <a:off x="681675" y="1004924"/>
            <a:ext cx="7642225" cy="3757295"/>
          </a:xfrm>
          <a:custGeom>
            <a:avLst/>
            <a:gdLst/>
            <a:ahLst/>
            <a:cxnLst/>
            <a:rect l="l" t="t" r="r" b="b"/>
            <a:pathLst>
              <a:path w="7642225" h="3757295">
                <a:moveTo>
                  <a:pt x="0" y="0"/>
                </a:moveTo>
                <a:lnTo>
                  <a:pt x="7642199" y="0"/>
                </a:lnTo>
                <a:lnTo>
                  <a:pt x="7642199" y="3756899"/>
                </a:lnTo>
                <a:lnTo>
                  <a:pt x="0" y="37568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0596" y="1108366"/>
            <a:ext cx="2249805" cy="360616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buFont typeface="Arial"/>
              <a:buChar char="●"/>
              <a:tabLst>
                <a:tab pos="364490" algn="l"/>
              </a:tabLst>
            </a:pP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I</a:t>
            </a:r>
            <a:r>
              <a:rPr sz="1600" spc="-20" dirty="0">
                <a:solidFill>
                  <a:srgbClr val="233944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600" spc="-3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oduction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85"/>
              </a:spcBef>
              <a:buFont typeface="Arial"/>
              <a:buChar char="●"/>
              <a:tabLst>
                <a:tab pos="364490" algn="l"/>
              </a:tabLst>
            </a:pP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Moti</a:t>
            </a:r>
            <a:r>
              <a:rPr sz="1600" spc="-30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6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tion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85"/>
              </a:spcBef>
              <a:buFont typeface="Arial"/>
              <a:buChar char="●"/>
              <a:tabLst>
                <a:tab pos="364490" algn="l"/>
              </a:tabLst>
            </a:pP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Objecti</a:t>
            </a:r>
            <a:r>
              <a:rPr sz="1600" spc="-20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85"/>
              </a:spcBef>
              <a:buFont typeface="Arial"/>
              <a:buChar char="●"/>
              <a:tabLst>
                <a:tab pos="364490" algn="l"/>
              </a:tabLst>
            </a:pPr>
            <a:r>
              <a:rPr sz="1600" spc="-14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ools and </a:t>
            </a:r>
            <a:r>
              <a:rPr sz="16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echnologies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85"/>
              </a:spcBef>
              <a:buFont typeface="Arial"/>
              <a:buChar char="●"/>
              <a:tabLst>
                <a:tab pos="364490" algn="l"/>
              </a:tabLst>
            </a:pP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Li</a:t>
            </a:r>
            <a:r>
              <a:rPr sz="16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600" spc="-4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6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tu</a:t>
            </a:r>
            <a:r>
              <a:rPr sz="16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Su</a:t>
            </a:r>
            <a:r>
              <a:rPr sz="1600" spc="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600" spc="-20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6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85"/>
              </a:spcBef>
              <a:buFont typeface="Arial"/>
              <a:buChar char="●"/>
              <a:tabLst>
                <a:tab pos="364490" algn="l"/>
              </a:tabLst>
            </a:pP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M</a:t>
            </a:r>
            <a:r>
              <a:rPr sz="16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thodology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85"/>
              </a:spcBef>
              <a:buFont typeface="Arial"/>
              <a:buChar char="●"/>
              <a:tabLst>
                <a:tab pos="364490" algn="l"/>
              </a:tabLst>
            </a:pP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D</a:t>
            </a:r>
            <a:r>
              <a:rPr sz="16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as</a:t>
            </a:r>
            <a:r>
              <a:rPr sz="16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85"/>
              </a:spcBef>
              <a:buFont typeface="Arial"/>
              <a:buChar char="●"/>
              <a:tabLst>
                <a:tab pos="364490" algn="l"/>
              </a:tabLst>
            </a:pP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Model d</a:t>
            </a:r>
            <a:r>
              <a:rPr sz="16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elopme</a:t>
            </a:r>
            <a:r>
              <a:rPr sz="1600" spc="-20" dirty="0">
                <a:solidFill>
                  <a:srgbClr val="233944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85"/>
              </a:spcBef>
              <a:buFont typeface="Arial"/>
              <a:buChar char="●"/>
              <a:tabLst>
                <a:tab pos="364490" algn="l"/>
              </a:tabLst>
            </a:pPr>
            <a:r>
              <a:rPr sz="1600" spc="-40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600" spc="-30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alu</a:t>
            </a:r>
            <a:r>
              <a:rPr sz="16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tion</a:t>
            </a: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600" spc="-3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ocess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85"/>
              </a:spcBef>
              <a:buFont typeface="Arial"/>
              <a:buChar char="●"/>
              <a:tabLst>
                <a:tab pos="364490" algn="l"/>
              </a:tabLst>
            </a:pPr>
            <a:r>
              <a:rPr sz="1600" spc="-3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esult</a:t>
            </a: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 and 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discussion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85"/>
              </a:spcBef>
              <a:buFont typeface="Arial"/>
              <a:buChar char="●"/>
              <a:tabLst>
                <a:tab pos="364490" algn="l"/>
              </a:tabLst>
            </a:pP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Futu</a:t>
            </a:r>
            <a:r>
              <a:rPr sz="16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6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ope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85"/>
              </a:spcBef>
              <a:buFont typeface="Arial"/>
              <a:buChar char="●"/>
              <a:tabLst>
                <a:tab pos="364490" algn="l"/>
              </a:tabLst>
            </a:pP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Conclusion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85"/>
              </a:spcBef>
              <a:buFont typeface="Arial"/>
              <a:buChar char="●"/>
              <a:tabLst>
                <a:tab pos="364490" algn="l"/>
              </a:tabLst>
            </a:pPr>
            <a:r>
              <a:rPr sz="1600" spc="-3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600" spc="-20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600" spc="-40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6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ences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9150" y="589650"/>
            <a:ext cx="7505700" cy="868680"/>
          </a:xfrm>
          <a:custGeom>
            <a:avLst/>
            <a:gdLst/>
            <a:ahLst/>
            <a:cxnLst/>
            <a:rect l="l" t="t" r="r" b="b"/>
            <a:pathLst>
              <a:path w="7505700" h="868680">
                <a:moveTo>
                  <a:pt x="0" y="0"/>
                </a:moveTo>
                <a:lnTo>
                  <a:pt x="7505699" y="0"/>
                </a:lnTo>
                <a:lnTo>
                  <a:pt x="7505699" y="868524"/>
                </a:lnTo>
                <a:lnTo>
                  <a:pt x="0" y="8685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2175" y="746036"/>
            <a:ext cx="1972310" cy="4064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0" dirty="0"/>
              <a:t>R</a:t>
            </a:r>
            <a:r>
              <a:rPr spc="-55" dirty="0"/>
              <a:t>e</a:t>
            </a:r>
            <a:r>
              <a:rPr spc="50" dirty="0"/>
              <a:t>f</a:t>
            </a:r>
            <a:r>
              <a:rPr spc="-20" dirty="0"/>
              <a:t>e</a:t>
            </a:r>
            <a:r>
              <a:rPr spc="-40" dirty="0"/>
              <a:t>r</a:t>
            </a:r>
            <a:r>
              <a:rPr spc="-130" dirty="0"/>
              <a:t>en</a:t>
            </a:r>
            <a:r>
              <a:rPr spc="-150" dirty="0"/>
              <a:t>c</a:t>
            </a:r>
            <a:r>
              <a:rPr spc="-125" dirty="0"/>
              <a:t>es</a:t>
            </a:r>
          </a:p>
        </p:txBody>
      </p:sp>
      <p:sp>
        <p:nvSpPr>
          <p:cNvPr id="4" name="object 4"/>
          <p:cNvSpPr/>
          <p:nvPr/>
        </p:nvSpPr>
        <p:spPr>
          <a:xfrm>
            <a:off x="819150" y="1458174"/>
            <a:ext cx="7505700" cy="2590800"/>
          </a:xfrm>
          <a:custGeom>
            <a:avLst/>
            <a:gdLst/>
            <a:ahLst/>
            <a:cxnLst/>
            <a:rect l="l" t="t" r="r" b="b"/>
            <a:pathLst>
              <a:path w="7505700" h="2590800">
                <a:moveTo>
                  <a:pt x="0" y="0"/>
                </a:moveTo>
                <a:lnTo>
                  <a:pt x="7505699" y="0"/>
                </a:lnTo>
                <a:lnTo>
                  <a:pt x="7505699" y="2590499"/>
                </a:lnTo>
                <a:lnTo>
                  <a:pt x="0" y="25904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3920" y="1581312"/>
            <a:ext cx="5551805" cy="217170"/>
          </a:xfrm>
          <a:custGeom>
            <a:avLst/>
            <a:gdLst/>
            <a:ahLst/>
            <a:cxnLst/>
            <a:rect l="l" t="t" r="r" b="b"/>
            <a:pathLst>
              <a:path w="5551805" h="217169">
                <a:moveTo>
                  <a:pt x="0" y="0"/>
                </a:moveTo>
                <a:lnTo>
                  <a:pt x="5551662" y="0"/>
                </a:lnTo>
                <a:lnTo>
                  <a:pt x="5551662" y="216919"/>
                </a:lnTo>
                <a:lnTo>
                  <a:pt x="0" y="21691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55583" y="1581312"/>
            <a:ext cx="0" cy="217170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0"/>
                </a:moveTo>
                <a:lnTo>
                  <a:pt x="0" y="2169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3920" y="1734145"/>
            <a:ext cx="5551805" cy="0"/>
          </a:xfrm>
          <a:custGeom>
            <a:avLst/>
            <a:gdLst/>
            <a:ahLst/>
            <a:cxnLst/>
            <a:rect l="l" t="t" r="r" b="b"/>
            <a:pathLst>
              <a:path w="5551805">
                <a:moveTo>
                  <a:pt x="0" y="0"/>
                </a:moveTo>
                <a:lnTo>
                  <a:pt x="5551662" y="0"/>
                </a:lnTo>
              </a:path>
            </a:pathLst>
          </a:custGeom>
          <a:ln w="16002">
            <a:solidFill>
              <a:srgbClr val="3D45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3920" y="1979076"/>
            <a:ext cx="3949065" cy="217170"/>
          </a:xfrm>
          <a:custGeom>
            <a:avLst/>
            <a:gdLst/>
            <a:ahLst/>
            <a:cxnLst/>
            <a:rect l="l" t="t" r="r" b="b"/>
            <a:pathLst>
              <a:path w="3949065" h="217169">
                <a:moveTo>
                  <a:pt x="0" y="0"/>
                </a:moveTo>
                <a:lnTo>
                  <a:pt x="3948446" y="0"/>
                </a:lnTo>
                <a:lnTo>
                  <a:pt x="3948446" y="216919"/>
                </a:lnTo>
                <a:lnTo>
                  <a:pt x="0" y="21691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52367" y="1979076"/>
            <a:ext cx="0" cy="217170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0"/>
                </a:moveTo>
                <a:lnTo>
                  <a:pt x="0" y="2169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3920" y="2131909"/>
            <a:ext cx="3949065" cy="0"/>
          </a:xfrm>
          <a:custGeom>
            <a:avLst/>
            <a:gdLst/>
            <a:ahLst/>
            <a:cxnLst/>
            <a:rect l="l" t="t" r="r" b="b"/>
            <a:pathLst>
              <a:path w="3949065">
                <a:moveTo>
                  <a:pt x="0" y="0"/>
                </a:moveTo>
                <a:lnTo>
                  <a:pt x="3948446" y="0"/>
                </a:lnTo>
              </a:path>
            </a:pathLst>
          </a:custGeom>
          <a:ln w="16001">
            <a:solidFill>
              <a:srgbClr val="3D45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3920" y="2376840"/>
            <a:ext cx="6423025" cy="217170"/>
          </a:xfrm>
          <a:custGeom>
            <a:avLst/>
            <a:gdLst/>
            <a:ahLst/>
            <a:cxnLst/>
            <a:rect l="l" t="t" r="r" b="b"/>
            <a:pathLst>
              <a:path w="6423025" h="217169">
                <a:moveTo>
                  <a:pt x="0" y="0"/>
                </a:moveTo>
                <a:lnTo>
                  <a:pt x="6422711" y="0"/>
                </a:lnTo>
                <a:lnTo>
                  <a:pt x="6422711" y="216919"/>
                </a:lnTo>
                <a:lnTo>
                  <a:pt x="0" y="21691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26632" y="2376840"/>
            <a:ext cx="0" cy="217170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0"/>
                </a:moveTo>
                <a:lnTo>
                  <a:pt x="0" y="2169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3920" y="2529673"/>
            <a:ext cx="6423025" cy="0"/>
          </a:xfrm>
          <a:custGeom>
            <a:avLst/>
            <a:gdLst/>
            <a:ahLst/>
            <a:cxnLst/>
            <a:rect l="l" t="t" r="r" b="b"/>
            <a:pathLst>
              <a:path w="6423025">
                <a:moveTo>
                  <a:pt x="0" y="0"/>
                </a:moveTo>
                <a:lnTo>
                  <a:pt x="6422711" y="0"/>
                </a:lnTo>
              </a:path>
            </a:pathLst>
          </a:custGeom>
          <a:ln w="16002">
            <a:solidFill>
              <a:srgbClr val="3D45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3920" y="2774604"/>
            <a:ext cx="7047230" cy="217170"/>
          </a:xfrm>
          <a:custGeom>
            <a:avLst/>
            <a:gdLst/>
            <a:ahLst/>
            <a:cxnLst/>
            <a:rect l="l" t="t" r="r" b="b"/>
            <a:pathLst>
              <a:path w="7047230" h="217169">
                <a:moveTo>
                  <a:pt x="0" y="0"/>
                </a:moveTo>
                <a:lnTo>
                  <a:pt x="7046843" y="0"/>
                </a:lnTo>
                <a:lnTo>
                  <a:pt x="7046843" y="216919"/>
                </a:lnTo>
                <a:lnTo>
                  <a:pt x="0" y="21691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3920" y="2927437"/>
            <a:ext cx="7047230" cy="0"/>
          </a:xfrm>
          <a:custGeom>
            <a:avLst/>
            <a:gdLst/>
            <a:ahLst/>
            <a:cxnLst/>
            <a:rect l="l" t="t" r="r" b="b"/>
            <a:pathLst>
              <a:path w="7047230">
                <a:moveTo>
                  <a:pt x="0" y="0"/>
                </a:moveTo>
                <a:lnTo>
                  <a:pt x="7046843" y="0"/>
                </a:lnTo>
              </a:path>
            </a:pathLst>
          </a:custGeom>
          <a:ln w="16001">
            <a:solidFill>
              <a:srgbClr val="3D45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4875" y="3019968"/>
            <a:ext cx="158750" cy="217170"/>
          </a:xfrm>
          <a:custGeom>
            <a:avLst/>
            <a:gdLst/>
            <a:ahLst/>
            <a:cxnLst/>
            <a:rect l="l" t="t" r="r" b="b"/>
            <a:pathLst>
              <a:path w="158750" h="217169">
                <a:moveTo>
                  <a:pt x="0" y="0"/>
                </a:moveTo>
                <a:lnTo>
                  <a:pt x="158615" y="0"/>
                </a:lnTo>
                <a:lnTo>
                  <a:pt x="158615" y="216919"/>
                </a:lnTo>
                <a:lnTo>
                  <a:pt x="0" y="21691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3490" y="3019968"/>
            <a:ext cx="0" cy="217170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0"/>
                </a:moveTo>
                <a:lnTo>
                  <a:pt x="0" y="2169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4875" y="3172801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615" y="0"/>
                </a:lnTo>
              </a:path>
            </a:pathLst>
          </a:custGeom>
          <a:ln w="16001">
            <a:solidFill>
              <a:srgbClr val="3D45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3920" y="3417732"/>
            <a:ext cx="5551805" cy="217170"/>
          </a:xfrm>
          <a:custGeom>
            <a:avLst/>
            <a:gdLst/>
            <a:ahLst/>
            <a:cxnLst/>
            <a:rect l="l" t="t" r="r" b="b"/>
            <a:pathLst>
              <a:path w="5551805" h="217170">
                <a:moveTo>
                  <a:pt x="0" y="0"/>
                </a:moveTo>
                <a:lnTo>
                  <a:pt x="5551662" y="0"/>
                </a:lnTo>
                <a:lnTo>
                  <a:pt x="5551662" y="216919"/>
                </a:lnTo>
                <a:lnTo>
                  <a:pt x="0" y="21691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92175" y="1568537"/>
            <a:ext cx="7268209" cy="20396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30"/>
              </a:lnSpc>
            </a:pP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[1]</a:t>
            </a:r>
            <a:r>
              <a:rPr sz="1400" spc="-15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h</a:t>
            </a:r>
            <a:r>
              <a:rPr sz="1400" spc="-25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1400" spc="-15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p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s://ww</a:t>
            </a:r>
            <a:r>
              <a:rPr sz="1400" spc="-95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w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.ije</a:t>
            </a:r>
            <a:r>
              <a:rPr sz="1400" spc="-20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a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t.o</a:t>
            </a:r>
            <a:r>
              <a:rPr sz="1400" spc="-25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r</a:t>
            </a:r>
            <a:r>
              <a:rPr sz="1400" spc="35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g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/wp-</a:t>
            </a:r>
            <a:r>
              <a:rPr sz="1400" spc="-20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1400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400" spc="-15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n</a:t>
            </a:r>
            <a:r>
              <a:rPr sz="1400" spc="-20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e</a:t>
            </a:r>
            <a:r>
              <a:rPr sz="1400" spc="-20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n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t/uploads/pape</a:t>
            </a:r>
            <a:r>
              <a:rPr sz="1400" spc="-30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r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s/v8i3S/C11410283S19.pdf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[2]</a:t>
            </a:r>
            <a:r>
              <a:rPr sz="1400" spc="-15" dirty="0">
                <a:solidFill>
                  <a:srgbClr val="3D4594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1400" spc="-25" dirty="0">
                <a:solidFill>
                  <a:srgbClr val="3D4594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400" spc="-15" dirty="0">
                <a:solidFill>
                  <a:srgbClr val="3D4594"/>
                </a:solidFill>
                <a:latin typeface="Calibri"/>
                <a:cs typeface="Calibri"/>
                <a:hlinkClick r:id="rId3"/>
              </a:rPr>
              <a:t>p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3"/>
              </a:rPr>
              <a:t>s://ww</a:t>
            </a:r>
            <a:r>
              <a:rPr sz="1400" spc="-95" dirty="0">
                <a:solidFill>
                  <a:srgbClr val="3D4594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400" dirty="0">
                <a:solidFill>
                  <a:srgbClr val="3D4594"/>
                </a:solidFill>
                <a:latin typeface="Calibri"/>
                <a:cs typeface="Calibri"/>
                <a:hlinkClick r:id="rId3"/>
              </a:rPr>
              <a:t>.n</a:t>
            </a:r>
            <a:r>
              <a:rPr sz="1400" spc="-15" dirty="0">
                <a:solidFill>
                  <a:srgbClr val="3D4594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3"/>
              </a:rPr>
              <a:t>tu</a:t>
            </a:r>
            <a:r>
              <a:rPr sz="1400" spc="-25" dirty="0">
                <a:solidFill>
                  <a:srgbClr val="3D4594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3"/>
              </a:rPr>
              <a:t>e.</a:t>
            </a:r>
            <a:r>
              <a:rPr sz="1400" spc="-20" dirty="0">
                <a:solidFill>
                  <a:srgbClr val="3D4594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3"/>
              </a:rPr>
              <a:t>om</a:t>
            </a:r>
            <a:r>
              <a:rPr sz="1400" spc="-35" dirty="0">
                <a:solidFill>
                  <a:srgbClr val="3D4594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3"/>
              </a:rPr>
              <a:t>articles</a:t>
            </a:r>
            <a:r>
              <a:rPr sz="1400" spc="-35" dirty="0">
                <a:solidFill>
                  <a:srgbClr val="3D4594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3"/>
              </a:rPr>
              <a:t>s41598-020-76635-9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[3]</a:t>
            </a:r>
            <a:r>
              <a:rPr sz="1400" spc="-15" dirty="0">
                <a:solidFill>
                  <a:srgbClr val="3D4594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1400" spc="-25" dirty="0">
                <a:solidFill>
                  <a:srgbClr val="3D4594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400" spc="-15" dirty="0">
                <a:solidFill>
                  <a:srgbClr val="3D4594"/>
                </a:solidFill>
                <a:latin typeface="Calibri"/>
                <a:cs typeface="Calibri"/>
                <a:hlinkClick r:id="rId4"/>
              </a:rPr>
              <a:t>p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4"/>
              </a:rPr>
              <a:t>s://ww</a:t>
            </a:r>
            <a:r>
              <a:rPr sz="1400" spc="-95" dirty="0">
                <a:solidFill>
                  <a:srgbClr val="3D4594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1400" dirty="0">
                <a:solidFill>
                  <a:srgbClr val="3D4594"/>
                </a:solidFill>
                <a:latin typeface="Calibri"/>
                <a:cs typeface="Calibri"/>
                <a:hlinkClick r:id="rId4"/>
              </a:rPr>
              <a:t>.d</a:t>
            </a:r>
            <a:r>
              <a:rPr sz="1400" spc="-15" dirty="0">
                <a:solidFill>
                  <a:srgbClr val="3D4594"/>
                </a:solidFill>
                <a:latin typeface="Calibri"/>
                <a:cs typeface="Calibri"/>
                <a:hlinkClick r:id="rId4"/>
              </a:rPr>
              <a:t>a</a:t>
            </a:r>
            <a:r>
              <a:rPr sz="1400" spc="-25" dirty="0">
                <a:solidFill>
                  <a:srgbClr val="3D4594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4"/>
              </a:rPr>
              <a:t>asciencece</a:t>
            </a:r>
            <a:r>
              <a:rPr sz="1400" spc="-20" dirty="0">
                <a:solidFill>
                  <a:srgbClr val="3D4594"/>
                </a:solidFill>
                <a:latin typeface="Calibri"/>
                <a:cs typeface="Calibri"/>
                <a:hlinkClick r:id="rId4"/>
              </a:rPr>
              <a:t>n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400" spc="-35" dirty="0">
                <a:solidFill>
                  <a:srgbClr val="3D4594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4"/>
              </a:rPr>
              <a:t>al.</a:t>
            </a:r>
            <a:r>
              <a:rPr sz="1400" spc="-20" dirty="0">
                <a:solidFill>
                  <a:srgbClr val="3D4594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4"/>
              </a:rPr>
              <a:t>om</a:t>
            </a:r>
            <a:r>
              <a:rPr sz="1400" spc="-35" dirty="0">
                <a:solidFill>
                  <a:srgbClr val="3D4594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4"/>
              </a:rPr>
              <a:t>selec</a:t>
            </a:r>
            <a:r>
              <a:rPr sz="1400" spc="-50" dirty="0">
                <a:solidFill>
                  <a:srgbClr val="3D4594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4"/>
              </a:rPr>
              <a:t>-impor</a:t>
            </a:r>
            <a:r>
              <a:rPr sz="1400" spc="-25" dirty="0">
                <a:solidFill>
                  <a:srgbClr val="3D4594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400" dirty="0">
                <a:solidFill>
                  <a:srgbClr val="3D4594"/>
                </a:solidFill>
                <a:latin typeface="Calibri"/>
                <a:cs typeface="Calibri"/>
                <a:hlinkClick r:id="rId4"/>
              </a:rPr>
              <a:t>a</a:t>
            </a:r>
            <a:r>
              <a:rPr sz="1400" spc="-15" dirty="0">
                <a:solidFill>
                  <a:srgbClr val="3D4594"/>
                </a:solidFill>
                <a:latin typeface="Calibri"/>
                <a:cs typeface="Calibri"/>
                <a:hlinkClick r:id="rId4"/>
              </a:rPr>
              <a:t>n</a:t>
            </a:r>
            <a:r>
              <a:rPr sz="1400" spc="-50" dirty="0">
                <a:solidFill>
                  <a:srgbClr val="3D4594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400" spc="-15" dirty="0">
                <a:solidFill>
                  <a:srgbClr val="3D4594"/>
                </a:solidFill>
                <a:latin typeface="Calibri"/>
                <a:cs typeface="Calibri"/>
                <a:hlinkClick r:id="rId4"/>
              </a:rPr>
              <a:t>-</a:t>
            </a:r>
            <a:r>
              <a:rPr sz="1400" spc="-25" dirty="0">
                <a:solidFill>
                  <a:srgbClr val="3D4594"/>
                </a:solidFill>
                <a:latin typeface="Calibri"/>
                <a:cs typeface="Calibri"/>
                <a:hlinkClick r:id="rId4"/>
              </a:rPr>
              <a:t>v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4"/>
              </a:rPr>
              <a:t>ariables-using-boru</a:t>
            </a:r>
            <a:r>
              <a:rPr sz="1400" spc="-25" dirty="0">
                <a:solidFill>
                  <a:srgbClr val="3D4594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4"/>
              </a:rPr>
              <a:t>a-al</a:t>
            </a:r>
            <a:r>
              <a:rPr sz="1400" spc="-15" dirty="0">
                <a:solidFill>
                  <a:srgbClr val="3D4594"/>
                </a:solidFill>
                <a:latin typeface="Calibri"/>
                <a:cs typeface="Calibri"/>
                <a:hlinkClick r:id="rId4"/>
              </a:rPr>
              <a:t>g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4"/>
              </a:rPr>
              <a:t>orithm/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  <a:spcBef>
                <a:spcPts val="850"/>
              </a:spcBef>
            </a:pP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[4]</a:t>
            </a:r>
            <a:r>
              <a:rPr sz="1400" spc="-15" dirty="0">
                <a:solidFill>
                  <a:srgbClr val="3D4594"/>
                </a:solidFill>
                <a:latin typeface="Calibri"/>
                <a:cs typeface="Calibri"/>
                <a:hlinkClick r:id="rId5"/>
              </a:rPr>
              <a:t>h</a:t>
            </a:r>
            <a:r>
              <a:rPr sz="1400" spc="-25" dirty="0">
                <a:solidFill>
                  <a:srgbClr val="3D4594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1400" spc="-15" dirty="0">
                <a:solidFill>
                  <a:srgbClr val="3D4594"/>
                </a:solidFill>
                <a:latin typeface="Calibri"/>
                <a:cs typeface="Calibri"/>
                <a:hlinkClick r:id="rId5"/>
              </a:rPr>
              <a:t>p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5"/>
              </a:rPr>
              <a:t>s://ww</a:t>
            </a:r>
            <a:r>
              <a:rPr sz="1400" spc="-95" dirty="0">
                <a:solidFill>
                  <a:srgbClr val="3D4594"/>
                </a:solidFill>
                <a:latin typeface="Calibri"/>
                <a:cs typeface="Calibri"/>
                <a:hlinkClick r:id="rId5"/>
              </a:rPr>
              <a:t>w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5"/>
              </a:rPr>
              <a:t>.anal</a:t>
            </a:r>
            <a:r>
              <a:rPr sz="1400" dirty="0">
                <a:solidFill>
                  <a:srgbClr val="3D4594"/>
                </a:solidFill>
                <a:latin typeface="Calibri"/>
                <a:cs typeface="Calibri"/>
                <a:hlinkClick r:id="rId5"/>
              </a:rPr>
              <a:t>y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5"/>
              </a:rPr>
              <a:t>tic</a:t>
            </a:r>
            <a:r>
              <a:rPr sz="1400" spc="-30" dirty="0">
                <a:solidFill>
                  <a:srgbClr val="3D4594"/>
                </a:solidFill>
                <a:latin typeface="Calibri"/>
                <a:cs typeface="Calibri"/>
                <a:hlinkClick r:id="rId5"/>
              </a:rPr>
              <a:t>s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5"/>
              </a:rPr>
              <a:t>vid</a:t>
            </a:r>
            <a:r>
              <a:rPr sz="1400" spc="-35" dirty="0">
                <a:solidFill>
                  <a:srgbClr val="3D4594"/>
                </a:solidFill>
                <a:latin typeface="Calibri"/>
                <a:cs typeface="Calibri"/>
                <a:hlinkClick r:id="rId5"/>
              </a:rPr>
              <a:t>h</a:t>
            </a:r>
            <a:r>
              <a:rPr sz="1400" spc="-30" dirty="0">
                <a:solidFill>
                  <a:srgbClr val="3D4594"/>
                </a:solidFill>
                <a:latin typeface="Calibri"/>
                <a:cs typeface="Calibri"/>
                <a:hlinkClick r:id="rId5"/>
              </a:rPr>
              <a:t>y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5"/>
              </a:rPr>
              <a:t>a.</a:t>
            </a:r>
            <a:r>
              <a:rPr sz="1400" spc="-20" dirty="0">
                <a:solidFill>
                  <a:srgbClr val="3D4594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5"/>
              </a:rPr>
              <a:t>om/blo</a:t>
            </a:r>
            <a:r>
              <a:rPr sz="1400" spc="35" dirty="0">
                <a:solidFill>
                  <a:srgbClr val="3D4594"/>
                </a:solidFill>
                <a:latin typeface="Calibri"/>
                <a:cs typeface="Calibri"/>
                <a:hlinkClick r:id="rId5"/>
              </a:rPr>
              <a:t>g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5"/>
              </a:rPr>
              <a:t>/2020/10/</a:t>
            </a:r>
            <a:r>
              <a:rPr sz="1400" spc="-40" dirty="0">
                <a:solidFill>
                  <a:srgbClr val="3D4594"/>
                </a:solidFill>
                <a:latin typeface="Calibri"/>
                <a:cs typeface="Calibri"/>
                <a:hlinkClick r:id="rId5"/>
              </a:rPr>
              <a:t>f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1400" spc="-20" dirty="0">
                <a:solidFill>
                  <a:srgbClr val="3D4594"/>
                </a:solidFill>
                <a:latin typeface="Calibri"/>
                <a:cs typeface="Calibri"/>
                <a:hlinkClick r:id="rId5"/>
              </a:rPr>
              <a:t>a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5"/>
              </a:rPr>
              <a:t>tu</a:t>
            </a:r>
            <a:r>
              <a:rPr sz="1400" spc="-25" dirty="0">
                <a:solidFill>
                  <a:srgbClr val="3D4594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5"/>
              </a:rPr>
              <a:t>e-selection-</a:t>
            </a:r>
            <a:r>
              <a:rPr sz="1400" spc="-20" dirty="0">
                <a:solidFill>
                  <a:srgbClr val="3D4594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5"/>
              </a:rPr>
              <a:t>echniques-in-machine-learnin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</a:rPr>
              <a:t> </a:t>
            </a:r>
            <a:r>
              <a:rPr sz="1400" spc="35" dirty="0">
                <a:solidFill>
                  <a:srgbClr val="3D4594"/>
                </a:solidFill>
                <a:latin typeface="Calibri"/>
                <a:cs typeface="Calibri"/>
                <a:hlinkClick r:id="rId5"/>
              </a:rPr>
              <a:t>g</a:t>
            </a:r>
            <a:r>
              <a:rPr sz="1400" dirty="0">
                <a:solidFill>
                  <a:srgbClr val="3D4594"/>
                </a:solidFill>
                <a:latin typeface="Calibri"/>
                <a:cs typeface="Calibri"/>
                <a:hlinkClick r:id="rId5"/>
              </a:rPr>
              <a:t>/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33944"/>
                </a:solidFill>
                <a:latin typeface="Calibri"/>
                <a:cs typeface="Calibri"/>
              </a:rPr>
              <a:t>[5]</a:t>
            </a:r>
            <a:r>
              <a:rPr sz="1400" spc="-15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h</a:t>
            </a:r>
            <a:r>
              <a:rPr sz="1400" spc="-25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1400" spc="-15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p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s://ww</a:t>
            </a:r>
            <a:r>
              <a:rPr sz="1400" spc="-95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w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.ije</a:t>
            </a:r>
            <a:r>
              <a:rPr sz="1400" spc="-20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a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t.o</a:t>
            </a:r>
            <a:r>
              <a:rPr sz="1400" spc="-25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r</a:t>
            </a:r>
            <a:r>
              <a:rPr sz="1400" spc="35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g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/wp-</a:t>
            </a:r>
            <a:r>
              <a:rPr sz="1400" spc="-20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1400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400" spc="-15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n</a:t>
            </a:r>
            <a:r>
              <a:rPr sz="1400" spc="-20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e</a:t>
            </a:r>
            <a:r>
              <a:rPr sz="1400" spc="-20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n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t/uploads/pape</a:t>
            </a:r>
            <a:r>
              <a:rPr sz="1400" spc="-30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r</a:t>
            </a:r>
            <a:r>
              <a:rPr sz="1400" spc="-5" dirty="0">
                <a:solidFill>
                  <a:srgbClr val="3D4594"/>
                </a:solidFill>
                <a:latin typeface="Calibri"/>
                <a:cs typeface="Calibri"/>
                <a:hlinkClick r:id="rId2"/>
              </a:rPr>
              <a:t>s/v8i3S/C11410283S19.pdf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55583" y="3417732"/>
            <a:ext cx="0" cy="217170"/>
          </a:xfrm>
          <a:custGeom>
            <a:avLst/>
            <a:gdLst/>
            <a:ahLst/>
            <a:cxnLst/>
            <a:rect l="l" t="t" r="r" b="b"/>
            <a:pathLst>
              <a:path h="217170">
                <a:moveTo>
                  <a:pt x="0" y="0"/>
                </a:moveTo>
                <a:lnTo>
                  <a:pt x="0" y="2169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03920" y="3570565"/>
            <a:ext cx="5551805" cy="0"/>
          </a:xfrm>
          <a:custGeom>
            <a:avLst/>
            <a:gdLst/>
            <a:ahLst/>
            <a:cxnLst/>
            <a:rect l="l" t="t" r="r" b="b"/>
            <a:pathLst>
              <a:path w="5551805">
                <a:moveTo>
                  <a:pt x="0" y="0"/>
                </a:moveTo>
                <a:lnTo>
                  <a:pt x="5551662" y="0"/>
                </a:lnTo>
              </a:path>
            </a:pathLst>
          </a:custGeom>
          <a:ln w="16002">
            <a:solidFill>
              <a:srgbClr val="3D45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3754" y="2380034"/>
            <a:ext cx="2268855" cy="4318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114" dirty="0">
                <a:solidFill>
                  <a:srgbClr val="233944"/>
                </a:solidFill>
                <a:latin typeface="Tahoma"/>
                <a:cs typeface="Tahoma"/>
              </a:rPr>
              <a:t>Thank</a:t>
            </a:r>
            <a:r>
              <a:rPr sz="3200" b="1" spc="-35" dirty="0">
                <a:solidFill>
                  <a:srgbClr val="233944"/>
                </a:solidFill>
                <a:latin typeface="Tahoma"/>
                <a:cs typeface="Tahoma"/>
              </a:rPr>
              <a:t> </a:t>
            </a:r>
            <a:r>
              <a:rPr sz="3200" b="1" spc="-175" dirty="0">
                <a:solidFill>
                  <a:srgbClr val="233944"/>
                </a:solidFill>
                <a:latin typeface="Tahoma"/>
                <a:cs typeface="Tahoma"/>
              </a:rPr>
              <a:t>Y</a:t>
            </a:r>
            <a:r>
              <a:rPr sz="3200" b="1" spc="135" dirty="0">
                <a:solidFill>
                  <a:srgbClr val="233944"/>
                </a:solidFill>
                <a:latin typeface="Tahoma"/>
                <a:cs typeface="Tahoma"/>
              </a:rPr>
              <a:t>ou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2525" y="393749"/>
            <a:ext cx="7753984" cy="506095"/>
          </a:xfrm>
          <a:custGeom>
            <a:avLst/>
            <a:gdLst/>
            <a:ahLst/>
            <a:cxnLst/>
            <a:rect l="l" t="t" r="r" b="b"/>
            <a:pathLst>
              <a:path w="7753984" h="506094">
                <a:moveTo>
                  <a:pt x="0" y="0"/>
                </a:moveTo>
                <a:lnTo>
                  <a:pt x="7753799" y="0"/>
                </a:lnTo>
                <a:lnTo>
                  <a:pt x="7753799" y="505499"/>
                </a:lnTo>
                <a:lnTo>
                  <a:pt x="0" y="5054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pc="20" dirty="0"/>
              <a:t>Int</a:t>
            </a:r>
            <a:r>
              <a:rPr spc="-5" dirty="0"/>
              <a:t>r</a:t>
            </a:r>
            <a:r>
              <a:rPr spc="-125" dirty="0"/>
              <a:t>odu</a:t>
            </a:r>
            <a:r>
              <a:rPr spc="-110" dirty="0"/>
              <a:t>c</a:t>
            </a:r>
            <a:r>
              <a:rPr spc="185" dirty="0"/>
              <a:t>t</a:t>
            </a:r>
            <a:r>
              <a:rPr spc="-85" dirty="0"/>
              <a:t>ion</a:t>
            </a:r>
          </a:p>
        </p:txBody>
      </p:sp>
      <p:sp>
        <p:nvSpPr>
          <p:cNvPr id="4" name="object 4"/>
          <p:cNvSpPr/>
          <p:nvPr/>
        </p:nvSpPr>
        <p:spPr>
          <a:xfrm>
            <a:off x="582525" y="1022200"/>
            <a:ext cx="8056245" cy="3312160"/>
          </a:xfrm>
          <a:custGeom>
            <a:avLst/>
            <a:gdLst/>
            <a:ahLst/>
            <a:cxnLst/>
            <a:rect l="l" t="t" r="r" b="b"/>
            <a:pathLst>
              <a:path w="8056245" h="3312160">
                <a:moveTo>
                  <a:pt x="0" y="0"/>
                </a:moveTo>
                <a:lnTo>
                  <a:pt x="8055899" y="0"/>
                </a:lnTo>
                <a:lnTo>
                  <a:pt x="8055899" y="3311999"/>
                </a:lnTo>
                <a:lnTo>
                  <a:pt x="0" y="33119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5550" y="1143231"/>
            <a:ext cx="7860665" cy="298132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 marR="154940">
              <a:lnSpc>
                <a:spcPct val="114999"/>
              </a:lnSpc>
            </a:pP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Heart 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ack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risk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edic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or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is an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online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pl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orm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designed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and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d</a:t>
            </a:r>
            <a:r>
              <a:rPr sz="18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eloped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o </a:t>
            </a:r>
            <a:r>
              <a:rPr sz="1800" spc="-3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xplo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 the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p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th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of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machine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learning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.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oal is 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o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edict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risk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of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heart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ack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in a p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tie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800" spc="-3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om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ollecti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d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a,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so as 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o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be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able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o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d</a:t>
            </a:r>
            <a:r>
              <a:rPr sz="18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ect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figu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tions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risk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or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tie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t,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and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800" spc="-40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e,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in 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ases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equiring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eme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ency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medi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al assi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ance,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alert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the app</a:t>
            </a:r>
            <a:r>
              <a:rPr sz="1800" spc="-3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opri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at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medi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al 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f of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situ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tion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of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l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800" spc="-18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  <a:spcBef>
                <a:spcPts val="1600"/>
              </a:spcBef>
            </a:pP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B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anal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y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zing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d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 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w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an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edict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risk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of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heart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ack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in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our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800" spc="-3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oject.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Machine learning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al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orithms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an also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be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hel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ful in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800" spc="-3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viding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vi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al 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ti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tics,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eal-time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d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 and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ad</a:t>
            </a:r>
            <a:r>
              <a:rPr sz="1800" spc="-35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anced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anal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y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tics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in 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erms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of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p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tie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n</a:t>
            </a:r>
            <a:r>
              <a:rPr sz="1800" spc="5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spc="-114" dirty="0">
                <a:solidFill>
                  <a:srgbClr val="233944"/>
                </a:solidFill>
                <a:latin typeface="Calibri"/>
                <a:cs typeface="Calibri"/>
              </a:rPr>
              <a:t>’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s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disease,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lab 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esults,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blood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essu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e, </a:t>
            </a:r>
            <a:r>
              <a:rPr sz="1800" spc="-35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amily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hi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800" spc="-135" dirty="0">
                <a:solidFill>
                  <a:srgbClr val="233944"/>
                </a:solidFill>
                <a:latin typeface="Calibri"/>
                <a:cs typeface="Calibri"/>
              </a:rPr>
              <a:t>y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,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clini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al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trial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d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a,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c.,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o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doc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o</a:t>
            </a:r>
            <a:r>
              <a:rPr sz="1800" spc="-4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s.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325" y="393749"/>
            <a:ext cx="7753984" cy="506095"/>
          </a:xfrm>
          <a:custGeom>
            <a:avLst/>
            <a:gdLst/>
            <a:ahLst/>
            <a:cxnLst/>
            <a:rect l="l" t="t" r="r" b="b"/>
            <a:pathLst>
              <a:path w="7753984" h="506094">
                <a:moveTo>
                  <a:pt x="0" y="0"/>
                </a:moveTo>
                <a:lnTo>
                  <a:pt x="7753799" y="0"/>
                </a:lnTo>
                <a:lnTo>
                  <a:pt x="7753799" y="505499"/>
                </a:lnTo>
                <a:lnTo>
                  <a:pt x="0" y="5054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</a:t>
            </a:r>
            <a:r>
              <a:rPr spc="-15" dirty="0"/>
              <a:t>o</a:t>
            </a:r>
            <a:r>
              <a:rPr spc="185" dirty="0"/>
              <a:t>t</a:t>
            </a:r>
            <a:r>
              <a:rPr spc="-55" dirty="0"/>
              <a:t>i</a:t>
            </a:r>
            <a:r>
              <a:rPr spc="-135" dirty="0"/>
              <a:t>v</a:t>
            </a:r>
            <a:r>
              <a:rPr spc="75" dirty="0"/>
              <a:t>at</a:t>
            </a:r>
            <a:r>
              <a:rPr spc="-85" dirty="0"/>
              <a:t>ion</a:t>
            </a:r>
          </a:p>
        </p:txBody>
      </p:sp>
      <p:sp>
        <p:nvSpPr>
          <p:cNvPr id="4" name="object 4"/>
          <p:cNvSpPr/>
          <p:nvPr/>
        </p:nvSpPr>
        <p:spPr>
          <a:xfrm>
            <a:off x="507175" y="1091800"/>
            <a:ext cx="5173345" cy="3609340"/>
          </a:xfrm>
          <a:custGeom>
            <a:avLst/>
            <a:gdLst/>
            <a:ahLst/>
            <a:cxnLst/>
            <a:rect l="l" t="t" r="r" b="b"/>
            <a:pathLst>
              <a:path w="5173345" h="3609340">
                <a:moveTo>
                  <a:pt x="0" y="0"/>
                </a:moveTo>
                <a:lnTo>
                  <a:pt x="5172899" y="0"/>
                </a:lnTo>
                <a:lnTo>
                  <a:pt x="5172899" y="3609299"/>
                </a:lnTo>
                <a:lnTo>
                  <a:pt x="0" y="36092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2900" y="1177525"/>
            <a:ext cx="4935220" cy="40005"/>
          </a:xfrm>
          <a:custGeom>
            <a:avLst/>
            <a:gdLst/>
            <a:ahLst/>
            <a:cxnLst/>
            <a:rect l="l" t="t" r="r" b="b"/>
            <a:pathLst>
              <a:path w="4935220" h="40005">
                <a:moveTo>
                  <a:pt x="0" y="0"/>
                </a:moveTo>
                <a:lnTo>
                  <a:pt x="4934768" y="0"/>
                </a:lnTo>
                <a:lnTo>
                  <a:pt x="4934768" y="40004"/>
                </a:lnTo>
                <a:lnTo>
                  <a:pt x="0" y="4000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2900" y="1217530"/>
            <a:ext cx="4935220" cy="233045"/>
          </a:xfrm>
          <a:custGeom>
            <a:avLst/>
            <a:gdLst/>
            <a:ahLst/>
            <a:cxnLst/>
            <a:rect l="l" t="t" r="r" b="b"/>
            <a:pathLst>
              <a:path w="4935220" h="233044">
                <a:moveTo>
                  <a:pt x="0" y="0"/>
                </a:moveTo>
                <a:lnTo>
                  <a:pt x="4934768" y="0"/>
                </a:lnTo>
                <a:lnTo>
                  <a:pt x="4934768" y="232543"/>
                </a:lnTo>
                <a:lnTo>
                  <a:pt x="0" y="23254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49201" y="1217530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4">
                <a:moveTo>
                  <a:pt x="0" y="0"/>
                </a:moveTo>
                <a:lnTo>
                  <a:pt x="0" y="232543"/>
                </a:lnTo>
              </a:path>
            </a:pathLst>
          </a:custGeom>
          <a:ln w="430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2900" y="1440414"/>
            <a:ext cx="4844415" cy="40005"/>
          </a:xfrm>
          <a:custGeom>
            <a:avLst/>
            <a:gdLst/>
            <a:ahLst/>
            <a:cxnLst/>
            <a:rect l="l" t="t" r="r" b="b"/>
            <a:pathLst>
              <a:path w="4844415" h="40005">
                <a:moveTo>
                  <a:pt x="0" y="0"/>
                </a:moveTo>
                <a:lnTo>
                  <a:pt x="4844169" y="0"/>
                </a:lnTo>
                <a:lnTo>
                  <a:pt x="4844169" y="40004"/>
                </a:lnTo>
                <a:lnTo>
                  <a:pt x="0" y="4000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2900" y="1480420"/>
            <a:ext cx="4844415" cy="233045"/>
          </a:xfrm>
          <a:custGeom>
            <a:avLst/>
            <a:gdLst/>
            <a:ahLst/>
            <a:cxnLst/>
            <a:rect l="l" t="t" r="r" b="b"/>
            <a:pathLst>
              <a:path w="4844415" h="233044">
                <a:moveTo>
                  <a:pt x="0" y="0"/>
                </a:moveTo>
                <a:lnTo>
                  <a:pt x="4844169" y="0"/>
                </a:lnTo>
                <a:lnTo>
                  <a:pt x="4844169" y="232543"/>
                </a:lnTo>
                <a:lnTo>
                  <a:pt x="0" y="23254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58602" y="1480420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4">
                <a:moveTo>
                  <a:pt x="0" y="0"/>
                </a:moveTo>
                <a:lnTo>
                  <a:pt x="0" y="232543"/>
                </a:lnTo>
              </a:path>
            </a:pathLst>
          </a:custGeom>
          <a:ln w="430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2900" y="1703304"/>
            <a:ext cx="4968240" cy="228600"/>
          </a:xfrm>
          <a:custGeom>
            <a:avLst/>
            <a:gdLst/>
            <a:ahLst/>
            <a:cxnLst/>
            <a:rect l="l" t="t" r="r" b="b"/>
            <a:pathLst>
              <a:path w="4968240" h="228600">
                <a:moveTo>
                  <a:pt x="0" y="0"/>
                </a:moveTo>
                <a:lnTo>
                  <a:pt x="4968068" y="0"/>
                </a:lnTo>
                <a:lnTo>
                  <a:pt x="4968068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2900" y="1743309"/>
            <a:ext cx="3119755" cy="233045"/>
          </a:xfrm>
          <a:custGeom>
            <a:avLst/>
            <a:gdLst/>
            <a:ahLst/>
            <a:cxnLst/>
            <a:rect l="l" t="t" r="r" b="b"/>
            <a:pathLst>
              <a:path w="3119754" h="233044">
                <a:moveTo>
                  <a:pt x="0" y="0"/>
                </a:moveTo>
                <a:lnTo>
                  <a:pt x="3119437" y="0"/>
                </a:lnTo>
                <a:lnTo>
                  <a:pt x="3119437" y="232543"/>
                </a:lnTo>
                <a:lnTo>
                  <a:pt x="0" y="23254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12337" y="1743309"/>
            <a:ext cx="617220" cy="233045"/>
          </a:xfrm>
          <a:custGeom>
            <a:avLst/>
            <a:gdLst/>
            <a:ahLst/>
            <a:cxnLst/>
            <a:rect l="l" t="t" r="r" b="b"/>
            <a:pathLst>
              <a:path w="617220" h="233044">
                <a:moveTo>
                  <a:pt x="0" y="0"/>
                </a:moveTo>
                <a:lnTo>
                  <a:pt x="616706" y="0"/>
                </a:lnTo>
                <a:lnTo>
                  <a:pt x="616706" y="232543"/>
                </a:lnTo>
                <a:lnTo>
                  <a:pt x="0" y="23254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29044" y="1743309"/>
            <a:ext cx="1232535" cy="233045"/>
          </a:xfrm>
          <a:custGeom>
            <a:avLst/>
            <a:gdLst/>
            <a:ahLst/>
            <a:cxnLst/>
            <a:rect l="l" t="t" r="r" b="b"/>
            <a:pathLst>
              <a:path w="1232535" h="233044">
                <a:moveTo>
                  <a:pt x="0" y="0"/>
                </a:moveTo>
                <a:lnTo>
                  <a:pt x="1231924" y="0"/>
                </a:lnTo>
                <a:lnTo>
                  <a:pt x="1231924" y="232543"/>
                </a:lnTo>
                <a:lnTo>
                  <a:pt x="0" y="23254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82502" y="1743309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4">
                <a:moveTo>
                  <a:pt x="0" y="0"/>
                </a:moveTo>
                <a:lnTo>
                  <a:pt x="0" y="232543"/>
                </a:lnTo>
              </a:path>
            </a:pathLst>
          </a:custGeom>
          <a:ln w="430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2900" y="1966194"/>
            <a:ext cx="4469130" cy="228600"/>
          </a:xfrm>
          <a:custGeom>
            <a:avLst/>
            <a:gdLst/>
            <a:ahLst/>
            <a:cxnLst/>
            <a:rect l="l" t="t" r="r" b="b"/>
            <a:pathLst>
              <a:path w="4469130" h="228600">
                <a:moveTo>
                  <a:pt x="0" y="0"/>
                </a:moveTo>
                <a:lnTo>
                  <a:pt x="4469122" y="0"/>
                </a:lnTo>
                <a:lnTo>
                  <a:pt x="4469122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2900" y="2006199"/>
            <a:ext cx="2459990" cy="233045"/>
          </a:xfrm>
          <a:custGeom>
            <a:avLst/>
            <a:gdLst/>
            <a:ahLst/>
            <a:cxnLst/>
            <a:rect l="l" t="t" r="r" b="b"/>
            <a:pathLst>
              <a:path w="2459990" h="233044">
                <a:moveTo>
                  <a:pt x="0" y="0"/>
                </a:moveTo>
                <a:lnTo>
                  <a:pt x="2459477" y="0"/>
                </a:lnTo>
                <a:lnTo>
                  <a:pt x="2459477" y="232543"/>
                </a:lnTo>
                <a:lnTo>
                  <a:pt x="0" y="23254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52377" y="2006199"/>
            <a:ext cx="2009775" cy="233045"/>
          </a:xfrm>
          <a:custGeom>
            <a:avLst/>
            <a:gdLst/>
            <a:ahLst/>
            <a:cxnLst/>
            <a:rect l="l" t="t" r="r" b="b"/>
            <a:pathLst>
              <a:path w="2009775" h="233044">
                <a:moveTo>
                  <a:pt x="0" y="0"/>
                </a:moveTo>
                <a:lnTo>
                  <a:pt x="2009644" y="0"/>
                </a:lnTo>
                <a:lnTo>
                  <a:pt x="2009644" y="232543"/>
                </a:lnTo>
                <a:lnTo>
                  <a:pt x="0" y="23254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0200" y="1204830"/>
            <a:ext cx="4992370" cy="100456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 marR="42545">
              <a:lnSpc>
                <a:spcPct val="114999"/>
              </a:lnSpc>
            </a:pP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The 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f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act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th</a:t>
            </a:r>
            <a:r>
              <a:rPr sz="1500" spc="-20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human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li</a:t>
            </a:r>
            <a:r>
              <a:rPr sz="1500" spc="-40" dirty="0">
                <a:solidFill>
                  <a:srgbClr val="292929"/>
                </a:solidFill>
                <a:latin typeface="Calibri"/>
                <a:cs typeface="Calibri"/>
              </a:rPr>
              <a:t>f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is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depende</a:t>
            </a:r>
            <a:r>
              <a:rPr sz="1500" spc="-20" dirty="0">
                <a:solidFill>
                  <a:srgbClr val="292929"/>
                </a:solidFill>
                <a:latin typeface="Calibri"/>
                <a:cs typeface="Calibri"/>
              </a:rPr>
              <a:t>n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on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p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oper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functioning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of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heart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is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driving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f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o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ce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behind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this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292929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esea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ch.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heart</a:t>
            </a:r>
            <a:endParaRPr sz="1500" dirty="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</a:pPr>
            <a:r>
              <a:rPr lang="en-US" sz="1500" dirty="0">
                <a:solidFill>
                  <a:srgbClr val="292929"/>
                </a:solidFill>
                <a:latin typeface="Calibri"/>
                <a:cs typeface="Calibri"/>
              </a:rPr>
              <a:t>is a </a:t>
            </a:r>
            <a:r>
              <a:rPr lang="en-US" sz="1500" spc="-5" dirty="0">
                <a:solidFill>
                  <a:srgbClr val="292929"/>
                </a:solidFill>
                <a:latin typeface="Calibri"/>
                <a:cs typeface="Calibri"/>
              </a:rPr>
              <a:t>crucial part of our bodies, and heart</a:t>
            </a:r>
            <a:r>
              <a:rPr lang="en-US" sz="1500" spc="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lang="en-US" sz="1500" spc="-5" dirty="0">
                <a:solidFill>
                  <a:srgbClr val="292929"/>
                </a:solidFill>
                <a:latin typeface="Calibri"/>
                <a:cs typeface="Calibri"/>
              </a:rPr>
              <a:t>disease</a:t>
            </a:r>
            <a:r>
              <a:rPr lang="en-US" sz="1500" dirty="0">
                <a:solidFill>
                  <a:srgbClr val="292929"/>
                </a:solidFill>
                <a:latin typeface="Calibri"/>
                <a:cs typeface="Calibri"/>
              </a:rPr>
              <a:t> has </a:t>
            </a:r>
            <a:r>
              <a:rPr lang="en-US" sz="1500" spc="-5" dirty="0">
                <a:solidFill>
                  <a:srgbClr val="292929"/>
                </a:solidFill>
                <a:latin typeface="Calibri"/>
                <a:cs typeface="Calibri"/>
              </a:rPr>
              <a:t>be</a:t>
            </a:r>
            <a:r>
              <a:rPr lang="en-US" sz="1500" spc="-20" dirty="0">
                <a:solidFill>
                  <a:srgbClr val="292929"/>
                </a:solidFill>
                <a:latin typeface="Calibri"/>
                <a:cs typeface="Calibri"/>
              </a:rPr>
              <a:t>c</a:t>
            </a:r>
            <a:r>
              <a:rPr lang="en-US" sz="1500" spc="-5" dirty="0">
                <a:solidFill>
                  <a:srgbClr val="292929"/>
                </a:solidFill>
                <a:latin typeface="Calibri"/>
                <a:cs typeface="Calibri"/>
              </a:rPr>
              <a:t>ome</a:t>
            </a:r>
            <a:r>
              <a:rPr lang="en-US"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lang="en-US" sz="1500" spc="-5" dirty="0">
                <a:solidFill>
                  <a:srgbClr val="292929"/>
                </a:solidFill>
                <a:latin typeface="Calibri"/>
                <a:cs typeface="Calibri"/>
              </a:rPr>
              <a:t>the leading</a:t>
            </a:r>
            <a:r>
              <a:rPr lang="en-US"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lang="en-US" sz="1500" spc="-20" dirty="0">
                <a:solidFill>
                  <a:srgbClr val="292929"/>
                </a:solidFill>
                <a:latin typeface="Calibri"/>
                <a:cs typeface="Calibri"/>
              </a:rPr>
              <a:t>c</a:t>
            </a:r>
            <a:r>
              <a:rPr lang="en-US" sz="1500" spc="-5" dirty="0">
                <a:solidFill>
                  <a:srgbClr val="292929"/>
                </a:solidFill>
                <a:latin typeface="Calibri"/>
                <a:cs typeface="Calibri"/>
              </a:rPr>
              <a:t>ause</a:t>
            </a:r>
            <a:r>
              <a:rPr lang="en-US" sz="1500" dirty="0">
                <a:solidFill>
                  <a:srgbClr val="292929"/>
                </a:solidFill>
                <a:latin typeface="Calibri"/>
                <a:cs typeface="Calibri"/>
              </a:rPr>
              <a:t> of </a:t>
            </a:r>
            <a:r>
              <a:rPr lang="en-US" sz="1500" spc="-5" dirty="0">
                <a:solidFill>
                  <a:srgbClr val="292929"/>
                </a:solidFill>
                <a:latin typeface="Calibri"/>
                <a:cs typeface="Calibri"/>
              </a:rPr>
              <a:t>de</a:t>
            </a:r>
            <a:r>
              <a:rPr lang="en-US" sz="1500" spc="-20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lang="en-US" sz="1500" spc="-5" dirty="0">
                <a:solidFill>
                  <a:srgbClr val="292929"/>
                </a:solidFill>
                <a:latin typeface="Calibri"/>
                <a:cs typeface="Calibri"/>
              </a:rPr>
              <a:t>th</a:t>
            </a:r>
            <a:r>
              <a:rPr lang="en-US"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lang="en-US" sz="1500" spc="-5" dirty="0">
                <a:solidFill>
                  <a:srgbClr val="292929"/>
                </a:solidFill>
                <a:latin typeface="Calibri"/>
                <a:cs typeface="Calibri"/>
              </a:rPr>
              <a:t>globall</a:t>
            </a:r>
            <a:r>
              <a:rPr lang="en-US" sz="1500" spc="-105" dirty="0">
                <a:solidFill>
                  <a:srgbClr val="292929"/>
                </a:solidFill>
                <a:latin typeface="Calibri"/>
                <a:cs typeface="Calibri"/>
              </a:rPr>
              <a:t>y</a:t>
            </a:r>
            <a:r>
              <a:rPr lang="en-US" sz="1500" dirty="0">
                <a:solidFill>
                  <a:srgbClr val="292929"/>
                </a:solidFill>
                <a:latin typeface="Calibri"/>
                <a:cs typeface="Calibri"/>
              </a:rPr>
              <a:t>.</a:t>
            </a:r>
            <a:r>
              <a:rPr lang="en-US" sz="1500" spc="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lang="en-US" sz="1500" spc="-5" dirty="0">
                <a:solidFill>
                  <a:srgbClr val="292929"/>
                </a:solidFill>
                <a:latin typeface="Calibri"/>
                <a:cs typeface="Calibri"/>
              </a:rPr>
              <a:t>Ac</a:t>
            </a:r>
            <a:r>
              <a:rPr lang="en-US" sz="1500" spc="-20" dirty="0">
                <a:solidFill>
                  <a:srgbClr val="292929"/>
                </a:solidFill>
                <a:latin typeface="Calibri"/>
                <a:cs typeface="Calibri"/>
              </a:rPr>
              <a:t>c</a:t>
            </a:r>
            <a:r>
              <a:rPr lang="en-US" sz="1500" spc="-5" dirty="0">
                <a:solidFill>
                  <a:srgbClr val="292929"/>
                </a:solidFill>
                <a:latin typeface="Calibri"/>
                <a:cs typeface="Calibri"/>
              </a:rPr>
              <a:t>o</a:t>
            </a:r>
            <a:r>
              <a:rPr lang="en-US" sz="1500" spc="-25" dirty="0">
                <a:solidFill>
                  <a:srgbClr val="292929"/>
                </a:solidFill>
                <a:latin typeface="Calibri"/>
                <a:cs typeface="Calibri"/>
              </a:rPr>
              <a:t>r</a:t>
            </a:r>
            <a:r>
              <a:rPr lang="en-US" sz="1500" spc="-5" dirty="0">
                <a:solidFill>
                  <a:srgbClr val="292929"/>
                </a:solidFill>
                <a:latin typeface="Calibri"/>
                <a:cs typeface="Calibri"/>
              </a:rPr>
              <a:t>ding</a:t>
            </a:r>
            <a:r>
              <a:rPr lang="en-US"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lang="en-US" sz="1500" spc="-20" dirty="0">
                <a:solidFill>
                  <a:srgbClr val="292929"/>
                </a:solidFill>
                <a:latin typeface="Calibri"/>
                <a:cs typeface="Calibri"/>
              </a:rPr>
              <a:t>t</a:t>
            </a:r>
            <a:r>
              <a:rPr lang="en-US" sz="1500" dirty="0">
                <a:solidFill>
                  <a:srgbClr val="292929"/>
                </a:solidFill>
                <a:latin typeface="Calibri"/>
                <a:cs typeface="Calibri"/>
              </a:rPr>
              <a:t>o </a:t>
            </a:r>
            <a:r>
              <a:rPr lang="en-US" sz="1500" spc="-5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lang="en-US"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lang="en-US" sz="1500" spc="-5" dirty="0">
                <a:solidFill>
                  <a:srgbClr val="292929"/>
                </a:solidFill>
                <a:latin typeface="Calibri"/>
                <a:cs typeface="Calibri"/>
              </a:rPr>
              <a:t>WH</a:t>
            </a:r>
            <a:r>
              <a:rPr lang="en-US" sz="1500" spc="-40" dirty="0">
                <a:solidFill>
                  <a:srgbClr val="292929"/>
                </a:solidFill>
                <a:latin typeface="Calibri"/>
                <a:cs typeface="Calibri"/>
              </a:rPr>
              <a:t>O</a:t>
            </a:r>
            <a:r>
              <a:rPr lang="en-US" sz="1500" spc="-5" dirty="0">
                <a:solidFill>
                  <a:srgbClr val="292929"/>
                </a:solidFill>
                <a:latin typeface="Calibri"/>
                <a:cs typeface="Calibri"/>
              </a:rPr>
              <a:t>,</a:t>
            </a:r>
            <a:r>
              <a:rPr lang="en-US" sz="1500" dirty="0">
                <a:solidFill>
                  <a:srgbClr val="292929"/>
                </a:solidFill>
                <a:latin typeface="Calibri"/>
                <a:cs typeface="Calibri"/>
              </a:rPr>
              <a:t> an</a:t>
            </a:r>
            <a:endParaRPr lang="en-US" sz="150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83555" y="2006199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4">
                <a:moveTo>
                  <a:pt x="0" y="0"/>
                </a:moveTo>
                <a:lnTo>
                  <a:pt x="0" y="232543"/>
                </a:lnTo>
              </a:path>
            </a:pathLst>
          </a:custGeom>
          <a:ln w="43067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2900" y="2229084"/>
            <a:ext cx="4840605" cy="40005"/>
          </a:xfrm>
          <a:custGeom>
            <a:avLst/>
            <a:gdLst/>
            <a:ahLst/>
            <a:cxnLst/>
            <a:rect l="l" t="t" r="r" b="b"/>
            <a:pathLst>
              <a:path w="4840605" h="40005">
                <a:moveTo>
                  <a:pt x="0" y="0"/>
                </a:moveTo>
                <a:lnTo>
                  <a:pt x="4840169" y="0"/>
                </a:lnTo>
                <a:lnTo>
                  <a:pt x="4840169" y="40004"/>
                </a:lnTo>
                <a:lnTo>
                  <a:pt x="0" y="4000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39976" y="2531979"/>
            <a:ext cx="1604645" cy="233045"/>
          </a:xfrm>
          <a:custGeom>
            <a:avLst/>
            <a:gdLst/>
            <a:ahLst/>
            <a:cxnLst/>
            <a:rect l="l" t="t" r="r" b="b"/>
            <a:pathLst>
              <a:path w="1604645" h="233044">
                <a:moveTo>
                  <a:pt x="0" y="0"/>
                </a:moveTo>
                <a:lnTo>
                  <a:pt x="1604181" y="0"/>
                </a:lnTo>
                <a:lnTo>
                  <a:pt x="1604181" y="232543"/>
                </a:lnTo>
                <a:lnTo>
                  <a:pt x="0" y="23254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65690" y="2531979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4">
                <a:moveTo>
                  <a:pt x="0" y="0"/>
                </a:moveTo>
                <a:lnTo>
                  <a:pt x="0" y="232543"/>
                </a:lnTo>
              </a:path>
            </a:pathLst>
          </a:custGeom>
          <a:ln w="430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54621" y="2794869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4">
                <a:moveTo>
                  <a:pt x="0" y="0"/>
                </a:moveTo>
                <a:lnTo>
                  <a:pt x="0" y="232543"/>
                </a:lnTo>
              </a:path>
            </a:pathLst>
          </a:custGeom>
          <a:ln w="430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2900" y="3017754"/>
            <a:ext cx="4720590" cy="40005"/>
          </a:xfrm>
          <a:custGeom>
            <a:avLst/>
            <a:gdLst/>
            <a:ahLst/>
            <a:cxnLst/>
            <a:rect l="l" t="t" r="r" b="b"/>
            <a:pathLst>
              <a:path w="4720590" h="40005">
                <a:moveTo>
                  <a:pt x="0" y="0"/>
                </a:moveTo>
                <a:lnTo>
                  <a:pt x="4720176" y="0"/>
                </a:lnTo>
                <a:lnTo>
                  <a:pt x="4720176" y="40004"/>
                </a:lnTo>
                <a:lnTo>
                  <a:pt x="0" y="4000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2900" y="3057759"/>
            <a:ext cx="4720590" cy="233045"/>
          </a:xfrm>
          <a:custGeom>
            <a:avLst/>
            <a:gdLst/>
            <a:ahLst/>
            <a:cxnLst/>
            <a:rect l="l" t="t" r="r" b="b"/>
            <a:pathLst>
              <a:path w="4720590" h="233045">
                <a:moveTo>
                  <a:pt x="0" y="0"/>
                </a:moveTo>
                <a:lnTo>
                  <a:pt x="4720176" y="0"/>
                </a:lnTo>
                <a:lnTo>
                  <a:pt x="4720176" y="232543"/>
                </a:lnTo>
                <a:lnTo>
                  <a:pt x="0" y="23254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34610" y="3057759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5">
                <a:moveTo>
                  <a:pt x="0" y="0"/>
                </a:moveTo>
                <a:lnTo>
                  <a:pt x="0" y="232543"/>
                </a:lnTo>
              </a:path>
            </a:pathLst>
          </a:custGeom>
          <a:ln w="430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2900" y="3280644"/>
            <a:ext cx="4270375" cy="40005"/>
          </a:xfrm>
          <a:custGeom>
            <a:avLst/>
            <a:gdLst/>
            <a:ahLst/>
            <a:cxnLst/>
            <a:rect l="l" t="t" r="r" b="b"/>
            <a:pathLst>
              <a:path w="4270375" h="40004">
                <a:moveTo>
                  <a:pt x="0" y="0"/>
                </a:moveTo>
                <a:lnTo>
                  <a:pt x="4270064" y="0"/>
                </a:lnTo>
                <a:lnTo>
                  <a:pt x="4270064" y="40004"/>
                </a:lnTo>
                <a:lnTo>
                  <a:pt x="0" y="4000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2900" y="3320649"/>
            <a:ext cx="4270375" cy="233045"/>
          </a:xfrm>
          <a:custGeom>
            <a:avLst/>
            <a:gdLst/>
            <a:ahLst/>
            <a:cxnLst/>
            <a:rect l="l" t="t" r="r" b="b"/>
            <a:pathLst>
              <a:path w="4270375" h="233045">
                <a:moveTo>
                  <a:pt x="0" y="0"/>
                </a:moveTo>
                <a:lnTo>
                  <a:pt x="4270064" y="0"/>
                </a:lnTo>
                <a:lnTo>
                  <a:pt x="4270064" y="232543"/>
                </a:lnTo>
                <a:lnTo>
                  <a:pt x="0" y="23254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84498" y="3320649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5">
                <a:moveTo>
                  <a:pt x="0" y="0"/>
                </a:moveTo>
                <a:lnTo>
                  <a:pt x="0" y="232543"/>
                </a:lnTo>
              </a:path>
            </a:pathLst>
          </a:custGeom>
          <a:ln w="430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2900" y="3543534"/>
            <a:ext cx="4965700" cy="40005"/>
          </a:xfrm>
          <a:custGeom>
            <a:avLst/>
            <a:gdLst/>
            <a:ahLst/>
            <a:cxnLst/>
            <a:rect l="l" t="t" r="r" b="b"/>
            <a:pathLst>
              <a:path w="4965700" h="40004">
                <a:moveTo>
                  <a:pt x="0" y="0"/>
                </a:moveTo>
                <a:lnTo>
                  <a:pt x="4965278" y="0"/>
                </a:lnTo>
                <a:lnTo>
                  <a:pt x="4965278" y="40005"/>
                </a:lnTo>
                <a:lnTo>
                  <a:pt x="0" y="4000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2900" y="3583539"/>
            <a:ext cx="4965700" cy="233045"/>
          </a:xfrm>
          <a:custGeom>
            <a:avLst/>
            <a:gdLst/>
            <a:ahLst/>
            <a:cxnLst/>
            <a:rect l="l" t="t" r="r" b="b"/>
            <a:pathLst>
              <a:path w="4965700" h="233045">
                <a:moveTo>
                  <a:pt x="0" y="0"/>
                </a:moveTo>
                <a:lnTo>
                  <a:pt x="4965278" y="0"/>
                </a:lnTo>
                <a:lnTo>
                  <a:pt x="4965278" y="232543"/>
                </a:lnTo>
                <a:lnTo>
                  <a:pt x="0" y="23254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79711" y="3583539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5">
                <a:moveTo>
                  <a:pt x="0" y="0"/>
                </a:moveTo>
                <a:lnTo>
                  <a:pt x="0" y="232543"/>
                </a:lnTo>
              </a:path>
            </a:pathLst>
          </a:custGeom>
          <a:ln w="430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2900" y="3806424"/>
            <a:ext cx="4799330" cy="40005"/>
          </a:xfrm>
          <a:custGeom>
            <a:avLst/>
            <a:gdLst/>
            <a:ahLst/>
            <a:cxnLst/>
            <a:rect l="l" t="t" r="r" b="b"/>
            <a:pathLst>
              <a:path w="4799330" h="40004">
                <a:moveTo>
                  <a:pt x="0" y="0"/>
                </a:moveTo>
                <a:lnTo>
                  <a:pt x="4799055" y="0"/>
                </a:lnTo>
                <a:lnTo>
                  <a:pt x="4799055" y="40005"/>
                </a:lnTo>
                <a:lnTo>
                  <a:pt x="0" y="4000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2900" y="3846429"/>
            <a:ext cx="4799330" cy="233045"/>
          </a:xfrm>
          <a:custGeom>
            <a:avLst/>
            <a:gdLst/>
            <a:ahLst/>
            <a:cxnLst/>
            <a:rect l="l" t="t" r="r" b="b"/>
            <a:pathLst>
              <a:path w="4799330" h="233045">
                <a:moveTo>
                  <a:pt x="0" y="0"/>
                </a:moveTo>
                <a:lnTo>
                  <a:pt x="4799055" y="0"/>
                </a:lnTo>
                <a:lnTo>
                  <a:pt x="4799055" y="232543"/>
                </a:lnTo>
                <a:lnTo>
                  <a:pt x="0" y="23254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13489" y="3846429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5">
                <a:moveTo>
                  <a:pt x="0" y="0"/>
                </a:moveTo>
                <a:lnTo>
                  <a:pt x="0" y="232543"/>
                </a:lnTo>
              </a:path>
            </a:pathLst>
          </a:custGeom>
          <a:ln w="430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2900" y="4069314"/>
            <a:ext cx="1712595" cy="40005"/>
          </a:xfrm>
          <a:custGeom>
            <a:avLst/>
            <a:gdLst/>
            <a:ahLst/>
            <a:cxnLst/>
            <a:rect l="l" t="t" r="r" b="b"/>
            <a:pathLst>
              <a:path w="1712595" h="40004">
                <a:moveTo>
                  <a:pt x="0" y="0"/>
                </a:moveTo>
                <a:lnTo>
                  <a:pt x="1712267" y="0"/>
                </a:lnTo>
                <a:lnTo>
                  <a:pt x="1712267" y="40005"/>
                </a:lnTo>
                <a:lnTo>
                  <a:pt x="0" y="4000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2900" y="4109319"/>
            <a:ext cx="1712595" cy="233045"/>
          </a:xfrm>
          <a:custGeom>
            <a:avLst/>
            <a:gdLst/>
            <a:ahLst/>
            <a:cxnLst/>
            <a:rect l="l" t="t" r="r" b="b"/>
            <a:pathLst>
              <a:path w="1712595" h="233045">
                <a:moveTo>
                  <a:pt x="0" y="0"/>
                </a:moveTo>
                <a:lnTo>
                  <a:pt x="1712267" y="0"/>
                </a:lnTo>
                <a:lnTo>
                  <a:pt x="1712267" y="232543"/>
                </a:lnTo>
                <a:lnTo>
                  <a:pt x="0" y="23254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63181" y="3081852"/>
            <a:ext cx="4986020" cy="153035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500" spc="-20" dirty="0">
                <a:solidFill>
                  <a:srgbClr val="292929"/>
                </a:solidFill>
                <a:latin typeface="Calibri"/>
                <a:cs typeface="Calibri"/>
              </a:rPr>
              <a:t>c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o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ona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y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heart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disease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(a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k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a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heart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t</a:t>
            </a:r>
            <a:r>
              <a:rPr sz="1500" spc="-25" dirty="0">
                <a:solidFill>
                  <a:srgbClr val="292929"/>
                </a:solidFill>
                <a:latin typeface="Calibri"/>
                <a:cs typeface="Calibri"/>
              </a:rPr>
              <a:t>t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ack)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is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b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y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f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ar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mo</a:t>
            </a:r>
            <a:r>
              <a:rPr sz="1500" spc="-25" dirty="0">
                <a:solidFill>
                  <a:srgbClr val="292929"/>
                </a:solidFill>
                <a:latin typeface="Calibri"/>
                <a:cs typeface="Calibri"/>
              </a:rPr>
              <a:t>s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t </a:t>
            </a:r>
            <a:r>
              <a:rPr sz="1500" spc="-20" dirty="0">
                <a:solidFill>
                  <a:srgbClr val="292929"/>
                </a:solidFill>
                <a:latin typeface="Calibri"/>
                <a:cs typeface="Calibri"/>
              </a:rPr>
              <a:t>c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ommon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and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mo</a:t>
            </a:r>
            <a:r>
              <a:rPr sz="1500" spc="-25" dirty="0">
                <a:solidFill>
                  <a:srgbClr val="292929"/>
                </a:solidFill>
                <a:latin typeface="Calibri"/>
                <a:cs typeface="Calibri"/>
              </a:rPr>
              <a:t>s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f</a:t>
            </a:r>
            <a:r>
              <a:rPr sz="1500" spc="-15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sz="1500" spc="-25" dirty="0">
                <a:solidFill>
                  <a:srgbClr val="292929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al.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Doc</a:t>
            </a:r>
            <a:r>
              <a:rPr sz="1500" spc="-20" dirty="0">
                <a:solidFill>
                  <a:srgbClr val="292929"/>
                </a:solidFill>
                <a:latin typeface="Calibri"/>
                <a:cs typeface="Calibri"/>
              </a:rPr>
              <a:t>t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o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r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s and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scie</a:t>
            </a:r>
            <a:r>
              <a:rPr sz="1500" spc="-20" dirty="0">
                <a:solidFill>
                  <a:srgbClr val="292929"/>
                </a:solidFill>
                <a:latin typeface="Calibri"/>
                <a:cs typeface="Calibri"/>
              </a:rPr>
              <a:t>n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ti</a:t>
            </a:r>
            <a:r>
              <a:rPr sz="1500" spc="-25" dirty="0">
                <a:solidFill>
                  <a:srgbClr val="292929"/>
                </a:solidFill>
                <a:latin typeface="Calibri"/>
                <a:cs typeface="Calibri"/>
              </a:rPr>
              <a:t>s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ts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ali</a:t>
            </a:r>
            <a:r>
              <a:rPr sz="1500" spc="-55" dirty="0">
                <a:solidFill>
                  <a:srgbClr val="292929"/>
                </a:solidFill>
                <a:latin typeface="Calibri"/>
                <a:cs typeface="Calibri"/>
              </a:rPr>
              <a:t>k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h</a:t>
            </a:r>
            <a:r>
              <a:rPr sz="1500" spc="-25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sz="1500" spc="-20" dirty="0">
                <a:solidFill>
                  <a:srgbClr val="292929"/>
                </a:solidFill>
                <a:latin typeface="Calibri"/>
                <a:cs typeface="Calibri"/>
              </a:rPr>
              <a:t>v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e turned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92929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o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machine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learning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(ML)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92929"/>
                </a:solidFill>
                <a:latin typeface="Calibri"/>
                <a:cs typeface="Calibri"/>
              </a:rPr>
              <a:t>t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echniques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92929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o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d</a:t>
            </a:r>
            <a:r>
              <a:rPr sz="1500" spc="-15" dirty="0">
                <a:solidFill>
                  <a:srgbClr val="292929"/>
                </a:solidFill>
                <a:latin typeface="Calibri"/>
                <a:cs typeface="Calibri"/>
              </a:rPr>
              <a:t>e</a:t>
            </a:r>
            <a:r>
              <a:rPr sz="1500" spc="-20" dirty="0">
                <a:solidFill>
                  <a:srgbClr val="292929"/>
                </a:solidFill>
                <a:latin typeface="Calibri"/>
                <a:cs typeface="Calibri"/>
              </a:rPr>
              <a:t>v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elop sc</a:t>
            </a:r>
            <a:r>
              <a:rPr sz="1500" spc="-25" dirty="0">
                <a:solidFill>
                  <a:srgbClr val="292929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eening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92929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ools and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this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is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be</a:t>
            </a:r>
            <a:r>
              <a:rPr sz="1500" spc="-20" dirty="0">
                <a:solidFill>
                  <a:srgbClr val="292929"/>
                </a:solidFill>
                <a:latin typeface="Calibri"/>
                <a:cs typeface="Calibri"/>
              </a:rPr>
              <a:t>c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ause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of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their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superiority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in p</a:t>
            </a:r>
            <a:r>
              <a:rPr sz="1500" spc="-15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t</a:t>
            </a:r>
            <a:r>
              <a:rPr sz="1500" spc="-20" dirty="0">
                <a:solidFill>
                  <a:srgbClr val="292929"/>
                </a:solidFill>
                <a:latin typeface="Calibri"/>
                <a:cs typeface="Calibri"/>
              </a:rPr>
              <a:t>t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ern </a:t>
            </a:r>
            <a:r>
              <a:rPr sz="1500" spc="-25" dirty="0">
                <a:solidFill>
                  <a:srgbClr val="292929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e</a:t>
            </a:r>
            <a:r>
              <a:rPr sz="1500" spc="-20" dirty="0">
                <a:solidFill>
                  <a:srgbClr val="292929"/>
                </a:solidFill>
                <a:latin typeface="Calibri"/>
                <a:cs typeface="Calibri"/>
              </a:rPr>
              <a:t>c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ognition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and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classifi</a:t>
            </a:r>
            <a:r>
              <a:rPr sz="1500" spc="-20" dirty="0">
                <a:solidFill>
                  <a:srgbClr val="292929"/>
                </a:solidFill>
                <a:latin typeface="Calibri"/>
                <a:cs typeface="Calibri"/>
              </a:rPr>
              <a:t>c</a:t>
            </a:r>
            <a:r>
              <a:rPr sz="1500" spc="-15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tion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as </a:t>
            </a:r>
            <a:r>
              <a:rPr sz="1500" spc="-20" dirty="0">
                <a:solidFill>
                  <a:srgbClr val="292929"/>
                </a:solidFill>
                <a:latin typeface="Calibri"/>
                <a:cs typeface="Calibri"/>
              </a:rPr>
              <a:t>c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ompa</a:t>
            </a:r>
            <a:r>
              <a:rPr sz="1500" spc="-25" dirty="0">
                <a:solidFill>
                  <a:srgbClr val="292929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ed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92929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o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other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t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aditional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92929"/>
                </a:solidFill>
                <a:latin typeface="Calibri"/>
                <a:cs typeface="Calibri"/>
              </a:rPr>
              <a:t>s</a:t>
            </a:r>
            <a:r>
              <a:rPr sz="1500" spc="-25" dirty="0">
                <a:solidFill>
                  <a:srgbClr val="292929"/>
                </a:solidFill>
                <a:latin typeface="Calibri"/>
                <a:cs typeface="Calibri"/>
              </a:rPr>
              <a:t>t</a:t>
            </a:r>
            <a:r>
              <a:rPr sz="1500" spc="-15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ti</a:t>
            </a:r>
            <a:r>
              <a:rPr sz="1500" spc="-25" dirty="0">
                <a:solidFill>
                  <a:srgbClr val="292929"/>
                </a:solidFill>
                <a:latin typeface="Calibri"/>
                <a:cs typeface="Calibri"/>
              </a:rPr>
              <a:t>s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ti</a:t>
            </a:r>
            <a:r>
              <a:rPr sz="1500" spc="-20" dirty="0">
                <a:solidFill>
                  <a:srgbClr val="292929"/>
                </a:solidFill>
                <a:latin typeface="Calibri"/>
                <a:cs typeface="Calibri"/>
              </a:rPr>
              <a:t>c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al 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app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oaches.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305167" y="4109319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5">
                <a:moveTo>
                  <a:pt x="0" y="0"/>
                </a:moveTo>
                <a:lnTo>
                  <a:pt x="0" y="232543"/>
                </a:lnTo>
              </a:path>
            </a:pathLst>
          </a:custGeom>
          <a:ln w="3175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80075" y="1091800"/>
            <a:ext cx="3159125" cy="3128010"/>
          </a:xfrm>
          <a:custGeom>
            <a:avLst/>
            <a:gdLst/>
            <a:ahLst/>
            <a:cxnLst/>
            <a:rect l="l" t="t" r="r" b="b"/>
            <a:pathLst>
              <a:path w="3159125" h="3128010">
                <a:moveTo>
                  <a:pt x="0" y="0"/>
                </a:moveTo>
                <a:lnTo>
                  <a:pt x="3159124" y="0"/>
                </a:lnTo>
                <a:lnTo>
                  <a:pt x="3159124" y="3127474"/>
                </a:lnTo>
                <a:lnTo>
                  <a:pt x="0" y="31274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80075" y="1091800"/>
            <a:ext cx="3159124" cy="3127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67946"/>
              </p:ext>
            </p:extLst>
          </p:nvPr>
        </p:nvGraphicFramePr>
        <p:xfrm>
          <a:off x="572897" y="2269089"/>
          <a:ext cx="5006812" cy="4886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88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lang="en-US" sz="1500" spc="-2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lang="en-US" sz="15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tim</a:t>
                      </a:r>
                      <a:r>
                        <a:rPr lang="en-US" sz="1500" spc="-1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lang="en-US" sz="15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ed 17.9 million people died f</a:t>
                      </a:r>
                      <a:r>
                        <a:rPr lang="en-US" sz="1500" spc="-2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5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om heart disease in 2016,</a:t>
                      </a:r>
                      <a:endParaRPr lang="en-US" sz="15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7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2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5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ep</a:t>
                      </a:r>
                      <a:r>
                        <a:rPr lang="en-US" sz="1500" spc="-2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5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ese</a:t>
                      </a:r>
                      <a:r>
                        <a:rPr lang="en-US" sz="1500" spc="-1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lang="en-US" sz="15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ting 31% of all global de</a:t>
                      </a:r>
                      <a:r>
                        <a:rPr lang="en-US" sz="1500" spc="-1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lang="en-US" sz="15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ths.</a:t>
                      </a:r>
                      <a:endParaRPr lang="en-US"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40004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Of all heart diseases,</a:t>
                      </a:r>
                      <a:endParaRPr lang="en-US" sz="15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2525" y="393749"/>
            <a:ext cx="7753984" cy="506095"/>
          </a:xfrm>
          <a:custGeom>
            <a:avLst/>
            <a:gdLst/>
            <a:ahLst/>
            <a:cxnLst/>
            <a:rect l="l" t="t" r="r" b="b"/>
            <a:pathLst>
              <a:path w="7753984" h="506094">
                <a:moveTo>
                  <a:pt x="0" y="0"/>
                </a:moveTo>
                <a:lnTo>
                  <a:pt x="7753799" y="0"/>
                </a:lnTo>
                <a:lnTo>
                  <a:pt x="7753799" y="505499"/>
                </a:lnTo>
                <a:lnTo>
                  <a:pt x="0" y="5054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pc="-75" dirty="0"/>
              <a:t>Obje</a:t>
            </a:r>
            <a:r>
              <a:rPr spc="-70" dirty="0"/>
              <a:t>c</a:t>
            </a:r>
            <a:r>
              <a:rPr spc="185" dirty="0"/>
              <a:t>t</a:t>
            </a:r>
            <a:r>
              <a:rPr spc="-55" dirty="0"/>
              <a:t>i</a:t>
            </a:r>
            <a:r>
              <a:rPr spc="-135" dirty="0"/>
              <a:t>v</a:t>
            </a:r>
            <a:r>
              <a:rPr spc="-125" dirty="0"/>
              <a:t>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4049" y="1172900"/>
            <a:ext cx="8056245" cy="331216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542925" indent="-508000">
              <a:lnSpc>
                <a:spcPct val="100000"/>
              </a:lnSpc>
              <a:buFont typeface="MS PGothic"/>
              <a:buChar char="❖"/>
              <a:tabLst>
                <a:tab pos="542925" algn="l"/>
              </a:tabLst>
            </a:pPr>
            <a:r>
              <a:rPr sz="2200" b="1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2200" b="1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2200" b="1" spc="-5" dirty="0">
                <a:solidFill>
                  <a:srgbClr val="233944"/>
                </a:solidFill>
                <a:latin typeface="Calibri"/>
                <a:cs typeface="Calibri"/>
              </a:rPr>
              <a:t>oblem</a:t>
            </a:r>
            <a:r>
              <a:rPr sz="2200" b="1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2200" b="1" spc="-25" dirty="0">
                <a:solidFill>
                  <a:srgbClr val="233944"/>
                </a:solidFill>
                <a:latin typeface="Calibri"/>
                <a:cs typeface="Calibri"/>
              </a:rPr>
              <a:t>ta</a:t>
            </a:r>
            <a:r>
              <a:rPr sz="2200" b="1" spc="-3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2200" b="1" spc="-5" dirty="0">
                <a:solidFill>
                  <a:srgbClr val="233944"/>
                </a:solidFill>
                <a:latin typeface="Calibri"/>
                <a:cs typeface="Calibri"/>
              </a:rPr>
              <a:t>eme</a:t>
            </a:r>
            <a:r>
              <a:rPr sz="2200" b="1" spc="-25" dirty="0">
                <a:solidFill>
                  <a:srgbClr val="233944"/>
                </a:solidFill>
                <a:latin typeface="Calibri"/>
                <a:cs typeface="Calibri"/>
              </a:rPr>
              <a:t>n</a:t>
            </a:r>
            <a:r>
              <a:rPr sz="2200" b="1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endParaRPr sz="2200" dirty="0">
              <a:latin typeface="Calibri"/>
              <a:cs typeface="Calibri"/>
            </a:endParaRPr>
          </a:p>
          <a:p>
            <a:pPr marL="1000125" lvl="1" indent="-457200">
              <a:lnSpc>
                <a:spcPct val="100000"/>
              </a:lnSpc>
              <a:spcBef>
                <a:spcPts val="409"/>
              </a:spcBef>
              <a:buFont typeface="MS PGothic"/>
              <a:buChar char="➢"/>
              <a:tabLst>
                <a:tab pos="1000125" algn="l"/>
              </a:tabLst>
            </a:pP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edicting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risk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of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Heart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ack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using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Machine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Learning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Classifier</a:t>
            </a:r>
            <a:endParaRPr sz="1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233944"/>
              </a:buClr>
              <a:buFont typeface="MS PGothic"/>
              <a:buChar char="➢"/>
            </a:pP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233944"/>
              </a:buClr>
              <a:buFont typeface="MS PGothic"/>
              <a:buChar char="➢"/>
            </a:pPr>
            <a:endParaRPr sz="2000" dirty="0">
              <a:latin typeface="Times New Roman"/>
              <a:cs typeface="Times New Roman"/>
            </a:endParaRPr>
          </a:p>
          <a:p>
            <a:pPr marL="542925" indent="-508000">
              <a:lnSpc>
                <a:spcPct val="100000"/>
              </a:lnSpc>
              <a:spcBef>
                <a:spcPts val="1390"/>
              </a:spcBef>
              <a:buFont typeface="MS PGothic"/>
              <a:buChar char="❖"/>
              <a:tabLst>
                <a:tab pos="542925" algn="l"/>
              </a:tabLst>
            </a:pPr>
            <a:r>
              <a:rPr sz="2200" b="1" spc="-5" dirty="0">
                <a:solidFill>
                  <a:srgbClr val="233944"/>
                </a:solidFill>
                <a:latin typeface="Calibri"/>
                <a:cs typeface="Calibri"/>
              </a:rPr>
              <a:t>Challen</a:t>
            </a:r>
            <a:r>
              <a:rPr sz="2200" b="1" spc="-30" dirty="0">
                <a:solidFill>
                  <a:srgbClr val="233944"/>
                </a:solidFill>
                <a:latin typeface="Calibri"/>
                <a:cs typeface="Calibri"/>
              </a:rPr>
              <a:t>g</a:t>
            </a:r>
            <a:r>
              <a:rPr sz="2200" b="1" spc="-5" dirty="0">
                <a:solidFill>
                  <a:srgbClr val="233944"/>
                </a:solidFill>
                <a:latin typeface="Calibri"/>
                <a:cs typeface="Calibri"/>
              </a:rPr>
              <a:t>es</a:t>
            </a:r>
            <a:endParaRPr sz="2200" dirty="0">
              <a:latin typeface="Calibri"/>
              <a:cs typeface="Calibri"/>
            </a:endParaRPr>
          </a:p>
          <a:p>
            <a:pPr marL="1000125" lvl="1" indent="-457200">
              <a:lnSpc>
                <a:spcPct val="100000"/>
              </a:lnSpc>
              <a:spcBef>
                <a:spcPts val="409"/>
              </a:spcBef>
              <a:buFont typeface="MS PGothic"/>
              <a:buChar char="➢"/>
              <a:tabLst>
                <a:tab pos="1000125" algn="l"/>
              </a:tabLst>
            </a:pP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D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 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ollection</a:t>
            </a:r>
            <a:endParaRPr sz="1800" dirty="0">
              <a:latin typeface="Calibri"/>
              <a:cs typeface="Calibri"/>
            </a:endParaRPr>
          </a:p>
          <a:p>
            <a:pPr marL="1000125" lvl="1" indent="-457200">
              <a:lnSpc>
                <a:spcPct val="100000"/>
              </a:lnSpc>
              <a:spcBef>
                <a:spcPts val="320"/>
              </a:spcBef>
              <a:buFont typeface="MS PGothic"/>
              <a:buChar char="➢"/>
              <a:tabLst>
                <a:tab pos="1000125" algn="l"/>
              </a:tabLst>
            </a:pP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Ir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egularities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 in d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2525" y="393749"/>
            <a:ext cx="7753984" cy="506095"/>
          </a:xfrm>
          <a:custGeom>
            <a:avLst/>
            <a:gdLst/>
            <a:ahLst/>
            <a:cxnLst/>
            <a:rect l="l" t="t" r="r" b="b"/>
            <a:pathLst>
              <a:path w="7753984" h="506094">
                <a:moveTo>
                  <a:pt x="0" y="0"/>
                </a:moveTo>
                <a:lnTo>
                  <a:pt x="7753799" y="0"/>
                </a:lnTo>
                <a:lnTo>
                  <a:pt x="7753799" y="505499"/>
                </a:lnTo>
                <a:lnTo>
                  <a:pt x="0" y="5054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pc="-204" dirty="0"/>
              <a:t>T</a:t>
            </a:r>
            <a:r>
              <a:rPr spc="-40" dirty="0"/>
              <a:t>oo</a:t>
            </a:r>
            <a:r>
              <a:rPr spc="-35" dirty="0"/>
              <a:t>l</a:t>
            </a:r>
            <a:r>
              <a:rPr spc="-204" dirty="0"/>
              <a:t>s</a:t>
            </a:r>
            <a:r>
              <a:rPr spc="-25" dirty="0"/>
              <a:t> </a:t>
            </a:r>
            <a:r>
              <a:rPr spc="-50" dirty="0"/>
              <a:t>and</a:t>
            </a:r>
            <a:r>
              <a:rPr spc="-25" dirty="0"/>
              <a:t> </a:t>
            </a:r>
            <a:r>
              <a:rPr spc="-204" dirty="0"/>
              <a:t>T</a:t>
            </a:r>
            <a:r>
              <a:rPr spc="-80" dirty="0"/>
              <a:t>echno</a:t>
            </a:r>
            <a:r>
              <a:rPr spc="-55" dirty="0"/>
              <a:t>l</a:t>
            </a:r>
            <a:r>
              <a:rPr spc="-90" dirty="0"/>
              <a:t>ogies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4049" y="1172900"/>
            <a:ext cx="8056245" cy="270843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542925" indent="-508000">
              <a:lnSpc>
                <a:spcPct val="100000"/>
              </a:lnSpc>
              <a:buFont typeface="MS PGothic"/>
              <a:buChar char="❖"/>
              <a:tabLst>
                <a:tab pos="542925" algn="l"/>
              </a:tabLst>
            </a:pPr>
            <a:r>
              <a:rPr sz="2200" b="1" spc="-5" dirty="0">
                <a:solidFill>
                  <a:srgbClr val="233944"/>
                </a:solidFill>
                <a:latin typeface="Calibri"/>
                <a:cs typeface="Calibri"/>
              </a:rPr>
              <a:t>Langua</a:t>
            </a:r>
            <a:r>
              <a:rPr sz="2200" b="1" spc="-30" dirty="0">
                <a:solidFill>
                  <a:srgbClr val="233944"/>
                </a:solidFill>
                <a:latin typeface="Calibri"/>
                <a:cs typeface="Calibri"/>
              </a:rPr>
              <a:t>g</a:t>
            </a:r>
            <a:r>
              <a:rPr sz="2200" b="1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endParaRPr sz="2200" dirty="0">
              <a:latin typeface="Calibri"/>
              <a:cs typeface="Calibri"/>
            </a:endParaRPr>
          </a:p>
          <a:p>
            <a:pPr marL="1000125" lvl="1" indent="-457200">
              <a:lnSpc>
                <a:spcPct val="100000"/>
              </a:lnSpc>
              <a:spcBef>
                <a:spcPts val="409"/>
              </a:spcBef>
              <a:buFont typeface="MS PGothic"/>
              <a:buChar char="➢"/>
              <a:tabLst>
                <a:tab pos="1000125" algn="l"/>
              </a:tabLst>
            </a:pP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Py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thon</a:t>
            </a:r>
            <a:endParaRPr sz="1800" dirty="0">
              <a:latin typeface="Calibri"/>
              <a:cs typeface="Calibri"/>
            </a:endParaRPr>
          </a:p>
          <a:p>
            <a:pPr marL="542925" indent="-508000">
              <a:lnSpc>
                <a:spcPct val="100000"/>
              </a:lnSpc>
              <a:spcBef>
                <a:spcPts val="305"/>
              </a:spcBef>
              <a:buFont typeface="MS PGothic"/>
              <a:buChar char="❖"/>
              <a:tabLst>
                <a:tab pos="542925" algn="l"/>
              </a:tabLst>
            </a:pPr>
            <a:r>
              <a:rPr sz="2200" b="1" spc="-5" dirty="0">
                <a:solidFill>
                  <a:srgbClr val="233944"/>
                </a:solidFill>
                <a:latin typeface="Calibri"/>
                <a:cs typeface="Calibri"/>
              </a:rPr>
              <a:t>Lib</a:t>
            </a:r>
            <a:r>
              <a:rPr sz="2200" b="1" spc="-5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2200" b="1" spc="-5" dirty="0">
                <a:solidFill>
                  <a:srgbClr val="233944"/>
                </a:solidFill>
                <a:latin typeface="Calibri"/>
                <a:cs typeface="Calibri"/>
              </a:rPr>
              <a:t>aries</a:t>
            </a:r>
            <a:endParaRPr sz="2200" dirty="0">
              <a:latin typeface="Calibri"/>
              <a:cs typeface="Calibri"/>
            </a:endParaRPr>
          </a:p>
          <a:p>
            <a:pPr marL="1000125" lvl="1" indent="-457200">
              <a:lnSpc>
                <a:spcPct val="100000"/>
              </a:lnSpc>
              <a:spcBef>
                <a:spcPts val="409"/>
              </a:spcBef>
              <a:buFont typeface="MS PGothic"/>
              <a:buChar char="➢"/>
              <a:tabLst>
                <a:tab pos="1000125" algn="l"/>
              </a:tabLst>
            </a:pP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sklearn</a:t>
            </a:r>
            <a:endParaRPr sz="1800" dirty="0">
              <a:latin typeface="Calibri"/>
              <a:cs typeface="Calibri"/>
            </a:endParaRPr>
          </a:p>
          <a:p>
            <a:pPr marL="1000125" lvl="1" indent="-457200">
              <a:lnSpc>
                <a:spcPct val="100000"/>
              </a:lnSpc>
              <a:spcBef>
                <a:spcPts val="320"/>
              </a:spcBef>
              <a:buFont typeface="MS PGothic"/>
              <a:buChar char="➢"/>
              <a:tabLst>
                <a:tab pos="1000125" algn="l"/>
              </a:tabLst>
            </a:pP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boru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y</a:t>
            </a:r>
            <a:endParaRPr sz="1800" dirty="0">
              <a:latin typeface="Calibri"/>
              <a:cs typeface="Calibri"/>
            </a:endParaRPr>
          </a:p>
          <a:p>
            <a:pPr marL="1000125" lvl="1" indent="-457200">
              <a:lnSpc>
                <a:spcPct val="100000"/>
              </a:lnSpc>
              <a:spcBef>
                <a:spcPts val="320"/>
              </a:spcBef>
              <a:buFont typeface="MS PGothic"/>
              <a:buChar char="➢"/>
              <a:tabLst>
                <a:tab pos="1000125" algn="l"/>
              </a:tabLst>
            </a:pP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m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tplotlib</a:t>
            </a:r>
            <a:endParaRPr sz="1800" dirty="0">
              <a:latin typeface="Calibri"/>
              <a:cs typeface="Calibri"/>
            </a:endParaRPr>
          </a:p>
          <a:p>
            <a:pPr marL="542925" indent="-508000">
              <a:lnSpc>
                <a:spcPct val="100000"/>
              </a:lnSpc>
              <a:spcBef>
                <a:spcPts val="305"/>
              </a:spcBef>
              <a:buFont typeface="MS PGothic"/>
              <a:buChar char="❖"/>
              <a:tabLst>
                <a:tab pos="542925" algn="l"/>
              </a:tabLst>
            </a:pPr>
            <a:r>
              <a:rPr sz="2200" b="1" spc="-5" dirty="0">
                <a:solidFill>
                  <a:srgbClr val="233944"/>
                </a:solidFill>
                <a:latin typeface="Calibri"/>
                <a:cs typeface="Calibri"/>
              </a:rPr>
              <a:t>Pl</a:t>
            </a:r>
            <a:r>
              <a:rPr sz="2200" b="1" spc="-2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2200" b="1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2200" b="1" spc="-40" dirty="0">
                <a:solidFill>
                  <a:srgbClr val="233944"/>
                </a:solidFill>
                <a:latin typeface="Calibri"/>
                <a:cs typeface="Calibri"/>
              </a:rPr>
              <a:t>f</a:t>
            </a:r>
            <a:r>
              <a:rPr sz="2200" b="1" spc="-5" dirty="0">
                <a:solidFill>
                  <a:srgbClr val="233944"/>
                </a:solidFill>
                <a:latin typeface="Calibri"/>
                <a:cs typeface="Calibri"/>
              </a:rPr>
              <a:t>orm</a:t>
            </a:r>
            <a:endParaRPr sz="2200" dirty="0">
              <a:latin typeface="Calibri"/>
              <a:cs typeface="Calibri"/>
            </a:endParaRPr>
          </a:p>
          <a:p>
            <a:pPr marL="1000125" lvl="1" indent="-457200">
              <a:lnSpc>
                <a:spcPct val="100000"/>
              </a:lnSpc>
              <a:spcBef>
                <a:spcPts val="409"/>
              </a:spcBef>
              <a:buFont typeface="MS PGothic"/>
              <a:buChar char="➢"/>
              <a:tabLst>
                <a:tab pos="1000125" algn="l"/>
              </a:tabLst>
            </a:pPr>
            <a:r>
              <a:rPr lang="en-US" sz="1800" spc="-5" dirty="0">
                <a:solidFill>
                  <a:srgbClr val="233944"/>
                </a:solidFill>
                <a:latin typeface="Calibri"/>
                <a:cs typeface="Calibri"/>
              </a:rPr>
              <a:t>Local Machine or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Google Collab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2525" y="393749"/>
            <a:ext cx="7753984" cy="423545"/>
          </a:xfrm>
          <a:custGeom>
            <a:avLst/>
            <a:gdLst/>
            <a:ahLst/>
            <a:cxnLst/>
            <a:rect l="l" t="t" r="r" b="b"/>
            <a:pathLst>
              <a:path w="7753984" h="423544">
                <a:moveTo>
                  <a:pt x="0" y="0"/>
                </a:moveTo>
                <a:lnTo>
                  <a:pt x="7753799" y="0"/>
                </a:lnTo>
                <a:lnTo>
                  <a:pt x="7753799" y="422999"/>
                </a:lnTo>
                <a:lnTo>
                  <a:pt x="0" y="4229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pc="-25" dirty="0"/>
              <a:t>Li</a:t>
            </a:r>
            <a:r>
              <a:rPr spc="-35" dirty="0"/>
              <a:t>t</a:t>
            </a:r>
            <a:r>
              <a:rPr spc="-20" dirty="0"/>
              <a:t>e</a:t>
            </a:r>
            <a:r>
              <a:rPr spc="-30" dirty="0"/>
              <a:t>r</a:t>
            </a:r>
            <a:r>
              <a:rPr spc="10" dirty="0"/>
              <a:t>atu</a:t>
            </a:r>
            <a:r>
              <a:rPr spc="-20" dirty="0"/>
              <a:t>r</a:t>
            </a:r>
            <a:r>
              <a:rPr spc="-45" dirty="0"/>
              <a:t>e</a:t>
            </a:r>
            <a:r>
              <a:rPr spc="-25" dirty="0"/>
              <a:t> </a:t>
            </a:r>
            <a:r>
              <a:rPr spc="-75" dirty="0"/>
              <a:t>Su</a:t>
            </a:r>
            <a:r>
              <a:rPr spc="35" dirty="0"/>
              <a:t>r</a:t>
            </a:r>
            <a:r>
              <a:rPr spc="-120" dirty="0"/>
              <a:t>v</a:t>
            </a:r>
            <a:r>
              <a:rPr spc="-70" dirty="0"/>
              <a:t>e</a:t>
            </a:r>
            <a:r>
              <a:rPr spc="-90" dirty="0"/>
              <a:t>y</a:t>
            </a:r>
          </a:p>
        </p:txBody>
      </p:sp>
      <p:sp>
        <p:nvSpPr>
          <p:cNvPr id="4" name="object 4"/>
          <p:cNvSpPr/>
          <p:nvPr/>
        </p:nvSpPr>
        <p:spPr>
          <a:xfrm>
            <a:off x="582525" y="1081799"/>
            <a:ext cx="8056245" cy="3378835"/>
          </a:xfrm>
          <a:custGeom>
            <a:avLst/>
            <a:gdLst/>
            <a:ahLst/>
            <a:cxnLst/>
            <a:rect l="l" t="t" r="r" b="b"/>
            <a:pathLst>
              <a:path w="8056245" h="3378835">
                <a:moveTo>
                  <a:pt x="0" y="0"/>
                </a:moveTo>
                <a:lnTo>
                  <a:pt x="8055899" y="0"/>
                </a:lnTo>
                <a:lnTo>
                  <a:pt x="8055899" y="3378599"/>
                </a:lnTo>
                <a:lnTo>
                  <a:pt x="0" y="33785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8250" y="1771066"/>
            <a:ext cx="1240155" cy="248285"/>
          </a:xfrm>
          <a:custGeom>
            <a:avLst/>
            <a:gdLst/>
            <a:ahLst/>
            <a:cxnLst/>
            <a:rect l="l" t="t" r="r" b="b"/>
            <a:pathLst>
              <a:path w="1240155" h="248285">
                <a:moveTo>
                  <a:pt x="0" y="0"/>
                </a:moveTo>
                <a:lnTo>
                  <a:pt x="1239535" y="0"/>
                </a:lnTo>
                <a:lnTo>
                  <a:pt x="1239535" y="247986"/>
                </a:lnTo>
                <a:lnTo>
                  <a:pt x="0" y="2479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9107" y="1771066"/>
            <a:ext cx="1122680" cy="248285"/>
          </a:xfrm>
          <a:custGeom>
            <a:avLst/>
            <a:gdLst/>
            <a:ahLst/>
            <a:cxnLst/>
            <a:rect l="l" t="t" r="r" b="b"/>
            <a:pathLst>
              <a:path w="1122679" h="248285">
                <a:moveTo>
                  <a:pt x="0" y="0"/>
                </a:moveTo>
                <a:lnTo>
                  <a:pt x="1122584" y="0"/>
                </a:lnTo>
                <a:lnTo>
                  <a:pt x="1122584" y="247986"/>
                </a:lnTo>
                <a:lnTo>
                  <a:pt x="0" y="2479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1691" y="1771066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5">
                <a:moveTo>
                  <a:pt x="0" y="0"/>
                </a:moveTo>
                <a:lnTo>
                  <a:pt x="0" y="247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8250" y="1945781"/>
            <a:ext cx="1240155" cy="0"/>
          </a:xfrm>
          <a:custGeom>
            <a:avLst/>
            <a:gdLst/>
            <a:ahLst/>
            <a:cxnLst/>
            <a:rect l="l" t="t" r="r" b="b"/>
            <a:pathLst>
              <a:path w="1240155">
                <a:moveTo>
                  <a:pt x="0" y="0"/>
                </a:moveTo>
                <a:lnTo>
                  <a:pt x="1239535" y="0"/>
                </a:lnTo>
              </a:path>
            </a:pathLst>
          </a:custGeom>
          <a:ln w="18287">
            <a:solidFill>
              <a:srgbClr val="3D45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39107" y="1945781"/>
            <a:ext cx="1122680" cy="0"/>
          </a:xfrm>
          <a:custGeom>
            <a:avLst/>
            <a:gdLst/>
            <a:ahLst/>
            <a:cxnLst/>
            <a:rect l="l" t="t" r="r" b="b"/>
            <a:pathLst>
              <a:path w="1122679">
                <a:moveTo>
                  <a:pt x="0" y="0"/>
                </a:moveTo>
                <a:lnTo>
                  <a:pt x="1122584" y="0"/>
                </a:lnTo>
              </a:path>
            </a:pathLst>
          </a:custGeom>
          <a:ln w="18287">
            <a:solidFill>
              <a:srgbClr val="3D45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0096" y="2535097"/>
            <a:ext cx="1240155" cy="248285"/>
          </a:xfrm>
          <a:custGeom>
            <a:avLst/>
            <a:gdLst/>
            <a:ahLst/>
            <a:cxnLst/>
            <a:rect l="l" t="t" r="r" b="b"/>
            <a:pathLst>
              <a:path w="1240154" h="248285">
                <a:moveTo>
                  <a:pt x="0" y="0"/>
                </a:moveTo>
                <a:lnTo>
                  <a:pt x="1239534" y="0"/>
                </a:lnTo>
                <a:lnTo>
                  <a:pt x="1239534" y="247986"/>
                </a:lnTo>
                <a:lnTo>
                  <a:pt x="0" y="2479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30953" y="2535097"/>
            <a:ext cx="1122680" cy="248285"/>
          </a:xfrm>
          <a:custGeom>
            <a:avLst/>
            <a:gdLst/>
            <a:ahLst/>
            <a:cxnLst/>
            <a:rect l="l" t="t" r="r" b="b"/>
            <a:pathLst>
              <a:path w="1122679" h="248285">
                <a:moveTo>
                  <a:pt x="0" y="0"/>
                </a:moveTo>
                <a:lnTo>
                  <a:pt x="1122584" y="0"/>
                </a:lnTo>
                <a:lnTo>
                  <a:pt x="1122584" y="247986"/>
                </a:lnTo>
                <a:lnTo>
                  <a:pt x="0" y="2479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53537" y="2535097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5">
                <a:moveTo>
                  <a:pt x="0" y="0"/>
                </a:moveTo>
                <a:lnTo>
                  <a:pt x="0" y="247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60096" y="2709812"/>
            <a:ext cx="1240155" cy="0"/>
          </a:xfrm>
          <a:custGeom>
            <a:avLst/>
            <a:gdLst/>
            <a:ahLst/>
            <a:cxnLst/>
            <a:rect l="l" t="t" r="r" b="b"/>
            <a:pathLst>
              <a:path w="1240154">
                <a:moveTo>
                  <a:pt x="0" y="0"/>
                </a:moveTo>
                <a:lnTo>
                  <a:pt x="1239534" y="0"/>
                </a:lnTo>
              </a:path>
            </a:pathLst>
          </a:custGeom>
          <a:ln w="18287">
            <a:solidFill>
              <a:srgbClr val="3D45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30953" y="2709812"/>
            <a:ext cx="1122680" cy="0"/>
          </a:xfrm>
          <a:custGeom>
            <a:avLst/>
            <a:gdLst/>
            <a:ahLst/>
            <a:cxnLst/>
            <a:rect l="l" t="t" r="r" b="b"/>
            <a:pathLst>
              <a:path w="1122679">
                <a:moveTo>
                  <a:pt x="0" y="0"/>
                </a:moveTo>
                <a:lnTo>
                  <a:pt x="1122584" y="0"/>
                </a:lnTo>
              </a:path>
            </a:pathLst>
          </a:custGeom>
          <a:ln w="18287">
            <a:solidFill>
              <a:srgbClr val="3D45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73042" y="3299129"/>
            <a:ext cx="1240155" cy="248285"/>
          </a:xfrm>
          <a:custGeom>
            <a:avLst/>
            <a:gdLst/>
            <a:ahLst/>
            <a:cxnLst/>
            <a:rect l="l" t="t" r="r" b="b"/>
            <a:pathLst>
              <a:path w="1240154" h="248285">
                <a:moveTo>
                  <a:pt x="0" y="0"/>
                </a:moveTo>
                <a:lnTo>
                  <a:pt x="1239535" y="0"/>
                </a:lnTo>
                <a:lnTo>
                  <a:pt x="1239535" y="247986"/>
                </a:lnTo>
                <a:lnTo>
                  <a:pt x="0" y="2479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43899" y="3299129"/>
            <a:ext cx="1122680" cy="248285"/>
          </a:xfrm>
          <a:custGeom>
            <a:avLst/>
            <a:gdLst/>
            <a:ahLst/>
            <a:cxnLst/>
            <a:rect l="l" t="t" r="r" b="b"/>
            <a:pathLst>
              <a:path w="1122679" h="248285">
                <a:moveTo>
                  <a:pt x="0" y="0"/>
                </a:moveTo>
                <a:lnTo>
                  <a:pt x="1122584" y="0"/>
                </a:lnTo>
                <a:lnTo>
                  <a:pt x="1122584" y="247986"/>
                </a:lnTo>
                <a:lnTo>
                  <a:pt x="0" y="2479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66484" y="3299129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5">
                <a:moveTo>
                  <a:pt x="0" y="0"/>
                </a:moveTo>
                <a:lnTo>
                  <a:pt x="0" y="247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73042" y="3473844"/>
            <a:ext cx="1240155" cy="0"/>
          </a:xfrm>
          <a:custGeom>
            <a:avLst/>
            <a:gdLst/>
            <a:ahLst/>
            <a:cxnLst/>
            <a:rect l="l" t="t" r="r" b="b"/>
            <a:pathLst>
              <a:path w="1240154">
                <a:moveTo>
                  <a:pt x="0" y="0"/>
                </a:moveTo>
                <a:lnTo>
                  <a:pt x="1239535" y="0"/>
                </a:lnTo>
              </a:path>
            </a:pathLst>
          </a:custGeom>
          <a:ln w="18287">
            <a:solidFill>
              <a:srgbClr val="3D45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43899" y="3473844"/>
            <a:ext cx="1122680" cy="0"/>
          </a:xfrm>
          <a:custGeom>
            <a:avLst/>
            <a:gdLst/>
            <a:ahLst/>
            <a:cxnLst/>
            <a:rect l="l" t="t" r="r" b="b"/>
            <a:pathLst>
              <a:path w="1122679">
                <a:moveTo>
                  <a:pt x="0" y="0"/>
                </a:moveTo>
                <a:lnTo>
                  <a:pt x="1122584" y="0"/>
                </a:lnTo>
              </a:path>
            </a:pathLst>
          </a:custGeom>
          <a:ln w="18287">
            <a:solidFill>
              <a:srgbClr val="3D45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8250" y="4063162"/>
            <a:ext cx="1122680" cy="248285"/>
          </a:xfrm>
          <a:custGeom>
            <a:avLst/>
            <a:gdLst/>
            <a:ahLst/>
            <a:cxnLst/>
            <a:rect l="l" t="t" r="r" b="b"/>
            <a:pathLst>
              <a:path w="1122680" h="248285">
                <a:moveTo>
                  <a:pt x="0" y="0"/>
                </a:moveTo>
                <a:lnTo>
                  <a:pt x="1122584" y="0"/>
                </a:lnTo>
                <a:lnTo>
                  <a:pt x="1122584" y="247986"/>
                </a:lnTo>
                <a:lnTo>
                  <a:pt x="0" y="2479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 marR="116205">
              <a:lnSpc>
                <a:spcPct val="114999"/>
              </a:lnSpc>
              <a:buFont typeface="Arial"/>
              <a:buChar char="●"/>
              <a:tabLst>
                <a:tab pos="181610" algn="l"/>
              </a:tabLst>
            </a:pPr>
            <a:r>
              <a:rPr spc="-5" dirty="0"/>
              <a:t>I</a:t>
            </a:r>
            <a:r>
              <a:rPr dirty="0"/>
              <a:t> </a:t>
            </a:r>
            <a:r>
              <a:rPr spc="-35" dirty="0"/>
              <a:t>K</a:t>
            </a:r>
            <a:r>
              <a:rPr spc="-15" dirty="0"/>
              <a:t>e</a:t>
            </a:r>
            <a:r>
              <a:rPr spc="-5" dirty="0"/>
              <a:t>tut</a:t>
            </a:r>
            <a:r>
              <a:rPr dirty="0"/>
              <a:t> </a:t>
            </a:r>
            <a:r>
              <a:rPr spc="-5" dirty="0"/>
              <a:t>Agung</a:t>
            </a:r>
            <a:r>
              <a:rPr dirty="0"/>
              <a:t> </a:t>
            </a:r>
            <a:r>
              <a:rPr spc="-5" dirty="0"/>
              <a:t>Enri</a:t>
            </a:r>
            <a:r>
              <a:rPr spc="-60" dirty="0"/>
              <a:t>k</a:t>
            </a:r>
            <a:r>
              <a:rPr spc="-30" dirty="0"/>
              <a:t>o</a:t>
            </a:r>
            <a:r>
              <a:rPr spc="-5" dirty="0"/>
              <a:t>,</a:t>
            </a:r>
            <a:r>
              <a:rPr dirty="0"/>
              <a:t> </a:t>
            </a:r>
            <a:r>
              <a:rPr spc="-5" dirty="0"/>
              <a:t>Muhammad</a:t>
            </a:r>
            <a:r>
              <a:rPr dirty="0"/>
              <a:t> </a:t>
            </a:r>
            <a:r>
              <a:rPr spc="-5" dirty="0"/>
              <a:t>Su</a:t>
            </a:r>
            <a:r>
              <a:rPr dirty="0"/>
              <a:t>r</a:t>
            </a:r>
            <a:r>
              <a:rPr spc="-30" dirty="0"/>
              <a:t>y</a:t>
            </a:r>
            <a:r>
              <a:rPr spc="-5" dirty="0"/>
              <a:t>ane</a:t>
            </a:r>
            <a:r>
              <a:rPr spc="-35" dirty="0"/>
              <a:t>g</a:t>
            </a:r>
            <a:r>
              <a:rPr spc="-5" dirty="0"/>
              <a:t>a</a:t>
            </a:r>
            <a:r>
              <a:rPr spc="-40" dirty="0"/>
              <a:t>r</a:t>
            </a:r>
            <a:r>
              <a:rPr spc="-5" dirty="0"/>
              <a:t>a,</a:t>
            </a:r>
            <a:r>
              <a:rPr dirty="0"/>
              <a:t> </a:t>
            </a:r>
            <a:r>
              <a:rPr spc="-5" dirty="0"/>
              <a:t>Dadang</a:t>
            </a:r>
            <a:r>
              <a:rPr dirty="0"/>
              <a:t> </a:t>
            </a:r>
            <a:r>
              <a:rPr spc="-5" dirty="0"/>
              <a:t>Gun</a:t>
            </a:r>
            <a:r>
              <a:rPr spc="-15" dirty="0"/>
              <a:t>a</a:t>
            </a:r>
            <a:r>
              <a:rPr spc="-25" dirty="0"/>
              <a:t>w</a:t>
            </a:r>
            <a:r>
              <a:rPr dirty="0"/>
              <a:t>an </a:t>
            </a:r>
            <a:r>
              <a:rPr spc="-5" dirty="0"/>
              <a:t>“Heart</a:t>
            </a:r>
            <a:r>
              <a:rPr dirty="0"/>
              <a:t> </a:t>
            </a:r>
            <a:r>
              <a:rPr spc="-5" dirty="0"/>
              <a:t>Disease</a:t>
            </a:r>
            <a:r>
              <a:rPr dirty="0"/>
              <a:t> </a:t>
            </a:r>
            <a:r>
              <a:rPr spc="-5" dirty="0"/>
              <a:t>P</a:t>
            </a:r>
            <a:r>
              <a:rPr spc="-30" dirty="0"/>
              <a:t>r</a:t>
            </a:r>
            <a:r>
              <a:rPr spc="-5" dirty="0"/>
              <a:t>ediction </a:t>
            </a:r>
            <a:r>
              <a:rPr spc="-20" dirty="0"/>
              <a:t>Sys</a:t>
            </a:r>
            <a:r>
              <a:rPr spc="-25" dirty="0"/>
              <a:t>t</a:t>
            </a:r>
            <a:r>
              <a:rPr spc="-5" dirty="0"/>
              <a:t>em</a:t>
            </a:r>
            <a:r>
              <a:rPr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65" dirty="0"/>
              <a:t>k</a:t>
            </a:r>
            <a:r>
              <a:rPr spc="-5" dirty="0"/>
              <a:t>-Nea</a:t>
            </a:r>
            <a:r>
              <a:rPr spc="-30" dirty="0"/>
              <a:t>r</a:t>
            </a:r>
            <a:r>
              <a:rPr spc="-5" dirty="0"/>
              <a:t>e</a:t>
            </a:r>
            <a:r>
              <a:rPr spc="-25" dirty="0"/>
              <a:t>s</a:t>
            </a:r>
            <a:r>
              <a:rPr spc="-5" dirty="0"/>
              <a:t>t</a:t>
            </a:r>
            <a:r>
              <a:rPr dirty="0"/>
              <a:t> </a:t>
            </a:r>
            <a:r>
              <a:rPr spc="-5" dirty="0"/>
              <a:t>Neighbor</a:t>
            </a:r>
            <a:r>
              <a:rPr dirty="0"/>
              <a:t> </a:t>
            </a:r>
            <a:r>
              <a:rPr spc="-5" dirty="0"/>
              <a:t>Al</a:t>
            </a:r>
            <a:r>
              <a:rPr spc="-15" dirty="0"/>
              <a:t>g</a:t>
            </a:r>
            <a:r>
              <a:rPr spc="-5" dirty="0"/>
              <a:t>orithm</a:t>
            </a:r>
            <a:r>
              <a:rPr dirty="0"/>
              <a:t> </a:t>
            </a:r>
            <a:r>
              <a:rPr spc="-5" dirty="0"/>
              <a:t>with</a:t>
            </a:r>
            <a:r>
              <a:rPr dirty="0"/>
              <a:t> </a:t>
            </a:r>
            <a:r>
              <a:rPr spc="-5" dirty="0"/>
              <a:t>Simplified</a:t>
            </a:r>
            <a:r>
              <a:rPr dirty="0"/>
              <a:t> </a:t>
            </a:r>
            <a:r>
              <a:rPr spc="-40" dirty="0"/>
              <a:t>P</a:t>
            </a:r>
            <a:r>
              <a:rPr spc="-15" dirty="0"/>
              <a:t>a</a:t>
            </a:r>
            <a:r>
              <a:rPr spc="-5" dirty="0"/>
              <a:t>tie</a:t>
            </a:r>
            <a:r>
              <a:rPr spc="-20" dirty="0"/>
              <a:t>n</a:t>
            </a:r>
            <a:r>
              <a:rPr spc="-5" dirty="0"/>
              <a:t>t's</a:t>
            </a:r>
            <a:r>
              <a:rPr dirty="0"/>
              <a:t> </a:t>
            </a:r>
            <a:r>
              <a:rPr spc="-5" dirty="0"/>
              <a:t>Health</a:t>
            </a:r>
            <a:r>
              <a:rPr dirty="0"/>
              <a:t> </a:t>
            </a:r>
            <a:r>
              <a:rPr spc="-40" dirty="0"/>
              <a:t>P</a:t>
            </a:r>
            <a:r>
              <a:rPr spc="-5" dirty="0"/>
              <a:t>a</a:t>
            </a:r>
            <a:r>
              <a:rPr spc="-40" dirty="0"/>
              <a:t>r</a:t>
            </a:r>
            <a:r>
              <a:rPr spc="-5" dirty="0"/>
              <a:t>am</a:t>
            </a:r>
            <a:r>
              <a:rPr spc="-15" dirty="0"/>
              <a:t>e</a:t>
            </a:r>
            <a:r>
              <a:rPr spc="-25" dirty="0"/>
              <a:t>t</a:t>
            </a:r>
            <a:r>
              <a:rPr spc="-5" dirty="0"/>
              <a:t>e</a:t>
            </a:r>
            <a:r>
              <a:rPr spc="-35" dirty="0"/>
              <a:t>r</a:t>
            </a:r>
            <a:r>
              <a:rPr dirty="0"/>
              <a:t>s” </a:t>
            </a:r>
            <a:r>
              <a:rPr spc="-5" dirty="0">
                <a:solidFill>
                  <a:srgbClr val="3D4594"/>
                </a:solidFill>
                <a:hlinkClick r:id="rId2"/>
              </a:rPr>
              <a:t>Google</a:t>
            </a:r>
            <a:r>
              <a:rPr dirty="0">
                <a:solidFill>
                  <a:srgbClr val="3D4594"/>
                </a:solidFill>
                <a:hlinkClick r:id="rId2"/>
              </a:rPr>
              <a:t> </a:t>
            </a:r>
            <a:r>
              <a:rPr spc="-5" dirty="0">
                <a:solidFill>
                  <a:srgbClr val="3D4594"/>
                </a:solidFill>
                <a:hlinkClick r:id="rId2"/>
              </a:rPr>
              <a:t>Scholar</a:t>
            </a:r>
            <a:r>
              <a:rPr spc="5" dirty="0">
                <a:solidFill>
                  <a:srgbClr val="3D4594"/>
                </a:solidFill>
                <a:hlinkClick r:id="rId2"/>
              </a:rPr>
              <a:t> </a:t>
            </a:r>
            <a:r>
              <a:rPr dirty="0"/>
              <a:t>|  </a:t>
            </a:r>
            <a:r>
              <a:rPr spc="-5" dirty="0">
                <a:solidFill>
                  <a:srgbClr val="3D4594"/>
                </a:solidFill>
                <a:hlinkClick r:id="rId3"/>
              </a:rPr>
              <a:t>Publisher</a:t>
            </a:r>
            <a:r>
              <a:rPr dirty="0">
                <a:solidFill>
                  <a:srgbClr val="3D4594"/>
                </a:solidFill>
                <a:hlinkClick r:id="rId3"/>
              </a:rPr>
              <a:t> </a:t>
            </a:r>
            <a:r>
              <a:rPr spc="-5" dirty="0">
                <a:solidFill>
                  <a:srgbClr val="3D4594"/>
                </a:solidFill>
                <a:hlinkClick r:id="rId3"/>
              </a:rPr>
              <a:t>Si</a:t>
            </a:r>
            <a:r>
              <a:rPr spc="-25" dirty="0">
                <a:solidFill>
                  <a:srgbClr val="3D4594"/>
                </a:solidFill>
                <a:hlinkClick r:id="rId3"/>
              </a:rPr>
              <a:t>t</a:t>
            </a:r>
            <a:r>
              <a:rPr spc="-5" dirty="0">
                <a:solidFill>
                  <a:srgbClr val="3D4594"/>
                </a:solidFill>
                <a:hlinkClick r:id="rId3"/>
              </a:rPr>
              <a:t>e</a:t>
            </a: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233944"/>
              </a:buClr>
              <a:buFont typeface="Arial"/>
              <a:buChar char="●"/>
            </a:pPr>
            <a:endParaRPr sz="1350">
              <a:latin typeface="Times New Roman"/>
              <a:cs typeface="Times New Roman"/>
            </a:endParaRPr>
          </a:p>
          <a:p>
            <a:pPr marL="12700" marR="523240">
              <a:lnSpc>
                <a:spcPct val="114999"/>
              </a:lnSpc>
              <a:buFont typeface="Arial"/>
              <a:buChar char="●"/>
              <a:tabLst>
                <a:tab pos="181610" algn="l"/>
              </a:tabLst>
            </a:pPr>
            <a:r>
              <a:rPr spc="-5" dirty="0"/>
              <a:t>M.</a:t>
            </a:r>
            <a:r>
              <a:rPr dirty="0"/>
              <a:t> </a:t>
            </a:r>
            <a:r>
              <a:rPr spc="-5" dirty="0"/>
              <a:t>Akhil</a:t>
            </a:r>
            <a:r>
              <a:rPr dirty="0"/>
              <a:t> jabba</a:t>
            </a:r>
            <a:r>
              <a:rPr spc="-145" dirty="0"/>
              <a:t>r</a:t>
            </a:r>
            <a:r>
              <a:rPr spc="-5" dirty="0"/>
              <a:t>,</a:t>
            </a:r>
            <a:r>
              <a:rPr dirty="0"/>
              <a:t> </a:t>
            </a:r>
            <a:r>
              <a:rPr spc="-5" dirty="0"/>
              <a:t>B.L.Dee</a:t>
            </a:r>
            <a:r>
              <a:rPr spc="-20" dirty="0"/>
              <a:t>k</a:t>
            </a:r>
            <a:r>
              <a:rPr dirty="0"/>
              <a:t>sh</a:t>
            </a:r>
            <a:r>
              <a:rPr spc="-15" dirty="0"/>
              <a:t>a</a:t>
            </a:r>
            <a:r>
              <a:rPr spc="-5" dirty="0"/>
              <a:t>tulu,</a:t>
            </a:r>
            <a:r>
              <a:rPr dirty="0"/>
              <a:t> </a:t>
            </a:r>
            <a:r>
              <a:rPr spc="-5" dirty="0"/>
              <a:t>Priti</a:t>
            </a:r>
            <a:r>
              <a:rPr dirty="0"/>
              <a:t> </a:t>
            </a:r>
            <a:r>
              <a:rPr spc="-5" dirty="0"/>
              <a:t>Chand</a:t>
            </a:r>
            <a:r>
              <a:rPr spc="-40" dirty="0"/>
              <a:t>r</a:t>
            </a:r>
            <a:r>
              <a:rPr dirty="0"/>
              <a:t>a </a:t>
            </a:r>
            <a:r>
              <a:rPr spc="-5" dirty="0"/>
              <a:t>“Classifi</a:t>
            </a:r>
            <a:r>
              <a:rPr spc="-20" dirty="0"/>
              <a:t>c</a:t>
            </a:r>
            <a:r>
              <a:rPr spc="-15" dirty="0"/>
              <a:t>a</a:t>
            </a:r>
            <a:r>
              <a:rPr spc="-5" dirty="0"/>
              <a:t>tion</a:t>
            </a:r>
            <a:r>
              <a:rPr dirty="0"/>
              <a:t> of </a:t>
            </a:r>
            <a:r>
              <a:rPr spc="-5" dirty="0"/>
              <a:t>Heart</a:t>
            </a:r>
            <a:r>
              <a:rPr dirty="0"/>
              <a:t> </a:t>
            </a:r>
            <a:r>
              <a:rPr spc="-5" dirty="0"/>
              <a:t>Disease</a:t>
            </a:r>
            <a:r>
              <a:rPr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35" dirty="0"/>
              <a:t>K</a:t>
            </a:r>
            <a:r>
              <a:rPr dirty="0"/>
              <a:t>- </a:t>
            </a:r>
            <a:r>
              <a:rPr spc="-5" dirty="0"/>
              <a:t>Nea</a:t>
            </a:r>
            <a:r>
              <a:rPr spc="-30" dirty="0"/>
              <a:t>r</a:t>
            </a:r>
            <a:r>
              <a:rPr spc="-5" dirty="0"/>
              <a:t>e</a:t>
            </a:r>
            <a:r>
              <a:rPr spc="-25" dirty="0"/>
              <a:t>s</a:t>
            </a:r>
            <a:r>
              <a:rPr spc="-5" dirty="0"/>
              <a:t>t</a:t>
            </a:r>
            <a:r>
              <a:rPr dirty="0"/>
              <a:t> </a:t>
            </a:r>
            <a:r>
              <a:rPr spc="-5" dirty="0"/>
              <a:t>Neighbor</a:t>
            </a:r>
            <a:r>
              <a:rPr dirty="0"/>
              <a:t> and </a:t>
            </a:r>
            <a:r>
              <a:rPr spc="-5" dirty="0"/>
              <a:t>Gen</a:t>
            </a:r>
            <a:r>
              <a:rPr spc="-15" dirty="0"/>
              <a:t>e</a:t>
            </a:r>
            <a:r>
              <a:rPr spc="-5" dirty="0"/>
              <a:t>tic</a:t>
            </a:r>
            <a:r>
              <a:rPr dirty="0"/>
              <a:t> </a:t>
            </a:r>
            <a:r>
              <a:rPr spc="-5" dirty="0"/>
              <a:t>Al</a:t>
            </a:r>
            <a:r>
              <a:rPr spc="-15" dirty="0"/>
              <a:t>g</a:t>
            </a:r>
            <a:r>
              <a:rPr spc="-5" dirty="0"/>
              <a:t>orithm”</a:t>
            </a:r>
            <a:r>
              <a:rPr spc="20" dirty="0"/>
              <a:t> </a:t>
            </a:r>
            <a:r>
              <a:rPr spc="-5" dirty="0">
                <a:solidFill>
                  <a:srgbClr val="3D4594"/>
                </a:solidFill>
                <a:hlinkClick r:id="rId4"/>
              </a:rPr>
              <a:t>Google</a:t>
            </a:r>
            <a:r>
              <a:rPr dirty="0">
                <a:solidFill>
                  <a:srgbClr val="3D4594"/>
                </a:solidFill>
                <a:hlinkClick r:id="rId4"/>
              </a:rPr>
              <a:t> </a:t>
            </a:r>
            <a:r>
              <a:rPr spc="-5" dirty="0">
                <a:solidFill>
                  <a:srgbClr val="3D4594"/>
                </a:solidFill>
                <a:hlinkClick r:id="rId4"/>
              </a:rPr>
              <a:t>Scholar</a:t>
            </a:r>
            <a:r>
              <a:rPr spc="5" dirty="0">
                <a:solidFill>
                  <a:srgbClr val="3D4594"/>
                </a:solidFill>
                <a:hlinkClick r:id="rId4"/>
              </a:rPr>
              <a:t> </a:t>
            </a:r>
            <a:r>
              <a:rPr dirty="0"/>
              <a:t>|  </a:t>
            </a:r>
            <a:r>
              <a:rPr spc="-5" dirty="0">
                <a:solidFill>
                  <a:srgbClr val="3D4594"/>
                </a:solidFill>
                <a:hlinkClick r:id="rId5"/>
              </a:rPr>
              <a:t>Publisher</a:t>
            </a:r>
            <a:r>
              <a:rPr dirty="0">
                <a:solidFill>
                  <a:srgbClr val="3D4594"/>
                </a:solidFill>
                <a:hlinkClick r:id="rId5"/>
              </a:rPr>
              <a:t> </a:t>
            </a:r>
            <a:r>
              <a:rPr spc="-5" dirty="0">
                <a:solidFill>
                  <a:srgbClr val="3D4594"/>
                </a:solidFill>
                <a:hlinkClick r:id="rId5"/>
              </a:rPr>
              <a:t>Si</a:t>
            </a:r>
            <a:r>
              <a:rPr spc="-25" dirty="0">
                <a:solidFill>
                  <a:srgbClr val="3D4594"/>
                </a:solidFill>
                <a:hlinkClick r:id="rId5"/>
              </a:rPr>
              <a:t>t</a:t>
            </a:r>
            <a:r>
              <a:rPr spc="-5" dirty="0">
                <a:solidFill>
                  <a:srgbClr val="3D4594"/>
                </a:solidFill>
                <a:hlinkClick r:id="rId5"/>
              </a:rPr>
              <a:t>e</a:t>
            </a: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233944"/>
              </a:buClr>
              <a:buFont typeface="Arial"/>
              <a:buChar char="●"/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14999"/>
              </a:lnSpc>
              <a:buFont typeface="Arial"/>
              <a:buChar char="●"/>
              <a:tabLst>
                <a:tab pos="181610" algn="l"/>
              </a:tabLst>
            </a:pPr>
            <a:r>
              <a:rPr spc="-5" dirty="0"/>
              <a:t>Gon</a:t>
            </a:r>
            <a:r>
              <a:rPr spc="-20" dirty="0"/>
              <a:t>g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Gu</a:t>
            </a:r>
            <a:r>
              <a:rPr spc="-35" dirty="0"/>
              <a:t>o</a:t>
            </a:r>
            <a:r>
              <a:rPr spc="-5" dirty="0"/>
              <a:t>,</a:t>
            </a:r>
            <a:r>
              <a:rPr dirty="0"/>
              <a:t> Hui </a:t>
            </a:r>
            <a:r>
              <a:rPr spc="-60" dirty="0"/>
              <a:t>W</a:t>
            </a:r>
            <a:r>
              <a:rPr spc="-5" dirty="0"/>
              <a:t>an</a:t>
            </a:r>
            <a:r>
              <a:rPr spc="5" dirty="0"/>
              <a:t>g</a:t>
            </a:r>
            <a:r>
              <a:rPr spc="-5" dirty="0"/>
              <a:t>,</a:t>
            </a:r>
            <a:r>
              <a:rPr dirty="0"/>
              <a:t> D</a:t>
            </a:r>
            <a:r>
              <a:rPr spc="-30" dirty="0"/>
              <a:t>a</a:t>
            </a:r>
            <a:r>
              <a:rPr spc="-5" dirty="0"/>
              <a:t>vid</a:t>
            </a:r>
            <a:r>
              <a:rPr dirty="0"/>
              <a:t> </a:t>
            </a:r>
            <a:r>
              <a:rPr spc="-5" dirty="0"/>
              <a:t>Bell</a:t>
            </a:r>
            <a:r>
              <a:rPr dirty="0"/>
              <a:t> </a:t>
            </a:r>
            <a:r>
              <a:rPr spc="-5" dirty="0"/>
              <a:t>,</a:t>
            </a:r>
            <a:r>
              <a:rPr dirty="0"/>
              <a:t> </a:t>
            </a:r>
            <a:r>
              <a:rPr spc="-105" dirty="0"/>
              <a:t>Y</a:t>
            </a:r>
            <a:r>
              <a:rPr spc="-15" dirty="0"/>
              <a:t>a</a:t>
            </a:r>
            <a:r>
              <a:rPr dirty="0"/>
              <a:t>xin </a:t>
            </a:r>
            <a:r>
              <a:rPr spc="-5" dirty="0"/>
              <a:t>Bi</a:t>
            </a:r>
            <a:r>
              <a:rPr dirty="0"/>
              <a:t> </a:t>
            </a:r>
            <a:r>
              <a:rPr spc="-5" dirty="0"/>
              <a:t>,</a:t>
            </a:r>
            <a:r>
              <a:rPr dirty="0"/>
              <a:t> and </a:t>
            </a:r>
            <a:r>
              <a:rPr spc="-5" dirty="0"/>
              <a:t>Kie</a:t>
            </a:r>
            <a:r>
              <a:rPr spc="-40" dirty="0"/>
              <a:t>r</a:t>
            </a:r>
            <a:r>
              <a:rPr dirty="0"/>
              <a:t>an </a:t>
            </a:r>
            <a:r>
              <a:rPr spc="-5" dirty="0"/>
              <a:t>G</a:t>
            </a:r>
            <a:r>
              <a:rPr spc="-30" dirty="0"/>
              <a:t>r</a:t>
            </a:r>
            <a:r>
              <a:rPr spc="-5" dirty="0"/>
              <a:t>eer</a:t>
            </a:r>
            <a:r>
              <a:rPr dirty="0"/>
              <a:t>  </a:t>
            </a:r>
            <a:r>
              <a:rPr spc="-5" dirty="0"/>
              <a:t>“KNN</a:t>
            </a:r>
            <a:r>
              <a:rPr dirty="0"/>
              <a:t> </a:t>
            </a:r>
            <a:r>
              <a:rPr spc="-5" dirty="0"/>
              <a:t>Model-Based</a:t>
            </a:r>
            <a:r>
              <a:rPr dirty="0"/>
              <a:t> </a:t>
            </a:r>
            <a:r>
              <a:rPr spc="-5" dirty="0"/>
              <a:t>App</a:t>
            </a:r>
            <a:r>
              <a:rPr spc="-35" dirty="0"/>
              <a:t>r</a:t>
            </a:r>
            <a:r>
              <a:rPr spc="-5" dirty="0"/>
              <a:t>oach </a:t>
            </a:r>
            <a:r>
              <a:rPr dirty="0"/>
              <a:t>in </a:t>
            </a:r>
            <a:r>
              <a:rPr spc="-5" dirty="0"/>
              <a:t>Classifi</a:t>
            </a:r>
            <a:r>
              <a:rPr spc="-20" dirty="0"/>
              <a:t>c</a:t>
            </a:r>
            <a:r>
              <a:rPr spc="-15" dirty="0"/>
              <a:t>a</a:t>
            </a:r>
            <a:r>
              <a:rPr spc="-5" dirty="0"/>
              <a:t>tion”</a:t>
            </a:r>
            <a:r>
              <a:rPr spc="5" dirty="0"/>
              <a:t> </a:t>
            </a:r>
            <a:r>
              <a:rPr spc="-5" dirty="0">
                <a:solidFill>
                  <a:srgbClr val="3D4594"/>
                </a:solidFill>
                <a:hlinkClick r:id="rId6"/>
              </a:rPr>
              <a:t>Google</a:t>
            </a:r>
            <a:r>
              <a:rPr dirty="0">
                <a:solidFill>
                  <a:srgbClr val="3D4594"/>
                </a:solidFill>
                <a:hlinkClick r:id="rId6"/>
              </a:rPr>
              <a:t> </a:t>
            </a:r>
            <a:r>
              <a:rPr spc="-5" dirty="0">
                <a:solidFill>
                  <a:srgbClr val="3D4594"/>
                </a:solidFill>
                <a:hlinkClick r:id="rId6"/>
              </a:rPr>
              <a:t>Scholar</a:t>
            </a:r>
            <a:r>
              <a:rPr spc="5" dirty="0">
                <a:solidFill>
                  <a:srgbClr val="3D4594"/>
                </a:solidFill>
                <a:hlinkClick r:id="rId6"/>
              </a:rPr>
              <a:t> </a:t>
            </a:r>
            <a:r>
              <a:rPr dirty="0"/>
              <a:t>|  </a:t>
            </a:r>
            <a:r>
              <a:rPr spc="-5" dirty="0">
                <a:solidFill>
                  <a:srgbClr val="3D4594"/>
                </a:solidFill>
                <a:hlinkClick r:id="rId7"/>
              </a:rPr>
              <a:t>Publisher</a:t>
            </a:r>
            <a:r>
              <a:rPr dirty="0">
                <a:solidFill>
                  <a:srgbClr val="3D4594"/>
                </a:solidFill>
                <a:hlinkClick r:id="rId7"/>
              </a:rPr>
              <a:t> </a:t>
            </a:r>
            <a:r>
              <a:rPr spc="-5" dirty="0">
                <a:solidFill>
                  <a:srgbClr val="3D4594"/>
                </a:solidFill>
                <a:hlinkClick r:id="rId7"/>
              </a:rPr>
              <a:t>Si</a:t>
            </a:r>
            <a:r>
              <a:rPr spc="-25" dirty="0">
                <a:solidFill>
                  <a:srgbClr val="3D4594"/>
                </a:solidFill>
                <a:hlinkClick r:id="rId7"/>
              </a:rPr>
              <a:t>t</a:t>
            </a:r>
            <a:r>
              <a:rPr spc="-5" dirty="0">
                <a:solidFill>
                  <a:srgbClr val="3D4594"/>
                </a:solidFill>
                <a:hlinkClick r:id="rId7"/>
              </a:rPr>
              <a:t>e</a:t>
            </a: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233944"/>
              </a:buClr>
              <a:buFont typeface="Arial"/>
              <a:buChar char="●"/>
            </a:pPr>
            <a:endParaRPr sz="1350">
              <a:latin typeface="Times New Roman"/>
              <a:cs typeface="Times New Roman"/>
            </a:endParaRPr>
          </a:p>
          <a:p>
            <a:pPr marL="12700" marR="697230">
              <a:lnSpc>
                <a:spcPct val="114999"/>
              </a:lnSpc>
              <a:buFont typeface="Arial"/>
              <a:buChar char="●"/>
              <a:tabLst>
                <a:tab pos="181610" algn="l"/>
              </a:tabLst>
            </a:pPr>
            <a:r>
              <a:rPr spc="-5" dirty="0"/>
              <a:t>Han,</a:t>
            </a:r>
            <a:r>
              <a:rPr dirty="0"/>
              <a:t> </a:t>
            </a:r>
            <a:r>
              <a:rPr spc="-20" dirty="0"/>
              <a:t>J</a:t>
            </a:r>
            <a:r>
              <a:rPr spc="-5" dirty="0"/>
              <a:t>.,</a:t>
            </a:r>
            <a:r>
              <a:rPr dirty="0"/>
              <a:t> </a:t>
            </a:r>
            <a:r>
              <a:rPr spc="-35" dirty="0"/>
              <a:t>K</a:t>
            </a:r>
            <a:r>
              <a:rPr spc="-5" dirty="0"/>
              <a:t>ambe</a:t>
            </a:r>
            <a:r>
              <a:rPr spc="-145" dirty="0"/>
              <a:t>r</a:t>
            </a:r>
            <a:r>
              <a:rPr spc="-5" dirty="0"/>
              <a:t>,</a:t>
            </a:r>
            <a:r>
              <a:rPr dirty="0"/>
              <a:t> </a:t>
            </a:r>
            <a:r>
              <a:rPr spc="-5" dirty="0"/>
              <a:t>M.,</a:t>
            </a:r>
            <a:r>
              <a:rPr dirty="0"/>
              <a:t> &amp; </a:t>
            </a:r>
            <a:r>
              <a:rPr spc="-40" dirty="0"/>
              <a:t>P</a:t>
            </a:r>
            <a:r>
              <a:rPr spc="-5" dirty="0"/>
              <a:t>ei,</a:t>
            </a:r>
            <a:r>
              <a:rPr dirty="0"/>
              <a:t> </a:t>
            </a:r>
            <a:r>
              <a:rPr spc="-20" dirty="0"/>
              <a:t>J</a:t>
            </a:r>
            <a:r>
              <a:rPr dirty="0"/>
              <a:t>. “D</a:t>
            </a:r>
            <a:r>
              <a:rPr spc="-15" dirty="0"/>
              <a:t>a</a:t>
            </a:r>
            <a:r>
              <a:rPr spc="-25" dirty="0"/>
              <a:t>t</a:t>
            </a:r>
            <a:r>
              <a:rPr dirty="0"/>
              <a:t>a </a:t>
            </a:r>
            <a:r>
              <a:rPr spc="-5" dirty="0"/>
              <a:t>mining:</a:t>
            </a:r>
            <a:r>
              <a:rPr dirty="0"/>
              <a:t> </a:t>
            </a:r>
            <a:r>
              <a:rPr spc="-20" dirty="0"/>
              <a:t>c</a:t>
            </a:r>
            <a:r>
              <a:rPr spc="-5" dirty="0"/>
              <a:t>once</a:t>
            </a:r>
            <a:r>
              <a:rPr spc="-15" dirty="0"/>
              <a:t>p</a:t>
            </a:r>
            <a:r>
              <a:rPr spc="-5" dirty="0"/>
              <a:t>ts</a:t>
            </a:r>
            <a:r>
              <a:rPr dirty="0"/>
              <a:t> and </a:t>
            </a:r>
            <a:r>
              <a:rPr spc="-25" dirty="0"/>
              <a:t>t</a:t>
            </a:r>
            <a:r>
              <a:rPr spc="-5" dirty="0"/>
              <a:t>echniques</a:t>
            </a:r>
            <a:r>
              <a:rPr spc="-155" dirty="0"/>
              <a:t>”</a:t>
            </a:r>
            <a:r>
              <a:rPr dirty="0"/>
              <a:t>. </a:t>
            </a:r>
            <a:r>
              <a:rPr spc="-5" dirty="0"/>
              <a:t>Els</a:t>
            </a:r>
            <a:r>
              <a:rPr spc="-15" dirty="0"/>
              <a:t>e</a:t>
            </a:r>
            <a:r>
              <a:rPr spc="-5" dirty="0"/>
              <a:t>vier</a:t>
            </a:r>
            <a:r>
              <a:rPr dirty="0"/>
              <a:t> </a:t>
            </a:r>
            <a:r>
              <a:rPr spc="-5" dirty="0"/>
              <a:t>(2011) </a:t>
            </a:r>
            <a:r>
              <a:rPr spc="-5" dirty="0">
                <a:solidFill>
                  <a:srgbClr val="3D4594"/>
                </a:solidFill>
                <a:hlinkClick r:id="rId8"/>
              </a:rPr>
              <a:t>Publisher</a:t>
            </a:r>
            <a:r>
              <a:rPr dirty="0">
                <a:solidFill>
                  <a:srgbClr val="3D4594"/>
                </a:solidFill>
                <a:hlinkClick r:id="rId8"/>
              </a:rPr>
              <a:t> </a:t>
            </a:r>
            <a:r>
              <a:rPr spc="-5" dirty="0">
                <a:solidFill>
                  <a:srgbClr val="3D4594"/>
                </a:solidFill>
                <a:hlinkClick r:id="rId8"/>
              </a:rPr>
              <a:t>Si</a:t>
            </a:r>
            <a:r>
              <a:rPr spc="-25" dirty="0">
                <a:solidFill>
                  <a:srgbClr val="3D4594"/>
                </a:solidFill>
                <a:hlinkClick r:id="rId8"/>
              </a:rPr>
              <a:t>t</a:t>
            </a:r>
            <a:r>
              <a:rPr spc="-5" dirty="0">
                <a:solidFill>
                  <a:srgbClr val="3D4594"/>
                </a:solidFill>
                <a:hlinkClick r:id="rId8"/>
              </a:rPr>
              <a:t>e</a:t>
            </a:r>
          </a:p>
        </p:txBody>
      </p:sp>
      <p:sp>
        <p:nvSpPr>
          <p:cNvPr id="22" name="object 22"/>
          <p:cNvSpPr/>
          <p:nvPr/>
        </p:nvSpPr>
        <p:spPr>
          <a:xfrm>
            <a:off x="1790834" y="4063162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5">
                <a:moveTo>
                  <a:pt x="0" y="0"/>
                </a:moveTo>
                <a:lnTo>
                  <a:pt x="0" y="247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8250" y="4237876"/>
            <a:ext cx="1122680" cy="0"/>
          </a:xfrm>
          <a:custGeom>
            <a:avLst/>
            <a:gdLst/>
            <a:ahLst/>
            <a:cxnLst/>
            <a:rect l="l" t="t" r="r" b="b"/>
            <a:pathLst>
              <a:path w="1122680">
                <a:moveTo>
                  <a:pt x="0" y="0"/>
                </a:moveTo>
                <a:lnTo>
                  <a:pt x="1122584" y="0"/>
                </a:lnTo>
              </a:path>
            </a:pathLst>
          </a:custGeom>
          <a:ln w="18288">
            <a:solidFill>
              <a:srgbClr val="3D45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2525" y="393749"/>
            <a:ext cx="7753984" cy="506095"/>
          </a:xfrm>
          <a:custGeom>
            <a:avLst/>
            <a:gdLst/>
            <a:ahLst/>
            <a:cxnLst/>
            <a:rect l="l" t="t" r="r" b="b"/>
            <a:pathLst>
              <a:path w="7753984" h="506094">
                <a:moveTo>
                  <a:pt x="0" y="0"/>
                </a:moveTo>
                <a:lnTo>
                  <a:pt x="7753799" y="0"/>
                </a:lnTo>
                <a:lnTo>
                  <a:pt x="7753799" y="505499"/>
                </a:lnTo>
                <a:lnTo>
                  <a:pt x="0" y="5054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pc="35" dirty="0"/>
              <a:t>M</a:t>
            </a:r>
            <a:r>
              <a:rPr spc="15" dirty="0"/>
              <a:t>e</a:t>
            </a:r>
            <a:r>
              <a:rPr spc="185" dirty="0"/>
              <a:t>t</a:t>
            </a:r>
            <a:r>
              <a:rPr spc="-45" dirty="0"/>
              <a:t>hodo</a:t>
            </a:r>
            <a:r>
              <a:rPr spc="-40" dirty="0"/>
              <a:t>l</a:t>
            </a:r>
            <a:r>
              <a:rPr spc="-75" dirty="0"/>
              <a:t>ogy</a:t>
            </a:r>
          </a:p>
        </p:txBody>
      </p:sp>
      <p:sp>
        <p:nvSpPr>
          <p:cNvPr id="4" name="object 4"/>
          <p:cNvSpPr/>
          <p:nvPr/>
        </p:nvSpPr>
        <p:spPr>
          <a:xfrm>
            <a:off x="431475" y="1766649"/>
            <a:ext cx="8056245" cy="2854960"/>
          </a:xfrm>
          <a:custGeom>
            <a:avLst/>
            <a:gdLst/>
            <a:ahLst/>
            <a:cxnLst/>
            <a:rect l="l" t="t" r="r" b="b"/>
            <a:pathLst>
              <a:path w="8056245" h="2854960">
                <a:moveTo>
                  <a:pt x="0" y="0"/>
                </a:moveTo>
                <a:lnTo>
                  <a:pt x="8055899" y="0"/>
                </a:lnTo>
                <a:lnTo>
                  <a:pt x="8055899" y="2854799"/>
                </a:lnTo>
                <a:lnTo>
                  <a:pt x="0" y="28547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0396" y="1870091"/>
            <a:ext cx="3439160" cy="108267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buFont typeface="Arial"/>
              <a:buChar char="●"/>
              <a:tabLst>
                <a:tab pos="364490" algn="l"/>
              </a:tabLst>
            </a:pP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Descri</a:t>
            </a:r>
            <a:r>
              <a:rPr sz="1600" spc="-1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tion</a:t>
            </a: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 of 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 d</a:t>
            </a:r>
            <a:r>
              <a:rPr sz="16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as</a:t>
            </a:r>
            <a:r>
              <a:rPr sz="16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85"/>
              </a:spcBef>
              <a:buFont typeface="Arial"/>
              <a:buChar char="●"/>
              <a:tabLst>
                <a:tab pos="364490" algn="l"/>
              </a:tabLst>
            </a:pP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6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ep</a:t>
            </a:r>
            <a:r>
              <a:rPr sz="1600" spc="-3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ocessing</a:t>
            </a: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 of 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 d</a:t>
            </a:r>
            <a:r>
              <a:rPr sz="16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as</a:t>
            </a:r>
            <a:r>
              <a:rPr sz="16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85"/>
              </a:spcBef>
              <a:buFont typeface="Arial"/>
              <a:buChar char="●"/>
              <a:tabLst>
                <a:tab pos="364490" algn="l"/>
              </a:tabLst>
            </a:pP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Machine Learning classifier p</a:t>
            </a:r>
            <a:r>
              <a:rPr sz="1600" spc="-3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oposed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85"/>
              </a:spcBef>
              <a:buFont typeface="Arial"/>
              <a:buChar char="●"/>
              <a:tabLst>
                <a:tab pos="364490" algn="l"/>
              </a:tabLst>
            </a:pPr>
            <a:r>
              <a:rPr sz="1600" spc="-40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600" spc="-30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alu</a:t>
            </a:r>
            <a:r>
              <a:rPr sz="16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tion</a:t>
            </a: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600" spc="-3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ocess</a:t>
            </a: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33944"/>
                </a:solidFill>
                <a:latin typeface="Calibri"/>
                <a:cs typeface="Calibri"/>
              </a:rPr>
              <a:t>used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97400" y="975124"/>
            <a:ext cx="4376420" cy="3193415"/>
          </a:xfrm>
          <a:custGeom>
            <a:avLst/>
            <a:gdLst/>
            <a:ahLst/>
            <a:cxnLst/>
            <a:rect l="l" t="t" r="r" b="b"/>
            <a:pathLst>
              <a:path w="4376420" h="3193415">
                <a:moveTo>
                  <a:pt x="0" y="0"/>
                </a:moveTo>
                <a:lnTo>
                  <a:pt x="4375999" y="0"/>
                </a:lnTo>
                <a:lnTo>
                  <a:pt x="4375999" y="3193249"/>
                </a:lnTo>
                <a:lnTo>
                  <a:pt x="0" y="319324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7400" y="975125"/>
            <a:ext cx="4375999" cy="3193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9150" y="384699"/>
            <a:ext cx="7505700" cy="620395"/>
          </a:xfrm>
          <a:custGeom>
            <a:avLst/>
            <a:gdLst/>
            <a:ahLst/>
            <a:cxnLst/>
            <a:rect l="l" t="t" r="r" b="b"/>
            <a:pathLst>
              <a:path w="7505700" h="620394">
                <a:moveTo>
                  <a:pt x="0" y="0"/>
                </a:moveTo>
                <a:lnTo>
                  <a:pt x="7505699" y="0"/>
                </a:lnTo>
                <a:lnTo>
                  <a:pt x="7505699" y="620099"/>
                </a:lnTo>
                <a:lnTo>
                  <a:pt x="0" y="6200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325120">
              <a:lnSpc>
                <a:spcPct val="100000"/>
              </a:lnSpc>
            </a:pPr>
            <a:r>
              <a:rPr spc="-5" dirty="0"/>
              <a:t>Datas</a:t>
            </a:r>
            <a:r>
              <a:rPr spc="-15" dirty="0"/>
              <a:t>e</a:t>
            </a:r>
            <a:r>
              <a:rPr spc="150" dirty="0"/>
              <a:t>t</a:t>
            </a:r>
          </a:p>
        </p:txBody>
      </p:sp>
      <p:sp>
        <p:nvSpPr>
          <p:cNvPr id="4" name="object 4"/>
          <p:cNvSpPr/>
          <p:nvPr/>
        </p:nvSpPr>
        <p:spPr>
          <a:xfrm>
            <a:off x="819150" y="1699399"/>
            <a:ext cx="3686175" cy="3112770"/>
          </a:xfrm>
          <a:custGeom>
            <a:avLst/>
            <a:gdLst/>
            <a:ahLst/>
            <a:cxnLst/>
            <a:rect l="l" t="t" r="r" b="b"/>
            <a:pathLst>
              <a:path w="3686175" h="3112770">
                <a:moveTo>
                  <a:pt x="0" y="0"/>
                </a:moveTo>
                <a:lnTo>
                  <a:pt x="3686099" y="0"/>
                </a:lnTo>
                <a:lnTo>
                  <a:pt x="3686099" y="3112499"/>
                </a:lnTo>
                <a:lnTo>
                  <a:pt x="0" y="31124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1083" y="2228176"/>
            <a:ext cx="581025" cy="20066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buFont typeface="Arial"/>
              <a:buChar char="●"/>
              <a:tabLst>
                <a:tab pos="340995" algn="l"/>
              </a:tabLst>
            </a:pP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x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1083" y="2659214"/>
            <a:ext cx="1455420" cy="20066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buFont typeface="Arial"/>
              <a:buChar char="●"/>
              <a:tabLst>
                <a:tab pos="340995" algn="l"/>
              </a:tabLst>
            </a:pPr>
            <a:r>
              <a:rPr sz="1300" spc="-114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o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al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chole</a:t>
            </a:r>
            <a:r>
              <a:rPr sz="1300" spc="-20" dirty="0">
                <a:solidFill>
                  <a:srgbClr val="233944"/>
                </a:solidFill>
                <a:latin typeface="Calibri"/>
                <a:cs typeface="Calibri"/>
              </a:rPr>
              <a:t>st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ol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1083" y="3090252"/>
            <a:ext cx="1404620" cy="20066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buFont typeface="Arial"/>
              <a:buChar char="●"/>
              <a:tabLst>
                <a:tab pos="340995" algn="l"/>
              </a:tabLst>
            </a:pP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Cur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300" spc="-20" dirty="0">
                <a:solidFill>
                  <a:srgbClr val="233944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Smo</a:t>
            </a:r>
            <a:r>
              <a:rPr sz="1300" spc="-50" dirty="0">
                <a:solidFill>
                  <a:srgbClr val="233944"/>
                </a:solidFill>
                <a:latin typeface="Calibri"/>
                <a:cs typeface="Calibri"/>
              </a:rPr>
              <a:t>k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er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1083" y="3521290"/>
            <a:ext cx="1570990" cy="20066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buFont typeface="Arial"/>
              <a:buChar char="●"/>
              <a:tabLst>
                <a:tab pos="340995" algn="l"/>
              </a:tabLst>
            </a:pP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Ci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g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3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300" spc="-2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es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3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er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D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y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1083" y="3952328"/>
            <a:ext cx="940435" cy="20066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buFont typeface="Arial"/>
              <a:buChar char="●"/>
              <a:tabLst>
                <a:tab pos="340995" algn="l"/>
              </a:tabLst>
            </a:pP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BP Meds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1083" y="4383365"/>
            <a:ext cx="884555" cy="20066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buFont typeface="Arial"/>
              <a:buChar char="●"/>
              <a:tabLst>
                <a:tab pos="340995" algn="l"/>
              </a:tabLst>
            </a:pP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Glu</a:t>
            </a:r>
            <a:r>
              <a:rPr sz="1300" spc="-20" dirty="0">
                <a:solidFill>
                  <a:srgbClr val="233944"/>
                </a:solidFill>
                <a:latin typeface="Calibri"/>
                <a:cs typeface="Calibri"/>
              </a:rPr>
              <a:t>c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ose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73724" y="1699399"/>
            <a:ext cx="3686175" cy="2932430"/>
          </a:xfrm>
          <a:custGeom>
            <a:avLst/>
            <a:gdLst/>
            <a:ahLst/>
            <a:cxnLst/>
            <a:rect l="l" t="t" r="r" b="b"/>
            <a:pathLst>
              <a:path w="3686175" h="2932429">
                <a:moveTo>
                  <a:pt x="0" y="0"/>
                </a:moveTo>
                <a:lnTo>
                  <a:pt x="3686099" y="0"/>
                </a:lnTo>
                <a:lnTo>
                  <a:pt x="3686099" y="2931899"/>
                </a:lnTo>
                <a:lnTo>
                  <a:pt x="0" y="29318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75658" y="2208364"/>
            <a:ext cx="1289050" cy="102298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buFont typeface="Arial"/>
              <a:buChar char="●"/>
              <a:tabLst>
                <a:tab pos="340995" algn="l"/>
              </a:tabLst>
            </a:pP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3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ale</a:t>
            </a:r>
            <a:r>
              <a:rPr sz="1300" spc="-20" dirty="0">
                <a:solidFill>
                  <a:srgbClr val="233944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Hyp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33944"/>
              </a:buClr>
              <a:buFont typeface="Arial"/>
              <a:buChar char="●"/>
            </a:pPr>
            <a:endParaRPr sz="145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buFont typeface="Arial"/>
              <a:buChar char="●"/>
              <a:tabLst>
                <a:tab pos="340995" algn="l"/>
              </a:tabLst>
            </a:pP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Diab</a:t>
            </a:r>
            <a:r>
              <a:rPr sz="13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300" spc="-2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es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33944"/>
              </a:buClr>
              <a:buFont typeface="Arial"/>
              <a:buChar char="●"/>
            </a:pPr>
            <a:endParaRPr sz="145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buFont typeface="Arial"/>
              <a:buChar char="●"/>
              <a:tabLst>
                <a:tab pos="340995" algn="l"/>
              </a:tabLst>
            </a:pP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Heart </a:t>
            </a:r>
            <a:r>
              <a:rPr sz="1300" spc="-3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300" spc="-1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300" spc="-2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75658" y="3442041"/>
            <a:ext cx="1891030" cy="20066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buFont typeface="Arial"/>
              <a:buChar char="●"/>
              <a:tabLst>
                <a:tab pos="340995" algn="l"/>
              </a:tabLst>
            </a:pP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BMI (Body Mass Ind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x)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75658" y="3853267"/>
            <a:ext cx="2511425" cy="20066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buFont typeface="Arial"/>
              <a:buChar char="●"/>
              <a:tabLst>
                <a:tab pos="340995" algn="l"/>
              </a:tabLst>
            </a:pP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Dia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BP (dia</a:t>
            </a:r>
            <a:r>
              <a:rPr sz="1300" spc="-15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300" spc="-2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olic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blood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essu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e)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75658" y="4264494"/>
            <a:ext cx="2435225" cy="20066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buFont typeface="Arial"/>
              <a:buChar char="●"/>
              <a:tabLst>
                <a:tab pos="340995" algn="l"/>
              </a:tabLst>
            </a:pPr>
            <a:r>
              <a:rPr sz="1300" spc="-20" dirty="0">
                <a:solidFill>
                  <a:srgbClr val="233944"/>
                </a:solidFill>
                <a:latin typeface="Calibri"/>
                <a:cs typeface="Calibri"/>
              </a:rPr>
              <a:t>Sy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s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BP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(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300" spc="-20" dirty="0">
                <a:solidFill>
                  <a:srgbClr val="233944"/>
                </a:solidFill>
                <a:latin typeface="Calibri"/>
                <a:cs typeface="Calibri"/>
              </a:rPr>
              <a:t>y</a:t>
            </a:r>
            <a:r>
              <a:rPr sz="1300" spc="-15" dirty="0">
                <a:solidFill>
                  <a:srgbClr val="233944"/>
                </a:solidFill>
                <a:latin typeface="Calibri"/>
                <a:cs typeface="Calibri"/>
              </a:rPr>
              <a:t>s</a:t>
            </a:r>
            <a:r>
              <a:rPr sz="1300" spc="-2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olic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blood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essu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e)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57250" y="1004800"/>
            <a:ext cx="7429500" cy="647065"/>
          </a:xfrm>
          <a:custGeom>
            <a:avLst/>
            <a:gdLst/>
            <a:ahLst/>
            <a:cxnLst/>
            <a:rect l="l" t="t" r="r" b="b"/>
            <a:pathLst>
              <a:path w="7429500" h="647064">
                <a:moveTo>
                  <a:pt x="0" y="0"/>
                </a:moveTo>
                <a:lnTo>
                  <a:pt x="7429499" y="0"/>
                </a:lnTo>
                <a:lnTo>
                  <a:pt x="7429499" y="646499"/>
                </a:lnTo>
                <a:lnTo>
                  <a:pt x="0" y="6464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2975" y="1090525"/>
            <a:ext cx="6880859" cy="8255"/>
          </a:xfrm>
          <a:custGeom>
            <a:avLst/>
            <a:gdLst/>
            <a:ahLst/>
            <a:cxnLst/>
            <a:rect l="l" t="t" r="r" b="b"/>
            <a:pathLst>
              <a:path w="6880859" h="8255">
                <a:moveTo>
                  <a:pt x="0" y="0"/>
                </a:moveTo>
                <a:lnTo>
                  <a:pt x="6880510" y="0"/>
                </a:lnTo>
                <a:lnTo>
                  <a:pt x="6880510" y="8192"/>
                </a:lnTo>
                <a:lnTo>
                  <a:pt x="0" y="81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2975" y="1315170"/>
            <a:ext cx="6880859" cy="4445"/>
          </a:xfrm>
          <a:custGeom>
            <a:avLst/>
            <a:gdLst/>
            <a:ahLst/>
            <a:cxnLst/>
            <a:rect l="l" t="t" r="r" b="b"/>
            <a:pathLst>
              <a:path w="6880859" h="4444">
                <a:moveTo>
                  <a:pt x="0" y="0"/>
                </a:moveTo>
                <a:lnTo>
                  <a:pt x="6880510" y="0"/>
                </a:lnTo>
                <a:lnTo>
                  <a:pt x="6880510" y="3955"/>
                </a:lnTo>
                <a:lnTo>
                  <a:pt x="0" y="39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2975" y="1098718"/>
            <a:ext cx="6880859" cy="216535"/>
          </a:xfrm>
          <a:custGeom>
            <a:avLst/>
            <a:gdLst/>
            <a:ahLst/>
            <a:cxnLst/>
            <a:rect l="l" t="t" r="r" b="b"/>
            <a:pathLst>
              <a:path w="6880859" h="216534">
                <a:moveTo>
                  <a:pt x="0" y="0"/>
                </a:moveTo>
                <a:lnTo>
                  <a:pt x="6880510" y="0"/>
                </a:lnTo>
                <a:lnTo>
                  <a:pt x="6880510" y="216451"/>
                </a:lnTo>
                <a:lnTo>
                  <a:pt x="0" y="21645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46460" y="1098718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4">
                <a:moveTo>
                  <a:pt x="0" y="0"/>
                </a:moveTo>
                <a:lnTo>
                  <a:pt x="0" y="216451"/>
                </a:lnTo>
              </a:path>
            </a:pathLst>
          </a:custGeom>
          <a:ln w="45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42975" y="1319125"/>
            <a:ext cx="6532880" cy="8255"/>
          </a:xfrm>
          <a:custGeom>
            <a:avLst/>
            <a:gdLst/>
            <a:ahLst/>
            <a:cxnLst/>
            <a:rect l="l" t="t" r="r" b="b"/>
            <a:pathLst>
              <a:path w="6532880" h="8255">
                <a:moveTo>
                  <a:pt x="0" y="0"/>
                </a:moveTo>
                <a:lnTo>
                  <a:pt x="6532624" y="0"/>
                </a:lnTo>
                <a:lnTo>
                  <a:pt x="6532624" y="8192"/>
                </a:lnTo>
                <a:lnTo>
                  <a:pt x="0" y="81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2975" y="1543770"/>
            <a:ext cx="6532880" cy="4445"/>
          </a:xfrm>
          <a:custGeom>
            <a:avLst/>
            <a:gdLst/>
            <a:ahLst/>
            <a:cxnLst/>
            <a:rect l="l" t="t" r="r" b="b"/>
            <a:pathLst>
              <a:path w="6532880" h="4444">
                <a:moveTo>
                  <a:pt x="0" y="0"/>
                </a:moveTo>
                <a:lnTo>
                  <a:pt x="6532624" y="0"/>
                </a:lnTo>
                <a:lnTo>
                  <a:pt x="6532624" y="3955"/>
                </a:lnTo>
                <a:lnTo>
                  <a:pt x="0" y="39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2975" y="1327318"/>
            <a:ext cx="6532880" cy="216535"/>
          </a:xfrm>
          <a:custGeom>
            <a:avLst/>
            <a:gdLst/>
            <a:ahLst/>
            <a:cxnLst/>
            <a:rect l="l" t="t" r="r" b="b"/>
            <a:pathLst>
              <a:path w="6532880" h="216534">
                <a:moveTo>
                  <a:pt x="0" y="0"/>
                </a:moveTo>
                <a:lnTo>
                  <a:pt x="6532624" y="0"/>
                </a:lnTo>
                <a:lnTo>
                  <a:pt x="6532624" y="216451"/>
                </a:lnTo>
                <a:lnTo>
                  <a:pt x="0" y="21645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30275" y="1106962"/>
            <a:ext cx="6899909" cy="89090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500" spc="-5" dirty="0">
                <a:solidFill>
                  <a:srgbClr val="292929"/>
                </a:solidFill>
                <a:latin typeface="Georgia"/>
                <a:cs typeface="Georgia"/>
              </a:rPr>
              <a:t>The data set is publicly available on the biolincc website, and it is from an ongoing cardiovascular study on residents of the town of Framingham, Massachusetts.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600">
              <a:latin typeface="Times New Roman"/>
              <a:cs typeface="Times New Roman"/>
            </a:endParaRPr>
          </a:p>
          <a:p>
            <a:pPr marL="431800" indent="-328295">
              <a:lnSpc>
                <a:spcPct val="100000"/>
              </a:lnSpc>
              <a:buFont typeface="Arial"/>
              <a:buChar char="●"/>
              <a:tabLst>
                <a:tab pos="431800" algn="l"/>
                <a:tab pos="3557904" algn="l"/>
                <a:tab pos="3886200" algn="l"/>
              </a:tabLst>
            </a:pP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300" spc="-20" dirty="0">
                <a:solidFill>
                  <a:srgbClr val="233944"/>
                </a:solidFill>
                <a:latin typeface="Calibri"/>
                <a:cs typeface="Calibri"/>
              </a:rPr>
              <a:t>g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	</a:t>
            </a:r>
            <a:r>
              <a:rPr sz="1300" dirty="0">
                <a:solidFill>
                  <a:srgbClr val="233944"/>
                </a:solidFill>
                <a:latin typeface="Arial"/>
                <a:cs typeface="Arial"/>
              </a:rPr>
              <a:t>●	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300" spc="-1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ale</a:t>
            </a:r>
            <a:r>
              <a:rPr sz="1300" spc="-20" dirty="0">
                <a:solidFill>
                  <a:srgbClr val="233944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St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o</a:t>
            </a:r>
            <a:r>
              <a:rPr sz="1300" spc="-50" dirty="0">
                <a:solidFill>
                  <a:srgbClr val="233944"/>
                </a:solidFill>
                <a:latin typeface="Calibri"/>
                <a:cs typeface="Calibri"/>
              </a:rPr>
              <a:t>k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e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D459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1288</Words>
  <Application>Microsoft Office PowerPoint</Application>
  <PresentationFormat>On-screen Show (16:9)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MS PGothic</vt:lpstr>
      <vt:lpstr>Arial</vt:lpstr>
      <vt:lpstr>Calibri</vt:lpstr>
      <vt:lpstr>Georgia</vt:lpstr>
      <vt:lpstr>Tahoma</vt:lpstr>
      <vt:lpstr>Times New Roman</vt:lpstr>
      <vt:lpstr>Office Theme</vt:lpstr>
      <vt:lpstr>Heart Attack Risk Prediction Using Machine Learning</vt:lpstr>
      <vt:lpstr>Contents:</vt:lpstr>
      <vt:lpstr>Introduction</vt:lpstr>
      <vt:lpstr>Motivation</vt:lpstr>
      <vt:lpstr>Objectives</vt:lpstr>
      <vt:lpstr>Tools and Technologies</vt:lpstr>
      <vt:lpstr>Literature Survey</vt:lpstr>
      <vt:lpstr>Methodology</vt:lpstr>
      <vt:lpstr>Dataset</vt:lpstr>
      <vt:lpstr>Preprocessing of Dataset</vt:lpstr>
      <vt:lpstr>Model development</vt:lpstr>
      <vt:lpstr>Feature Selection</vt:lpstr>
      <vt:lpstr>Important Features</vt:lpstr>
      <vt:lpstr>Machine Learning Classiﬁer</vt:lpstr>
      <vt:lpstr>Evaluation Process</vt:lpstr>
      <vt:lpstr>PowerPoint Presentation</vt:lpstr>
      <vt:lpstr>Result and Discussion</vt:lpstr>
      <vt:lpstr>Future Scope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Heart-Attack-Risk-Prediction-using-Machine-Learning</dc:title>
  <cp:lastModifiedBy>Mahesh Huddar</cp:lastModifiedBy>
  <cp:revision>4</cp:revision>
  <dcterms:created xsi:type="dcterms:W3CDTF">2025-05-22T23:04:21Z</dcterms:created>
  <dcterms:modified xsi:type="dcterms:W3CDTF">2025-05-22T17:44:28Z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2025-05-22T00:00:00Z</vt:filetime>
  </property>
  <property fmtid="{D5CDD505-2E9C-101B-9397-08002B2CF9AE}" pid="3" name="Creator">
    <vt:lpwstr>Google</vt:lpwstr>
  </property>
  <property fmtid="{D5CDD505-2E9C-101B-9397-08002B2CF9AE}" pid="4" name="LastSaved">
    <vt:filetime>2025-05-22T00:00:00Z</vt:filetime>
  </property>
</Properties>
</file>