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71" r:id="rId5"/>
    <p:sldId id="269" r:id="rId6"/>
    <p:sldId id="270" r:id="rId7"/>
    <p:sldId id="273" r:id="rId8"/>
    <p:sldId id="259" r:id="rId9"/>
    <p:sldId id="261" r:id="rId10"/>
    <p:sldId id="262" r:id="rId11"/>
    <p:sldId id="263" r:id="rId12"/>
    <p:sldId id="264" r:id="rId13"/>
    <p:sldId id="265" r:id="rId14"/>
    <p:sldId id="266" r:id="rId15"/>
    <p:sldId id="267" r:id="rId16"/>
    <p:sldId id="268" r:id="rId17"/>
    <p:sldId id="274" r:id="rId18"/>
    <p:sldId id="275" r:id="rId19"/>
    <p:sldId id="278" r:id="rId20"/>
    <p:sldId id="279" r:id="rId21"/>
    <p:sldId id="280" r:id="rId22"/>
    <p:sldId id="281" r:id="rId23"/>
    <p:sldId id="282" r:id="rId24"/>
    <p:sldId id="290" r:id="rId25"/>
    <p:sldId id="283" r:id="rId26"/>
    <p:sldId id="284" r:id="rId27"/>
    <p:sldId id="285" r:id="rId28"/>
    <p:sldId id="276" r:id="rId29"/>
    <p:sldId id="277" r:id="rId30"/>
    <p:sldId id="286" r:id="rId31"/>
    <p:sldId id="288" r:id="rId32"/>
    <p:sldId id="291" r:id="rId33"/>
    <p:sldId id="287" r:id="rId34"/>
    <p:sldId id="292"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EE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132B92-9CCA-412F-93A2-1CBAB337C8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0132B92-9CCA-412F-93A2-1CBAB337C8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0132B92-9CCA-412F-93A2-1CBAB337C8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0132B92-9CCA-412F-93A2-1CBAB337C8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20132B92-9CCA-412F-93A2-1CBAB337C8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0132B92-9CCA-412F-93A2-1CBAB337C8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0132B92-9CCA-412F-93A2-1CBAB337C8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132B92-9CCA-412F-93A2-1CBAB337C8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32B92-9CCA-412F-93A2-1CBAB337C8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20132B92-9CCA-412F-93A2-1CBAB337C8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20132B92-9CCA-412F-93A2-1CBAB337C8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69211-2A9A-44F2-AAE2-55618973382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32B92-9CCA-412F-93A2-1CBAB337C8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69211-2A9A-44F2-AAE2-55618973382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096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183" y="1502965"/>
            <a:ext cx="5372856" cy="2346224"/>
          </a:xfrm>
          <a:prstGeom prst="rect">
            <a:avLst/>
          </a:prstGeom>
        </p:spPr>
      </p:pic>
      <p:sp>
        <p:nvSpPr>
          <p:cNvPr id="5" name="TextBox 4"/>
          <p:cNvSpPr txBox="1"/>
          <p:nvPr/>
        </p:nvSpPr>
        <p:spPr>
          <a:xfrm>
            <a:off x="3152503" y="6122126"/>
            <a:ext cx="5886994" cy="645160"/>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          Bandi Supriya</a:t>
            </a:r>
            <a:endParaRPr lang="en-US" sz="36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5581197" y="1007473"/>
            <a:ext cx="6488884" cy="4104459"/>
          </a:xfrm>
          <a:prstGeom prst="rect">
            <a:avLst/>
          </a:prstGeom>
        </p:spPr>
      </p:pic>
      <p:sp>
        <p:nvSpPr>
          <p:cNvPr id="5" name="Rectangle 4"/>
          <p:cNvSpPr/>
          <p:nvPr/>
        </p:nvSpPr>
        <p:spPr>
          <a:xfrm>
            <a:off x="217715" y="2333285"/>
            <a:ext cx="5258980" cy="1938992"/>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By this Bar graph the highest sentiment </a:t>
            </a:r>
            <a:r>
              <a:rPr lang="en-US" sz="2000" dirty="0" err="1" smtClean="0">
                <a:latin typeface="Times New Roman" panose="02020603050405020304" pitchFamily="18" charset="0"/>
                <a:cs typeface="Times New Roman" panose="02020603050405020304" pitchFamily="18" charset="0"/>
              </a:rPr>
              <a:t>frol</a:t>
            </a:r>
            <a:r>
              <a:rPr lang="en-US" sz="2000" dirty="0" smtClean="0">
                <a:latin typeface="Times New Roman" panose="02020603050405020304" pitchFamily="18" charset="0"/>
                <a:cs typeface="Times New Roman" panose="02020603050405020304" pitchFamily="18" charset="0"/>
              </a:rPr>
              <a:t> the users is Positive</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Second highest sentiment is Negative</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Least sentiment is Extremely Negative</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3892887" y="258582"/>
            <a:ext cx="3613490"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sz="3000" b="1" dirty="0">
                <a:latin typeface="Times New Roman" panose="02020603050405020304" pitchFamily="18" charset="0"/>
                <a:cs typeface="Times New Roman" panose="02020603050405020304" pitchFamily="18" charset="0"/>
              </a:rPr>
              <a:t>Sentiment </a:t>
            </a:r>
            <a:r>
              <a:rPr lang="en-US" sz="3000" b="1" dirty="0" err="1">
                <a:latin typeface="Times New Roman" panose="02020603050405020304" pitchFamily="18" charset="0"/>
                <a:cs typeface="Times New Roman" panose="02020603050405020304" pitchFamily="18" charset="0"/>
              </a:rPr>
              <a:t>Countplot</a:t>
            </a:r>
            <a:endParaRPr lang="en-US" sz="3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5989594" y="1423177"/>
            <a:ext cx="6080487" cy="3859654"/>
          </a:xfrm>
          <a:prstGeom prst="rect">
            <a:avLst/>
          </a:prstGeom>
        </p:spPr>
      </p:pic>
      <p:sp>
        <p:nvSpPr>
          <p:cNvPr id="4" name="TextBox 3"/>
          <p:cNvSpPr txBox="1"/>
          <p:nvPr/>
        </p:nvSpPr>
        <p:spPr>
          <a:xfrm>
            <a:off x="3666309" y="486936"/>
            <a:ext cx="5199017" cy="492443"/>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600" b="1" dirty="0" smtClean="0">
                <a:latin typeface="Times New Roman" panose="02020603050405020304" pitchFamily="18" charset="0"/>
                <a:cs typeface="Times New Roman" panose="02020603050405020304" pitchFamily="18" charset="0"/>
              </a:rPr>
              <a:t>Word Cloud of Tweet Column</a:t>
            </a:r>
            <a:endParaRPr lang="en-US" sz="2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9006" y="2630215"/>
            <a:ext cx="5852160" cy="224676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This Word cloud Plot shows that Which word frequently repeated.</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Here Corona virus word repeated more times in this column</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grocer store word also repeated more times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773678" y="1179419"/>
            <a:ext cx="6740433" cy="3886085"/>
          </a:xfrm>
          <a:prstGeom prst="rect">
            <a:avLst/>
          </a:prstGeom>
        </p:spPr>
      </p:pic>
      <p:sp>
        <p:nvSpPr>
          <p:cNvPr id="4" name="TextBox 3"/>
          <p:cNvSpPr txBox="1"/>
          <p:nvPr/>
        </p:nvSpPr>
        <p:spPr>
          <a:xfrm>
            <a:off x="2403564" y="535581"/>
            <a:ext cx="7480663"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600" b="1" dirty="0" smtClean="0">
                <a:latin typeface="Times New Roman" panose="02020603050405020304" pitchFamily="18" charset="0"/>
                <a:cs typeface="Times New Roman" panose="02020603050405020304" pitchFamily="18" charset="0"/>
              </a:rPr>
              <a:t>Word Cloud plot for Extremely Positive Sentiment</a:t>
            </a:r>
            <a:endParaRPr lang="en-US" sz="2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018900" y="5216900"/>
            <a:ext cx="11303727" cy="1631216"/>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This Word Cloud plot represents which word repeated more times in this column</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this column Covid repeated More times.</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After Covid word, Coronavirus repeated more times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697855" y="1324792"/>
            <a:ext cx="6259014" cy="3972976"/>
          </a:xfrm>
          <a:prstGeom prst="rect">
            <a:avLst/>
          </a:prstGeom>
        </p:spPr>
      </p:pic>
      <p:sp>
        <p:nvSpPr>
          <p:cNvPr id="6" name="TextBox 5"/>
          <p:cNvSpPr txBox="1"/>
          <p:nvPr/>
        </p:nvSpPr>
        <p:spPr>
          <a:xfrm>
            <a:off x="3317965" y="363581"/>
            <a:ext cx="5730241"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600" b="1" dirty="0" smtClean="0">
                <a:latin typeface="Times New Roman" panose="02020603050405020304" pitchFamily="18" charset="0"/>
                <a:cs typeface="Times New Roman" panose="02020603050405020304" pitchFamily="18" charset="0"/>
              </a:rPr>
              <a:t>Word Cloud Plot on  Positive column</a:t>
            </a:r>
            <a:endParaRPr lang="en-US" sz="26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9006" y="2317543"/>
            <a:ext cx="4676503" cy="2800767"/>
          </a:xfrm>
          <a:prstGeom prst="rect">
            <a:avLst/>
          </a:prstGeom>
        </p:spPr>
        <p:txBody>
          <a:bodyPr wrap="square">
            <a:spAutoFit/>
          </a:bodyPr>
          <a:lstStyle/>
          <a:p>
            <a:endParaRPr lang="en-US" dirty="0"/>
          </a:p>
          <a:p>
            <a:endParaRPr lang="en-US" dirty="0"/>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Word cloud plot represents the which word repeated more times in this column.</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column Coronavirus word mostly </a:t>
            </a:r>
            <a:r>
              <a:rPr lang="en-US" sz="2000" dirty="0" smtClean="0">
                <a:latin typeface="Times New Roman" panose="02020603050405020304" pitchFamily="18" charset="0"/>
                <a:cs typeface="Times New Roman" panose="02020603050405020304" pitchFamily="18" charset="0"/>
              </a:rPr>
              <a:t>repeated, and </a:t>
            </a:r>
            <a:r>
              <a:rPr lang="en-US" sz="2000" dirty="0">
                <a:latin typeface="Times New Roman" panose="02020603050405020304" pitchFamily="18" charset="0"/>
                <a:cs typeface="Times New Roman" panose="02020603050405020304" pitchFamily="18" charset="0"/>
              </a:rPr>
              <a:t>COVID word </a:t>
            </a:r>
            <a:r>
              <a:rPr lang="en-US" sz="2000" dirty="0" smtClean="0">
                <a:latin typeface="Times New Roman" panose="02020603050405020304" pitchFamily="18" charset="0"/>
                <a:cs typeface="Times New Roman" panose="02020603050405020304" pitchFamily="18" charset="0"/>
              </a:rPr>
              <a:t>also repeated  </a:t>
            </a:r>
            <a:r>
              <a:rPr lang="en-US" sz="2000" dirty="0">
                <a:latin typeface="Times New Roman" panose="02020603050405020304" pitchFamily="18" charset="0"/>
                <a:cs typeface="Times New Roman" panose="02020603050405020304" pitchFamily="18" charset="0"/>
              </a:rPr>
              <a:t>more times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507231" y="1168037"/>
            <a:ext cx="7562850" cy="4800600"/>
          </a:xfrm>
          <a:prstGeom prst="rect">
            <a:avLst/>
          </a:prstGeom>
        </p:spPr>
      </p:pic>
      <p:sp>
        <p:nvSpPr>
          <p:cNvPr id="4" name="TextBox 3"/>
          <p:cNvSpPr txBox="1"/>
          <p:nvPr/>
        </p:nvSpPr>
        <p:spPr>
          <a:xfrm>
            <a:off x="2682239" y="359366"/>
            <a:ext cx="7114903"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600" b="1" dirty="0" smtClean="0">
                <a:latin typeface="Times New Roman" panose="02020603050405020304" pitchFamily="18" charset="0"/>
                <a:cs typeface="Times New Roman" panose="02020603050405020304" pitchFamily="18" charset="0"/>
              </a:rPr>
              <a:t>Word Cloud Plot on Extremely Negative Column</a:t>
            </a:r>
            <a:endParaRPr lang="en-US" sz="2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04503" y="2598841"/>
            <a:ext cx="4206240" cy="1938992"/>
          </a:xfrm>
          <a:prstGeom prst="rect">
            <a:avLst/>
          </a:prstGeom>
        </p:spPr>
        <p:txBody>
          <a:bodyPr wrap="square">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word plot shows in this Extremely Negative column COVID word repeated more times.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Coronavirus word also repeated more times in this column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882801" y="1124494"/>
            <a:ext cx="7187280" cy="4562203"/>
          </a:xfrm>
          <a:prstGeom prst="rect">
            <a:avLst/>
          </a:prstGeom>
        </p:spPr>
      </p:pic>
      <p:sp>
        <p:nvSpPr>
          <p:cNvPr id="4" name="TextBox 3"/>
          <p:cNvSpPr txBox="1"/>
          <p:nvPr/>
        </p:nvSpPr>
        <p:spPr>
          <a:xfrm>
            <a:off x="2952206" y="261257"/>
            <a:ext cx="5651863"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Word Cloud Plot on Negative Column</a:t>
            </a:r>
            <a:endParaRPr lang="en-US" sz="2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35132" y="2666931"/>
            <a:ext cx="4406537" cy="2246769"/>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Word cloud plot represents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this column Coronavirus repeated more times.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COVID and </a:t>
            </a:r>
            <a:r>
              <a:rPr lang="en-US" sz="2000" dirty="0" err="1">
                <a:latin typeface="Times New Roman" panose="02020603050405020304" pitchFamily="18" charset="0"/>
                <a:cs typeface="Times New Roman" panose="02020603050405020304" pitchFamily="18" charset="0"/>
              </a:rPr>
              <a:t>SuperMarket</a:t>
            </a:r>
            <a:r>
              <a:rPr lang="en-US" sz="2000" dirty="0">
                <a:latin typeface="Times New Roman" panose="02020603050405020304" pitchFamily="18" charset="0"/>
                <a:cs typeface="Times New Roman" panose="02020603050405020304" pitchFamily="18" charset="0"/>
              </a:rPr>
              <a:t> words repeated more times after Coronavirus column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33897" y="341816"/>
            <a:ext cx="7132321" cy="892552"/>
          </a:xfrm>
          <a:prstGeom prst="rect">
            <a:avLst/>
          </a:prstGeom>
          <a:solidFill>
            <a:srgbClr val="00B050"/>
          </a:solid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Players in this Tweet Sentiment Analysis Game of Multi Class</a:t>
            </a:r>
            <a:endParaRPr lang="en-US" sz="2600" b="1" dirty="0">
              <a:latin typeface="Times New Roman" panose="02020603050405020304" pitchFamily="18" charset="0"/>
              <a:cs typeface="Times New Roman" panose="02020603050405020304" pitchFamily="18" charset="0"/>
            </a:endParaRPr>
          </a:p>
        </p:txBody>
      </p:sp>
      <p:sp>
        <p:nvSpPr>
          <p:cNvPr id="5" name="Snip Single Corner Rectangle 4"/>
          <p:cNvSpPr/>
          <p:nvPr/>
        </p:nvSpPr>
        <p:spPr>
          <a:xfrm>
            <a:off x="165463" y="1593668"/>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dirty="0">
                <a:latin typeface="Times New Roman" panose="02020603050405020304" pitchFamily="18" charset="0"/>
                <a:cs typeface="Times New Roman" panose="02020603050405020304" pitchFamily="18" charset="0"/>
              </a:rPr>
              <a:t>Naive Bayes Classifier</a:t>
            </a:r>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6" name="Snip Single Corner Rectangle 5"/>
          <p:cNvSpPr/>
          <p:nvPr/>
        </p:nvSpPr>
        <p:spPr>
          <a:xfrm>
            <a:off x="6561909" y="1611085"/>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dirty="0">
                <a:latin typeface="Times New Roman" panose="02020603050405020304" pitchFamily="18" charset="0"/>
                <a:cs typeface="Times New Roman" panose="02020603050405020304" pitchFamily="18" charset="0"/>
              </a:rPr>
              <a:t>Stochastic Gradient Descent-SGD</a:t>
            </a:r>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8" name="Snip Single Corner Rectangle 7"/>
          <p:cNvSpPr/>
          <p:nvPr/>
        </p:nvSpPr>
        <p:spPr>
          <a:xfrm>
            <a:off x="165463" y="3391988"/>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dirty="0" smtClean="0"/>
              <a:t>    </a:t>
            </a:r>
            <a:r>
              <a:rPr lang="en-US" sz="3000" dirty="0" smtClean="0">
                <a:latin typeface="Times New Roman" panose="02020603050405020304" pitchFamily="18" charset="0"/>
                <a:cs typeface="Times New Roman" panose="02020603050405020304" pitchFamily="18" charset="0"/>
              </a:rPr>
              <a:t>Random </a:t>
            </a:r>
            <a:r>
              <a:rPr lang="en-US" sz="3000" dirty="0">
                <a:latin typeface="Times New Roman" panose="02020603050405020304" pitchFamily="18" charset="0"/>
                <a:cs typeface="Times New Roman" panose="02020603050405020304" pitchFamily="18" charset="0"/>
              </a:rPr>
              <a:t>Forest Classifier</a:t>
            </a:r>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9" name="Snip Single Corner Rectangle 8"/>
          <p:cNvSpPr/>
          <p:nvPr/>
        </p:nvSpPr>
        <p:spPr>
          <a:xfrm>
            <a:off x="6561909" y="3466011"/>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 </a:t>
            </a:r>
            <a:r>
              <a:rPr lang="en-US" dirty="0" smtClean="0"/>
              <a:t>   </a:t>
            </a:r>
            <a:r>
              <a:rPr lang="en-US" sz="3000" dirty="0" smtClean="0">
                <a:latin typeface="Times New Roman" panose="02020603050405020304" pitchFamily="18" charset="0"/>
                <a:cs typeface="Times New Roman" panose="02020603050405020304" pitchFamily="18" charset="0"/>
              </a:rPr>
              <a:t>Support </a:t>
            </a:r>
            <a:r>
              <a:rPr lang="en-US" sz="3000" dirty="0">
                <a:latin typeface="Times New Roman" panose="02020603050405020304" pitchFamily="18" charset="0"/>
                <a:cs typeface="Times New Roman" panose="02020603050405020304" pitchFamily="18" charset="0"/>
              </a:rPr>
              <a:t>vector machine</a:t>
            </a: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10" name="Snip Single Corner Rectangle 9"/>
          <p:cNvSpPr/>
          <p:nvPr/>
        </p:nvSpPr>
        <p:spPr>
          <a:xfrm>
            <a:off x="165463" y="5303520"/>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dirty="0" smtClean="0"/>
              <a:t>   	</a:t>
            </a:r>
            <a:r>
              <a:rPr lang="en-US" sz="3000" dirty="0">
                <a:latin typeface="Times New Roman" panose="02020603050405020304" pitchFamily="18" charset="0"/>
                <a:cs typeface="Times New Roman" panose="02020603050405020304" pitchFamily="18" charset="0"/>
              </a:rPr>
              <a:t>Logistic Regression</a:t>
            </a:r>
            <a:endParaRPr lang="en-US" sz="3000" dirty="0">
              <a:latin typeface="Times New Roman" panose="02020603050405020304" pitchFamily="18" charset="0"/>
              <a:cs typeface="Times New Roman" panose="02020603050405020304" pitchFamily="18" charset="0"/>
            </a:endParaRPr>
          </a:p>
          <a:p>
            <a:r>
              <a:rPr lang="en-US" dirty="0" smtClean="0"/>
              <a:t>			</a:t>
            </a:r>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11" name="Snip Single Corner Rectangle 10"/>
          <p:cNvSpPr/>
          <p:nvPr/>
        </p:nvSpPr>
        <p:spPr>
          <a:xfrm>
            <a:off x="6561909" y="5303520"/>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dirty="0" smtClean="0"/>
              <a:t>   	                                       </a:t>
            </a:r>
            <a:r>
              <a:rPr lang="en-US" sz="3000" dirty="0" smtClean="0">
                <a:latin typeface="Times New Roman" panose="02020603050405020304" pitchFamily="18" charset="0"/>
                <a:cs typeface="Times New Roman" panose="02020603050405020304" pitchFamily="18" charset="0"/>
              </a:rPr>
              <a:t>CATBOOST </a:t>
            </a:r>
            <a:r>
              <a:rPr lang="en-US" sz="3000" dirty="0">
                <a:latin typeface="Times New Roman" panose="02020603050405020304" pitchFamily="18" charset="0"/>
                <a:cs typeface="Times New Roman" panose="02020603050405020304" pitchFamily="18" charset="0"/>
              </a:rPr>
              <a:t>MODEL</a:t>
            </a: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dirty="0" smtClean="0"/>
              <a:t>			</a:t>
            </a:r>
            <a:endParaRPr lang="en-US" sz="3000" dirty="0">
              <a:latin typeface="Times New Roman" panose="02020603050405020304" pitchFamily="18" charset="0"/>
              <a:cs typeface="Times New Roman" panose="02020603050405020304" pitchFamily="18" charset="0"/>
            </a:endParaRP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80">
                                          <p:stCondLst>
                                            <p:cond delay="0"/>
                                          </p:stCondLst>
                                        </p:cTn>
                                        <p:tgtEl>
                                          <p:spTgt spid="10"/>
                                        </p:tgtEl>
                                      </p:cBhvr>
                                    </p:animEffect>
                                    <p:anim calcmode="lin" valueType="num">
                                      <p:cBhvr>
                                        <p:cTn id="3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7" dur="26">
                                          <p:stCondLst>
                                            <p:cond delay="650"/>
                                          </p:stCondLst>
                                        </p:cTn>
                                        <p:tgtEl>
                                          <p:spTgt spid="10"/>
                                        </p:tgtEl>
                                      </p:cBhvr>
                                      <p:to x="100000" y="60000"/>
                                    </p:animScale>
                                    <p:animScale>
                                      <p:cBhvr>
                                        <p:cTn id="38" dur="166" decel="50000">
                                          <p:stCondLst>
                                            <p:cond delay="676"/>
                                          </p:stCondLst>
                                        </p:cTn>
                                        <p:tgtEl>
                                          <p:spTgt spid="10"/>
                                        </p:tgtEl>
                                      </p:cBhvr>
                                      <p:to x="100000" y="100000"/>
                                    </p:animScale>
                                    <p:animScale>
                                      <p:cBhvr>
                                        <p:cTn id="39" dur="26">
                                          <p:stCondLst>
                                            <p:cond delay="1312"/>
                                          </p:stCondLst>
                                        </p:cTn>
                                        <p:tgtEl>
                                          <p:spTgt spid="10"/>
                                        </p:tgtEl>
                                      </p:cBhvr>
                                      <p:to x="100000" y="80000"/>
                                    </p:animScale>
                                    <p:animScale>
                                      <p:cBhvr>
                                        <p:cTn id="40" dur="166" decel="50000">
                                          <p:stCondLst>
                                            <p:cond delay="1338"/>
                                          </p:stCondLst>
                                        </p:cTn>
                                        <p:tgtEl>
                                          <p:spTgt spid="10"/>
                                        </p:tgtEl>
                                      </p:cBhvr>
                                      <p:to x="100000" y="100000"/>
                                    </p:animScale>
                                    <p:animScale>
                                      <p:cBhvr>
                                        <p:cTn id="41" dur="26">
                                          <p:stCondLst>
                                            <p:cond delay="1642"/>
                                          </p:stCondLst>
                                        </p:cTn>
                                        <p:tgtEl>
                                          <p:spTgt spid="10"/>
                                        </p:tgtEl>
                                      </p:cBhvr>
                                      <p:to x="100000" y="90000"/>
                                    </p:animScale>
                                    <p:animScale>
                                      <p:cBhvr>
                                        <p:cTn id="42" dur="166" decel="50000">
                                          <p:stCondLst>
                                            <p:cond delay="1668"/>
                                          </p:stCondLst>
                                        </p:cTn>
                                        <p:tgtEl>
                                          <p:spTgt spid="10"/>
                                        </p:tgtEl>
                                      </p:cBhvr>
                                      <p:to x="100000" y="100000"/>
                                    </p:animScale>
                                    <p:animScale>
                                      <p:cBhvr>
                                        <p:cTn id="43" dur="26">
                                          <p:stCondLst>
                                            <p:cond delay="1808"/>
                                          </p:stCondLst>
                                        </p:cTn>
                                        <p:tgtEl>
                                          <p:spTgt spid="10"/>
                                        </p:tgtEl>
                                      </p:cBhvr>
                                      <p:to x="100000" y="95000"/>
                                    </p:animScale>
                                    <p:animScale>
                                      <p:cBhvr>
                                        <p:cTn id="44" dur="166" decel="50000">
                                          <p:stCondLst>
                                            <p:cond delay="1834"/>
                                          </p:stCondLst>
                                        </p:cTn>
                                        <p:tgtEl>
                                          <p:spTgt spid="10"/>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0844" y="354875"/>
            <a:ext cx="4397829" cy="7694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Naive Bayes Classifier</a:t>
            </a:r>
            <a:endParaRPr lang="en-US" sz="2600" b="1"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6522720" y="1380039"/>
            <a:ext cx="5381898" cy="4446264"/>
          </a:xfrm>
          <a:prstGeom prst="rect">
            <a:avLst/>
          </a:prstGeom>
        </p:spPr>
      </p:pic>
      <p:sp>
        <p:nvSpPr>
          <p:cNvPr id="5" name="Rectangle 4"/>
          <p:cNvSpPr/>
          <p:nvPr/>
        </p:nvSpPr>
        <p:spPr>
          <a:xfrm>
            <a:off x="452844" y="1756511"/>
            <a:ext cx="6096000" cy="4093428"/>
          </a:xfrm>
          <a:prstGeom prst="rect">
            <a:avLst/>
          </a:prstGeom>
        </p:spPr>
        <p:txBody>
          <a:bodyPr>
            <a:spAutoFit/>
          </a:bodyPr>
          <a:lstStyle/>
          <a:p>
            <a:r>
              <a:rPr lang="en-US" sz="2000" dirty="0" smtClean="0">
                <a:latin typeface="Times New Roman" panose="02020603050405020304" pitchFamily="18" charset="0"/>
                <a:cs typeface="Times New Roman" panose="02020603050405020304" pitchFamily="18" charset="0"/>
              </a:rPr>
              <a:t>Training accuracy Score   :  0.6931511009870919</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Validation accuracy Score :  </a:t>
            </a:r>
            <a:r>
              <a:rPr lang="en-US" sz="2000" b="1" dirty="0" smtClean="0">
                <a:latin typeface="Times New Roman" panose="02020603050405020304" pitchFamily="18" charset="0"/>
                <a:cs typeface="Times New Roman" panose="02020603050405020304" pitchFamily="18" charset="0"/>
              </a:rPr>
              <a:t>0.47947035957240036</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precision    recall  f1-score   support</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Extremely Negative       0.39      0.59      0.47       736</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Extremely Positive       0.40      0.58      0.47       907</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Negative       0.52      0.43      0.47      2398</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Neutral       0.34      0.67      0.45       786</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Positive       0.62      0.42      0.50      3405</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accuracy                           0.48      8232</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macro </a:t>
            </a:r>
            <a:r>
              <a:rPr lang="en-US" sz="2000" dirty="0" err="1" smtClean="0">
                <a:latin typeface="Times New Roman" panose="02020603050405020304" pitchFamily="18" charset="0"/>
                <a:cs typeface="Times New Roman" panose="02020603050405020304" pitchFamily="18" charset="0"/>
              </a:rPr>
              <a:t>avg</a:t>
            </a:r>
            <a:r>
              <a:rPr lang="en-US" sz="2000" dirty="0" smtClean="0">
                <a:latin typeface="Times New Roman" panose="02020603050405020304" pitchFamily="18" charset="0"/>
                <a:cs typeface="Times New Roman" panose="02020603050405020304" pitchFamily="18" charset="0"/>
              </a:rPr>
              <a:t>       0.46      0.54      0.47      8232</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weighted </a:t>
            </a:r>
            <a:r>
              <a:rPr lang="en-US" sz="2000" dirty="0" err="1" smtClean="0">
                <a:latin typeface="Times New Roman" panose="02020603050405020304" pitchFamily="18" charset="0"/>
                <a:cs typeface="Times New Roman" panose="02020603050405020304" pitchFamily="18" charset="0"/>
              </a:rPr>
              <a:t>avg</a:t>
            </a:r>
            <a:r>
              <a:rPr lang="en-US" sz="2000" dirty="0" smtClean="0">
                <a:latin typeface="Times New Roman" panose="02020603050405020304" pitchFamily="18" charset="0"/>
                <a:cs typeface="Times New Roman" panose="02020603050405020304" pitchFamily="18" charset="0"/>
              </a:rPr>
              <a:t>       0.52      0.48      0.48      8232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0844" y="354875"/>
            <a:ext cx="4955179"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600" b="1" dirty="0">
                <a:latin typeface="Times New Roman" panose="02020603050405020304" pitchFamily="18" charset="0"/>
                <a:cs typeface="Times New Roman" panose="02020603050405020304" pitchFamily="18" charset="0"/>
              </a:rPr>
              <a:t>Stochastic Gradient Descent-SGD</a:t>
            </a:r>
            <a:endParaRPr lang="en-US" sz="2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6662058" y="1233897"/>
            <a:ext cx="5408024" cy="4467848"/>
          </a:xfrm>
          <a:prstGeom prst="rect">
            <a:avLst/>
          </a:prstGeom>
        </p:spPr>
      </p:pic>
      <p:sp>
        <p:nvSpPr>
          <p:cNvPr id="7" name="Rectangle 6"/>
          <p:cNvSpPr/>
          <p:nvPr/>
        </p:nvSpPr>
        <p:spPr>
          <a:xfrm>
            <a:off x="566058" y="1949574"/>
            <a:ext cx="6096000" cy="2862322"/>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0.8288838268792711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0.5726433430515063</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precision    recall  f1-score   support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Negative       0.68      0.62      0.65      1210</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Positive       0.68      0.65      0.67      1396</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Negative       0.45      0.50      0.48      1785</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Neutral       0.75      0.59      0.66      1963</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Positive       0.44      0.54      0.48      1878</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5679" y="354875"/>
            <a:ext cx="4955179"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Random Forest </a:t>
            </a:r>
            <a:r>
              <a:rPr lang="en-US" sz="2600" b="1" dirty="0" smtClean="0">
                <a:latin typeface="Times New Roman" panose="02020603050405020304" pitchFamily="18" charset="0"/>
                <a:cs typeface="Times New Roman" panose="02020603050405020304" pitchFamily="18" charset="0"/>
              </a:rPr>
              <a:t>Classifier</a:t>
            </a:r>
            <a:endParaRPr lang="en-US" sz="2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6949440" y="1495154"/>
            <a:ext cx="4929459" cy="4072480"/>
          </a:xfrm>
          <a:prstGeom prst="rect">
            <a:avLst/>
          </a:prstGeom>
        </p:spPr>
      </p:pic>
      <p:sp>
        <p:nvSpPr>
          <p:cNvPr id="5" name="Rectangle 4"/>
          <p:cNvSpPr/>
          <p:nvPr/>
        </p:nvSpPr>
        <p:spPr>
          <a:xfrm>
            <a:off x="548640" y="1684734"/>
            <a:ext cx="6096000" cy="3693319"/>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Training accuracy Score   :  0.9958997722095672</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Validation accuracy Score :  </a:t>
            </a:r>
            <a:r>
              <a:rPr lang="en-US" b="1" dirty="0" smtClean="0">
                <a:latin typeface="Times New Roman" panose="02020603050405020304" pitchFamily="18" charset="0"/>
                <a:cs typeface="Times New Roman" panose="02020603050405020304" pitchFamily="18" charset="0"/>
              </a:rPr>
              <a:t>0.5663265306122449</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precision    recall  f1-score   support</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Extremely Negative       0.40      0.70      0.51       622</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Extremely Positive       0.38      0.71      0.49       702</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Negative       0.53      0.52      0.53      2031</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Neutral       0.78      0.61      0.68      1963</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Positive       0.64      0.51      0.57      2914</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accuracy                           0.57      8232</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macro </a:t>
            </a:r>
            <a:r>
              <a:rPr lang="en-US" dirty="0" err="1" smtClean="0">
                <a:latin typeface="Times New Roman" panose="02020603050405020304" pitchFamily="18" charset="0"/>
                <a:cs typeface="Times New Roman" panose="02020603050405020304" pitchFamily="18" charset="0"/>
              </a:rPr>
              <a:t>avg</a:t>
            </a:r>
            <a:r>
              <a:rPr lang="en-US" dirty="0" smtClean="0">
                <a:latin typeface="Times New Roman" panose="02020603050405020304" pitchFamily="18" charset="0"/>
                <a:cs typeface="Times New Roman" panose="02020603050405020304" pitchFamily="18" charset="0"/>
              </a:rPr>
              <a:t>       0.55      0.61      0.56      8232</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weighted </a:t>
            </a:r>
            <a:r>
              <a:rPr lang="en-US" dirty="0" err="1" smtClean="0">
                <a:latin typeface="Times New Roman" panose="02020603050405020304" pitchFamily="18" charset="0"/>
                <a:cs typeface="Times New Roman" panose="02020603050405020304" pitchFamily="18" charset="0"/>
              </a:rPr>
              <a:t>avg</a:t>
            </a:r>
            <a:r>
              <a:rPr lang="en-US" dirty="0" smtClean="0">
                <a:latin typeface="Times New Roman" panose="02020603050405020304" pitchFamily="18" charset="0"/>
                <a:cs typeface="Times New Roman" panose="02020603050405020304" pitchFamily="18" charset="0"/>
              </a:rPr>
              <a:t>       0.61      0.57      0.57      8232</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7349" y="2121434"/>
            <a:ext cx="11408227"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task at hand is to develop a classification model that can accurately predict the sentiment of COVID-19-related tweets. These tweets have been collected from Twitter and manually labeled with sentiment categories. To protect privacy, names and usernames have been anonymized using codes.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Given the information of the tweet's location, timestamp, and the original tweet text, the model needs to classify each tweet into one of several sentiment labels. The objective is to create a reliable model that can effectively identify and categorize the sentiment expressed in COVID-19 tweets, enabling better understanding of public sentiment during the pandemic.</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717074" y="748937"/>
            <a:ext cx="6104709" cy="49244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Problem statement</a:t>
            </a:r>
            <a:endParaRPr lang="en-US" sz="2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312103" y="4675979"/>
            <a:ext cx="2914650" cy="1949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5679" y="354875"/>
            <a:ext cx="4955179"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Support vector </a:t>
            </a:r>
            <a:r>
              <a:rPr lang="en-US" sz="3000" b="1" dirty="0" smtClean="0">
                <a:latin typeface="Times New Roman" panose="02020603050405020304" pitchFamily="18" charset="0"/>
                <a:cs typeface="Times New Roman" panose="02020603050405020304" pitchFamily="18" charset="0"/>
              </a:rPr>
              <a:t>machine</a:t>
            </a:r>
            <a:endParaRPr lang="en-US" sz="3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7260031" y="1747701"/>
            <a:ext cx="4810050" cy="3973830"/>
          </a:xfrm>
          <a:prstGeom prst="rect">
            <a:avLst/>
          </a:prstGeom>
        </p:spPr>
      </p:pic>
      <p:sp>
        <p:nvSpPr>
          <p:cNvPr id="7" name="Rectangle 6"/>
          <p:cNvSpPr/>
          <p:nvPr/>
        </p:nvSpPr>
        <p:spPr>
          <a:xfrm>
            <a:off x="705395" y="1747701"/>
            <a:ext cx="6096000" cy="4093428"/>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0.9958997722095672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0.560374149659864</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precision    recall  f1-score   support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Negative       0.36      0.69      0.47       566</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Positive       0.35      0.71      0.47       660</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Negative       0.54      0.52      0.53      2088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Neutral       0.77      0.61      0.68      1953</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Positive       0.65      0.50      0.56      2965</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0.56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0.54      0.61      0.54      8232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0.61      0.56      0.57      8232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5679" y="354875"/>
            <a:ext cx="4955179"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dirty="0">
                <a:latin typeface="Times New Roman" panose="02020603050405020304" pitchFamily="18" charset="0"/>
                <a:cs typeface="Times New Roman" panose="02020603050405020304" pitchFamily="18" charset="0"/>
              </a:rPr>
              <a:t>Logistic Regression</a:t>
            </a:r>
            <a:endParaRPr lang="en-US"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6813908" y="1326884"/>
            <a:ext cx="5256174" cy="4342396"/>
          </a:xfrm>
          <a:prstGeom prst="rect">
            <a:avLst/>
          </a:prstGeom>
        </p:spPr>
      </p:pic>
      <p:sp>
        <p:nvSpPr>
          <p:cNvPr id="5" name="Rectangle 4"/>
          <p:cNvSpPr/>
          <p:nvPr/>
        </p:nvSpPr>
        <p:spPr>
          <a:xfrm>
            <a:off x="374469" y="1651422"/>
            <a:ext cx="6096000" cy="4093428"/>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0.8861047835990888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0.6179543245869776</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precision    recall  f1-score   support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Negative       0.62      0.68      0.65       999</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Positive       0.62      0.71      0.66      1147</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Negative       0.54      0.56      0.55      1898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Neutral       0.72      0.64      0.68      1744</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Positive       0.62      0.58      0.59      2444</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0.62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0.62      0.63      0.63      8232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0.62      0.62      0.62      8232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5679" y="354875"/>
            <a:ext cx="4955179"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CATBOOST </a:t>
            </a:r>
            <a:r>
              <a:rPr lang="en-US" sz="3000" b="1" dirty="0" smtClean="0">
                <a:latin typeface="Times New Roman" panose="02020603050405020304" pitchFamily="18" charset="0"/>
                <a:cs typeface="Times New Roman" panose="02020603050405020304" pitchFamily="18" charset="0"/>
              </a:rPr>
              <a:t>MODEL</a:t>
            </a:r>
            <a:endParaRPr lang="en-US" sz="3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6514012" y="1579543"/>
            <a:ext cx="5408431" cy="4468184"/>
          </a:xfrm>
          <a:prstGeom prst="rect">
            <a:avLst/>
          </a:prstGeom>
        </p:spPr>
      </p:pic>
      <p:sp>
        <p:nvSpPr>
          <p:cNvPr id="7" name="Rectangle 6"/>
          <p:cNvSpPr/>
          <p:nvPr/>
        </p:nvSpPr>
        <p:spPr>
          <a:xfrm>
            <a:off x="330925" y="1600252"/>
            <a:ext cx="6096000" cy="4093428"/>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0.6703720577069097</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0.6203838678328474</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precision    recall  f1-score   support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Negative       0.54      0.70      0.61       843</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Positive       0.56      0.76      0.65       974</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Negative       0.53      0.58      0.56      1813</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Neutral       0.81      0.60      0.69      2058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Positive       0.64      0.58      0.61      2544</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0.62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0.62      0.65      0.62      8232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0.64      0.62      0.62      8232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96937" y="535581"/>
            <a:ext cx="4058194"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Who is the WINNER</a:t>
            </a:r>
            <a:endParaRPr lang="en-US" sz="3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0" y="1747054"/>
            <a:ext cx="5468983"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Training accuracy Score   :  0.6931511009870919</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0.47947035957240036</a:t>
            </a:r>
            <a:endParaRPr lang="en-US" sz="2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39337" y="1245326"/>
            <a:ext cx="3579223"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Naive Bayes</a:t>
            </a:r>
            <a:endParaRPr lang="en-US"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9336" y="2530678"/>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Stochastic Gradient </a:t>
            </a:r>
            <a:r>
              <a:rPr lang="en-US" sz="2000" b="1" dirty="0" smtClean="0">
                <a:latin typeface="Times New Roman" panose="02020603050405020304" pitchFamily="18" charset="0"/>
                <a:cs typeface="Times New Roman" panose="02020603050405020304" pitchFamily="18" charset="0"/>
              </a:rPr>
              <a:t>Descent-SGD</a:t>
            </a:r>
            <a:endParaRPr lang="en-US" sz="20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0" y="3032406"/>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0.8288838268792711</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0.5726433430515063</a:t>
            </a:r>
            <a:endParaRPr lang="en-US" b="1" dirty="0">
              <a:latin typeface="Times New Roman" panose="02020603050405020304" pitchFamily="18" charset="0"/>
              <a:cs typeface="Times New Roman" panose="02020603050405020304" pitchFamily="18" charset="0"/>
            </a:endParaRPr>
          </a:p>
        </p:txBody>
      </p:sp>
      <p:sp>
        <p:nvSpPr>
          <p:cNvPr id="12" name="Rectangle 11"/>
          <p:cNvSpPr/>
          <p:nvPr/>
        </p:nvSpPr>
        <p:spPr>
          <a:xfrm>
            <a:off x="0" y="4348068"/>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0.9958997722095672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0.5663265306122449</a:t>
            </a:r>
            <a:endParaRPr lang="en-US"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39335" y="3828847"/>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Random Forest Classifier</a:t>
            </a:r>
            <a:endParaRPr lang="en-US" sz="2000" b="1" dirty="0">
              <a:latin typeface="Times New Roman" panose="02020603050405020304" pitchFamily="18" charset="0"/>
              <a:cs typeface="Times New Roman" panose="02020603050405020304" pitchFamily="18" charset="0"/>
            </a:endParaRPr>
          </a:p>
        </p:txBody>
      </p:sp>
      <p:sp>
        <p:nvSpPr>
          <p:cNvPr id="14" name="Rectangle 13"/>
          <p:cNvSpPr/>
          <p:nvPr/>
        </p:nvSpPr>
        <p:spPr>
          <a:xfrm>
            <a:off x="-17417" y="5768660"/>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0.9958997722095672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0.560374149659864</a:t>
            </a:r>
            <a:endParaRPr lang="en-US"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39334" y="5221454"/>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Support Vector Machine</a:t>
            </a:r>
            <a:endParaRPr lang="en-US" sz="2000" b="1" dirty="0">
              <a:latin typeface="Times New Roman" panose="02020603050405020304" pitchFamily="18" charset="0"/>
              <a:cs typeface="Times New Roman" panose="02020603050405020304" pitchFamily="18" charset="0"/>
            </a:endParaRPr>
          </a:p>
        </p:txBody>
      </p:sp>
      <p:sp>
        <p:nvSpPr>
          <p:cNvPr id="16" name="Rectangle 15"/>
          <p:cNvSpPr/>
          <p:nvPr/>
        </p:nvSpPr>
        <p:spPr>
          <a:xfrm>
            <a:off x="6505303" y="2530678"/>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0.8861047835990888</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0.6179543245869776</a:t>
            </a:r>
            <a:endParaRPr lang="en-US"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505303" y="1883132"/>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Logistic Regression</a:t>
            </a:r>
            <a:endParaRPr lang="en-US" sz="20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505302" y="3781937"/>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CAT BOOST </a:t>
            </a:r>
            <a:endParaRPr lang="en-US" sz="2000" b="1" dirty="0">
              <a:latin typeface="Times New Roman" panose="02020603050405020304" pitchFamily="18" charset="0"/>
              <a:cs typeface="Times New Roman" panose="02020603050405020304" pitchFamily="18" charset="0"/>
            </a:endParaRPr>
          </a:p>
        </p:txBody>
      </p:sp>
      <p:sp>
        <p:nvSpPr>
          <p:cNvPr id="19" name="Rectangle 18"/>
          <p:cNvSpPr/>
          <p:nvPr/>
        </p:nvSpPr>
        <p:spPr>
          <a:xfrm>
            <a:off x="6357257" y="4466638"/>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0.6703720577069097</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0.6203838678328474</a:t>
            </a:r>
            <a:endParaRPr lang="en-US"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33897" y="341816"/>
            <a:ext cx="7132321" cy="892552"/>
          </a:xfrm>
          <a:prstGeom prst="rect">
            <a:avLst/>
          </a:prstGeom>
          <a:solidFill>
            <a:srgbClr val="00B050"/>
          </a:solid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Players in this Tweet Sentiment Analysis Game of  Binary Class</a:t>
            </a:r>
            <a:endParaRPr lang="en-US" sz="2600" b="1" dirty="0">
              <a:latin typeface="Times New Roman" panose="02020603050405020304" pitchFamily="18" charset="0"/>
              <a:cs typeface="Times New Roman" panose="02020603050405020304" pitchFamily="18" charset="0"/>
            </a:endParaRPr>
          </a:p>
        </p:txBody>
      </p:sp>
      <p:sp>
        <p:nvSpPr>
          <p:cNvPr id="5" name="Snip Single Corner Rectangle 4"/>
          <p:cNvSpPr/>
          <p:nvPr/>
        </p:nvSpPr>
        <p:spPr>
          <a:xfrm>
            <a:off x="165463" y="1593668"/>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dirty="0">
                <a:latin typeface="Times New Roman" panose="02020603050405020304" pitchFamily="18" charset="0"/>
                <a:cs typeface="Times New Roman" panose="02020603050405020304" pitchFamily="18" charset="0"/>
              </a:rPr>
              <a:t>Naive Bayes Classifier</a:t>
            </a:r>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6" name="Snip Single Corner Rectangle 5"/>
          <p:cNvSpPr/>
          <p:nvPr/>
        </p:nvSpPr>
        <p:spPr>
          <a:xfrm>
            <a:off x="6561909" y="1611085"/>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dirty="0">
                <a:latin typeface="Times New Roman" panose="02020603050405020304" pitchFamily="18" charset="0"/>
                <a:cs typeface="Times New Roman" panose="02020603050405020304" pitchFamily="18" charset="0"/>
              </a:rPr>
              <a:t>Stochastic Gradient Descent-SGD</a:t>
            </a:r>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8" name="Snip Single Corner Rectangle 7"/>
          <p:cNvSpPr/>
          <p:nvPr/>
        </p:nvSpPr>
        <p:spPr>
          <a:xfrm>
            <a:off x="165463" y="3391988"/>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dirty="0" smtClean="0"/>
              <a:t>    </a:t>
            </a:r>
            <a:r>
              <a:rPr lang="en-US" sz="3000" dirty="0" smtClean="0">
                <a:latin typeface="Times New Roman" panose="02020603050405020304" pitchFamily="18" charset="0"/>
                <a:cs typeface="Times New Roman" panose="02020603050405020304" pitchFamily="18" charset="0"/>
              </a:rPr>
              <a:t>Random </a:t>
            </a:r>
            <a:r>
              <a:rPr lang="en-US" sz="3000" dirty="0">
                <a:latin typeface="Times New Roman" panose="02020603050405020304" pitchFamily="18" charset="0"/>
                <a:cs typeface="Times New Roman" panose="02020603050405020304" pitchFamily="18" charset="0"/>
              </a:rPr>
              <a:t>Forest Classifier</a:t>
            </a:r>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9" name="Snip Single Corner Rectangle 8"/>
          <p:cNvSpPr/>
          <p:nvPr/>
        </p:nvSpPr>
        <p:spPr>
          <a:xfrm>
            <a:off x="6561909" y="3466011"/>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 </a:t>
            </a:r>
            <a:r>
              <a:rPr lang="en-US" dirty="0" smtClean="0"/>
              <a:t>   </a:t>
            </a:r>
            <a:r>
              <a:rPr lang="en-US" sz="3000" dirty="0" smtClean="0">
                <a:latin typeface="Times New Roman" panose="02020603050405020304" pitchFamily="18" charset="0"/>
                <a:cs typeface="Times New Roman" panose="02020603050405020304" pitchFamily="18" charset="0"/>
              </a:rPr>
              <a:t>Support </a:t>
            </a:r>
            <a:r>
              <a:rPr lang="en-US" sz="3000" dirty="0">
                <a:latin typeface="Times New Roman" panose="02020603050405020304" pitchFamily="18" charset="0"/>
                <a:cs typeface="Times New Roman" panose="02020603050405020304" pitchFamily="18" charset="0"/>
              </a:rPr>
              <a:t>vector machine</a:t>
            </a: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10" name="Snip Single Corner Rectangle 9"/>
          <p:cNvSpPr/>
          <p:nvPr/>
        </p:nvSpPr>
        <p:spPr>
          <a:xfrm>
            <a:off x="165463" y="5303520"/>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dirty="0" smtClean="0"/>
              <a:t>   	</a:t>
            </a:r>
            <a:r>
              <a:rPr lang="en-US" sz="3000" dirty="0">
                <a:latin typeface="Times New Roman" panose="02020603050405020304" pitchFamily="18" charset="0"/>
                <a:cs typeface="Times New Roman" panose="02020603050405020304" pitchFamily="18" charset="0"/>
              </a:rPr>
              <a:t>Logistic Regression</a:t>
            </a:r>
            <a:endParaRPr lang="en-US" sz="3000" dirty="0">
              <a:latin typeface="Times New Roman" panose="02020603050405020304" pitchFamily="18" charset="0"/>
              <a:cs typeface="Times New Roman" panose="02020603050405020304" pitchFamily="18" charset="0"/>
            </a:endParaRPr>
          </a:p>
          <a:p>
            <a:r>
              <a:rPr lang="en-US" dirty="0" smtClean="0"/>
              <a:t>			</a:t>
            </a:r>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11" name="Snip Single Corner Rectangle 10"/>
          <p:cNvSpPr/>
          <p:nvPr/>
        </p:nvSpPr>
        <p:spPr>
          <a:xfrm>
            <a:off x="6561909" y="5303520"/>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dirty="0" smtClean="0"/>
              <a:t>   	                                       </a:t>
            </a:r>
            <a:r>
              <a:rPr lang="en-US" sz="3000" dirty="0" smtClean="0">
                <a:latin typeface="Times New Roman" panose="02020603050405020304" pitchFamily="18" charset="0"/>
                <a:cs typeface="Times New Roman" panose="02020603050405020304" pitchFamily="18" charset="0"/>
              </a:rPr>
              <a:t>CATBOOST </a:t>
            </a:r>
            <a:r>
              <a:rPr lang="en-US" sz="3000" dirty="0">
                <a:latin typeface="Times New Roman" panose="02020603050405020304" pitchFamily="18" charset="0"/>
                <a:cs typeface="Times New Roman" panose="02020603050405020304" pitchFamily="18" charset="0"/>
              </a:rPr>
              <a:t>MODEL</a:t>
            </a: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dirty="0" smtClean="0"/>
              <a:t>			</a:t>
            </a:r>
            <a:endParaRPr lang="en-US" sz="3000" dirty="0">
              <a:latin typeface="Times New Roman" panose="02020603050405020304" pitchFamily="18" charset="0"/>
              <a:cs typeface="Times New Roman" panose="02020603050405020304" pitchFamily="18" charset="0"/>
            </a:endParaRP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80">
                                          <p:stCondLst>
                                            <p:cond delay="0"/>
                                          </p:stCondLst>
                                        </p:cTn>
                                        <p:tgtEl>
                                          <p:spTgt spid="10"/>
                                        </p:tgtEl>
                                      </p:cBhvr>
                                    </p:animEffect>
                                    <p:anim calcmode="lin" valueType="num">
                                      <p:cBhvr>
                                        <p:cTn id="3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7" dur="26">
                                          <p:stCondLst>
                                            <p:cond delay="650"/>
                                          </p:stCondLst>
                                        </p:cTn>
                                        <p:tgtEl>
                                          <p:spTgt spid="10"/>
                                        </p:tgtEl>
                                      </p:cBhvr>
                                      <p:to x="100000" y="60000"/>
                                    </p:animScale>
                                    <p:animScale>
                                      <p:cBhvr>
                                        <p:cTn id="38" dur="166" decel="50000">
                                          <p:stCondLst>
                                            <p:cond delay="676"/>
                                          </p:stCondLst>
                                        </p:cTn>
                                        <p:tgtEl>
                                          <p:spTgt spid="10"/>
                                        </p:tgtEl>
                                      </p:cBhvr>
                                      <p:to x="100000" y="100000"/>
                                    </p:animScale>
                                    <p:animScale>
                                      <p:cBhvr>
                                        <p:cTn id="39" dur="26">
                                          <p:stCondLst>
                                            <p:cond delay="1312"/>
                                          </p:stCondLst>
                                        </p:cTn>
                                        <p:tgtEl>
                                          <p:spTgt spid="10"/>
                                        </p:tgtEl>
                                      </p:cBhvr>
                                      <p:to x="100000" y="80000"/>
                                    </p:animScale>
                                    <p:animScale>
                                      <p:cBhvr>
                                        <p:cTn id="40" dur="166" decel="50000">
                                          <p:stCondLst>
                                            <p:cond delay="1338"/>
                                          </p:stCondLst>
                                        </p:cTn>
                                        <p:tgtEl>
                                          <p:spTgt spid="10"/>
                                        </p:tgtEl>
                                      </p:cBhvr>
                                      <p:to x="100000" y="100000"/>
                                    </p:animScale>
                                    <p:animScale>
                                      <p:cBhvr>
                                        <p:cTn id="41" dur="26">
                                          <p:stCondLst>
                                            <p:cond delay="1642"/>
                                          </p:stCondLst>
                                        </p:cTn>
                                        <p:tgtEl>
                                          <p:spTgt spid="10"/>
                                        </p:tgtEl>
                                      </p:cBhvr>
                                      <p:to x="100000" y="90000"/>
                                    </p:animScale>
                                    <p:animScale>
                                      <p:cBhvr>
                                        <p:cTn id="42" dur="166" decel="50000">
                                          <p:stCondLst>
                                            <p:cond delay="1668"/>
                                          </p:stCondLst>
                                        </p:cTn>
                                        <p:tgtEl>
                                          <p:spTgt spid="10"/>
                                        </p:tgtEl>
                                      </p:cBhvr>
                                      <p:to x="100000" y="100000"/>
                                    </p:animScale>
                                    <p:animScale>
                                      <p:cBhvr>
                                        <p:cTn id="43" dur="26">
                                          <p:stCondLst>
                                            <p:cond delay="1808"/>
                                          </p:stCondLst>
                                        </p:cTn>
                                        <p:tgtEl>
                                          <p:spTgt spid="10"/>
                                        </p:tgtEl>
                                      </p:cBhvr>
                                      <p:to x="100000" y="95000"/>
                                    </p:animScale>
                                    <p:animScale>
                                      <p:cBhvr>
                                        <p:cTn id="44" dur="166" decel="50000">
                                          <p:stCondLst>
                                            <p:cond delay="1834"/>
                                          </p:stCondLst>
                                        </p:cTn>
                                        <p:tgtEl>
                                          <p:spTgt spid="10"/>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3463" y="354875"/>
            <a:ext cx="6078584"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t>             </a:t>
            </a:r>
            <a:r>
              <a:rPr lang="en-US" sz="3000" b="1" dirty="0" smtClean="0">
                <a:latin typeface="Times New Roman" panose="02020603050405020304" pitchFamily="18" charset="0"/>
                <a:cs typeface="Times New Roman" panose="02020603050405020304" pitchFamily="18" charset="0"/>
              </a:rPr>
              <a:t>NAIVE </a:t>
            </a:r>
            <a:r>
              <a:rPr lang="en-US" sz="3000" b="1" dirty="0">
                <a:latin typeface="Times New Roman" panose="02020603050405020304" pitchFamily="18" charset="0"/>
                <a:cs typeface="Times New Roman" panose="02020603050405020304" pitchFamily="18" charset="0"/>
              </a:rPr>
              <a:t>BAYES CLASSIFIER </a:t>
            </a:r>
            <a:endParaRPr lang="en-US" sz="3000" b="1" dirty="0">
              <a:latin typeface="Times New Roman" panose="02020603050405020304" pitchFamily="18" charset="0"/>
              <a:cs typeface="Times New Roman" panose="02020603050405020304" pitchFamily="18" charset="0"/>
            </a:endParaRPr>
          </a:p>
          <a:p>
            <a:pPr algn="ctr"/>
            <a:endParaRPr lang="en-US"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6771070" y="1608365"/>
            <a:ext cx="5041954" cy="4165418"/>
          </a:xfrm>
          <a:prstGeom prst="rect">
            <a:avLst/>
          </a:prstGeom>
        </p:spPr>
      </p:pic>
      <p:sp>
        <p:nvSpPr>
          <p:cNvPr id="5" name="Rectangle 4"/>
          <p:cNvSpPr/>
          <p:nvPr/>
        </p:nvSpPr>
        <p:spPr>
          <a:xfrm>
            <a:off x="574765" y="1832376"/>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0.8585573272589218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0.7916666666666666</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precision    recall  f1-score   support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0       0.69      0.74      0.71      2899</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1       0.85      0.82      0.84      5333</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0.79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0.77      0.78      0.77      8232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0.80      0.79      0.79      8232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13165" y="359233"/>
            <a:ext cx="5982789"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3000" b="1" dirty="0">
                <a:latin typeface="Times New Roman" panose="02020603050405020304" pitchFamily="18" charset="0"/>
                <a:cs typeface="Times New Roman" panose="02020603050405020304" pitchFamily="18" charset="0"/>
              </a:rPr>
              <a:t>RANDOM FOREST CLASSIFIER</a:t>
            </a:r>
            <a:endParaRPr lang="en-US" sz="3000" b="1" dirty="0">
              <a:latin typeface="Times New Roman" panose="02020603050405020304" pitchFamily="18" charset="0"/>
              <a:cs typeface="Times New Roman" panose="02020603050405020304" pitchFamily="18" charset="0"/>
            </a:endParaRPr>
          </a:p>
          <a:p>
            <a:endParaRPr lang="en-US" dirty="0"/>
          </a:p>
        </p:txBody>
      </p:sp>
      <p:pic>
        <p:nvPicPr>
          <p:cNvPr id="7" name="Picture 6"/>
          <p:cNvPicPr>
            <a:picLocks noChangeAspect="1"/>
          </p:cNvPicPr>
          <p:nvPr/>
        </p:nvPicPr>
        <p:blipFill>
          <a:blip r:embed="rId1"/>
          <a:stretch>
            <a:fillRect/>
          </a:stretch>
        </p:blipFill>
        <p:spPr>
          <a:xfrm>
            <a:off x="7112456" y="1512569"/>
            <a:ext cx="4957625" cy="4095750"/>
          </a:xfrm>
          <a:prstGeom prst="rect">
            <a:avLst/>
          </a:prstGeom>
        </p:spPr>
      </p:pic>
      <p:sp>
        <p:nvSpPr>
          <p:cNvPr id="8" name="Rectangle 7"/>
          <p:cNvSpPr/>
          <p:nvPr/>
        </p:nvSpPr>
        <p:spPr>
          <a:xfrm>
            <a:off x="548640" y="2129283"/>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0.9985725132877753</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0.8323615160349854</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precision    recall  f1-score   support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0       0.70      0.83      0.76      2614</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1       0.91      0.84      0.87      5618</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0.83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0.81      0.83      0.81      8232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0.84      0.83      0.84      8232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05051" y="535581"/>
            <a:ext cx="5503818"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LOGISTIC </a:t>
            </a:r>
            <a:r>
              <a:rPr lang="en-US" sz="3000" b="1" dirty="0" smtClean="0">
                <a:latin typeface="Times New Roman" panose="02020603050405020304" pitchFamily="18" charset="0"/>
                <a:cs typeface="Times New Roman" panose="02020603050405020304" pitchFamily="18" charset="0"/>
              </a:rPr>
              <a:t>REGRESSION</a:t>
            </a:r>
            <a:endParaRPr lang="en-US" sz="3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7186243" y="1451610"/>
            <a:ext cx="4883838" cy="4034790"/>
          </a:xfrm>
          <a:prstGeom prst="rect">
            <a:avLst/>
          </a:prstGeom>
        </p:spPr>
      </p:pic>
      <p:sp>
        <p:nvSpPr>
          <p:cNvPr id="8" name="Rectangle 7"/>
          <p:cNvSpPr/>
          <p:nvPr/>
        </p:nvSpPr>
        <p:spPr>
          <a:xfrm>
            <a:off x="539931" y="2037844"/>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0.937798025816249</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0.8594509232264335</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precision    recall  f1-score   support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0       0.77      0.84      0.80      2791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1       0.92      0.87      0.89      5441</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0.86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0.84      0.86      0.85      8232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0.86      0.86      0.86      8232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0217" y="470263"/>
            <a:ext cx="5608320"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CATBOOST ALGORITHM</a:t>
            </a:r>
            <a:endParaRPr lang="en-US" sz="3000" b="1"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7091373" y="1399359"/>
            <a:ext cx="4978708" cy="4113167"/>
          </a:xfrm>
          <a:prstGeom prst="rect">
            <a:avLst/>
          </a:prstGeom>
        </p:spPr>
      </p:pic>
      <p:sp>
        <p:nvSpPr>
          <p:cNvPr id="5" name="Rectangle 4"/>
          <p:cNvSpPr/>
          <p:nvPr/>
        </p:nvSpPr>
        <p:spPr>
          <a:xfrm>
            <a:off x="853440" y="2024781"/>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0.8838572513287776</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a:t>
            </a:r>
            <a:r>
              <a:rPr lang="en-US" sz="2000" b="1" dirty="0">
                <a:latin typeface="Times New Roman" panose="02020603050405020304" pitchFamily="18" charset="0"/>
                <a:cs typeface="Times New Roman" panose="02020603050405020304" pitchFamily="18" charset="0"/>
              </a:rPr>
              <a:t>:  0.8507045675413022</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precision    recall  f1-score   support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0       0.72      0.86      0.78      2575</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1       0.93      0.85      0.89      5657</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0.85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0.82      0.85      0.83      8232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0.86      0.85      0.85      8232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4423" y="535581"/>
            <a:ext cx="6069874"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SUPPORT VECTOR MACHINE</a:t>
            </a:r>
            <a:endParaRPr lang="en-US" sz="3000" b="1"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7210697" y="1566875"/>
            <a:ext cx="4859384" cy="4014588"/>
          </a:xfrm>
          <a:prstGeom prst="rect">
            <a:avLst/>
          </a:prstGeom>
        </p:spPr>
      </p:pic>
      <p:sp>
        <p:nvSpPr>
          <p:cNvPr id="5" name="Rectangle 4"/>
          <p:cNvSpPr/>
          <p:nvPr/>
        </p:nvSpPr>
        <p:spPr>
          <a:xfrm>
            <a:off x="949234" y="1928171"/>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0.9569020501138952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0.8456025267249757</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precision    recall  f1-score   support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0       0.69      0.87      0.77      2467</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1       0.94      0.84      0.88      5765</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0.85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0.82      0.85      0.83      8232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0.86      0.85      0.85      8232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1840" y="535581"/>
            <a:ext cx="5199017" cy="492443"/>
          </a:xfrm>
          <a:prstGeom prst="rect">
            <a:avLst/>
          </a:prstGeom>
          <a:solidFill>
            <a:srgbClr val="00B0F0"/>
          </a:solidFill>
        </p:spPr>
        <p:txBody>
          <a:bodyPr wrap="square" rtlCol="0">
            <a:spAutoFit/>
          </a:bodyPr>
          <a:lstStyle/>
          <a:p>
            <a:pPr algn="ctr"/>
            <a:r>
              <a:rPr lang="en-US" sz="2600" b="1" dirty="0">
                <a:solidFill>
                  <a:srgbClr val="FFFF00"/>
                </a:solidFill>
                <a:latin typeface="Times New Roman" panose="02020603050405020304" pitchFamily="18" charset="0"/>
                <a:cs typeface="Times New Roman" panose="02020603050405020304" pitchFamily="18" charset="0"/>
              </a:rPr>
              <a:t>What is Twitter Sentiment Analysis</a:t>
            </a:r>
            <a:endParaRPr lang="en-US" sz="2600" b="1" dirty="0">
              <a:solidFill>
                <a:srgbClr val="FFFF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2695" y="2037193"/>
            <a:ext cx="6683831" cy="193899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 Twitter sentiment analysis is the process of determining the emotional tone behind a series of words, specifically on Twitter.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sentiment analysis tool is an automated technique that extracts meaningful customer information related to their attitudes, emotions, and opinions.</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7621906" y="2037193"/>
            <a:ext cx="4448175" cy="18954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4" y="600891"/>
            <a:ext cx="6148252"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Stochastic Gradient Descent-SGD </a:t>
            </a:r>
            <a:endParaRPr lang="en-US" sz="3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6940215" y="1433563"/>
            <a:ext cx="4895141" cy="4044128"/>
          </a:xfrm>
          <a:prstGeom prst="rect">
            <a:avLst/>
          </a:prstGeom>
        </p:spPr>
      </p:pic>
      <p:sp>
        <p:nvSpPr>
          <p:cNvPr id="5" name="Rectangle 4"/>
          <p:cNvSpPr/>
          <p:nvPr/>
        </p:nvSpPr>
        <p:spPr>
          <a:xfrm>
            <a:off x="1236617" y="2052871"/>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0.9350949126803341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0.8624878522837707</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precision    recall  f1-score   support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0       0.78      0.84      0.81      2882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1       0.91      0.88      0.89      5350</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0.86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0.85      0.86      0.85      8232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0.87      0.86      0.86      8232</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96937" y="535581"/>
            <a:ext cx="4058194"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Who is the WINNER</a:t>
            </a:r>
            <a:endParaRPr lang="en-US" sz="3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39337" y="1245326"/>
            <a:ext cx="3579223"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Naive Bayes</a:t>
            </a:r>
            <a:endParaRPr lang="en-US"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9336" y="2530678"/>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Stochastic Gradient </a:t>
            </a:r>
            <a:r>
              <a:rPr lang="en-US" sz="2000" b="1" dirty="0" smtClean="0">
                <a:latin typeface="Times New Roman" panose="02020603050405020304" pitchFamily="18" charset="0"/>
                <a:cs typeface="Times New Roman" panose="02020603050405020304" pitchFamily="18" charset="0"/>
              </a:rPr>
              <a:t>Descent-SGD</a:t>
            </a:r>
            <a:endParaRPr lang="en-US" sz="20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39335" y="3828847"/>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Random Forest Classifier</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39334" y="5221454"/>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Support Vector Machine</a:t>
            </a:r>
            <a:endParaRPr lang="en-US" sz="20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505303" y="1883132"/>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Logistic Regression</a:t>
            </a:r>
            <a:endParaRPr lang="en-US" sz="20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505302" y="3781937"/>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CAT BOOST </a:t>
            </a:r>
            <a:endParaRPr lang="en-US" sz="20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121914" y="1789426"/>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0.8585573272589218</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0.7916666666666666</a:t>
            </a:r>
            <a:endParaRPr lang="en-US" b="1" dirty="0">
              <a:latin typeface="Times New Roman" panose="02020603050405020304" pitchFamily="18" charset="0"/>
              <a:cs typeface="Times New Roman" panose="02020603050405020304" pitchFamily="18" charset="0"/>
            </a:endParaRPr>
          </a:p>
        </p:txBody>
      </p:sp>
      <p:sp>
        <p:nvSpPr>
          <p:cNvPr id="21" name="Rectangle 20"/>
          <p:cNvSpPr/>
          <p:nvPr/>
        </p:nvSpPr>
        <p:spPr>
          <a:xfrm>
            <a:off x="121914" y="3038526"/>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0.9350949126803341</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0.8624878522837707</a:t>
            </a:r>
            <a:endParaRPr lang="en-US" b="1" dirty="0">
              <a:latin typeface="Times New Roman" panose="02020603050405020304" pitchFamily="18" charset="0"/>
              <a:cs typeface="Times New Roman" panose="02020603050405020304" pitchFamily="18" charset="0"/>
            </a:endParaRPr>
          </a:p>
        </p:txBody>
      </p:sp>
      <p:sp>
        <p:nvSpPr>
          <p:cNvPr id="22" name="Rectangle 21"/>
          <p:cNvSpPr/>
          <p:nvPr/>
        </p:nvSpPr>
        <p:spPr>
          <a:xfrm>
            <a:off x="139334" y="5840326"/>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0.9569020501138952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0.8456025267249757</a:t>
            </a:r>
            <a:endParaRPr lang="en-US" b="1" dirty="0">
              <a:latin typeface="Times New Roman" panose="02020603050405020304" pitchFamily="18" charset="0"/>
              <a:cs typeface="Times New Roman" panose="02020603050405020304" pitchFamily="18" charset="0"/>
            </a:endParaRPr>
          </a:p>
        </p:txBody>
      </p:sp>
      <p:sp>
        <p:nvSpPr>
          <p:cNvPr id="23" name="Rectangle 22"/>
          <p:cNvSpPr/>
          <p:nvPr/>
        </p:nvSpPr>
        <p:spPr>
          <a:xfrm>
            <a:off x="6505302" y="4481789"/>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0.8838572513287776</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a:t>
            </a:r>
            <a:r>
              <a:rPr lang="en-US" b="1" dirty="0">
                <a:latin typeface="Times New Roman" panose="02020603050405020304" pitchFamily="18" charset="0"/>
                <a:cs typeface="Times New Roman" panose="02020603050405020304" pitchFamily="18" charset="0"/>
              </a:rPr>
              <a:t>:  0.8507045675413022</a:t>
            </a:r>
            <a:endParaRPr lang="en-US" b="1" dirty="0">
              <a:latin typeface="Times New Roman" panose="02020603050405020304" pitchFamily="18" charset="0"/>
              <a:cs typeface="Times New Roman" panose="02020603050405020304" pitchFamily="18" charset="0"/>
            </a:endParaRPr>
          </a:p>
        </p:txBody>
      </p:sp>
      <p:sp>
        <p:nvSpPr>
          <p:cNvPr id="24" name="Rectangle 23"/>
          <p:cNvSpPr/>
          <p:nvPr/>
        </p:nvSpPr>
        <p:spPr>
          <a:xfrm>
            <a:off x="121914" y="4354188"/>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0.9985725132877753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0.8323615160349854</a:t>
            </a:r>
            <a:endParaRPr lang="en-US" b="1" dirty="0">
              <a:latin typeface="Times New Roman" panose="02020603050405020304" pitchFamily="18" charset="0"/>
              <a:cs typeface="Times New Roman" panose="02020603050405020304" pitchFamily="18" charset="0"/>
            </a:endParaRPr>
          </a:p>
        </p:txBody>
      </p:sp>
      <p:sp>
        <p:nvSpPr>
          <p:cNvPr id="25" name="Rectangle 24"/>
          <p:cNvSpPr/>
          <p:nvPr/>
        </p:nvSpPr>
        <p:spPr>
          <a:xfrm>
            <a:off x="6505302" y="2753629"/>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0.937798025816249</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0.8594509232264335</a:t>
            </a:r>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mph" presetSubtype="0" fill="hold" grpId="0" nodeType="clickEffect">
                                  <p:stCondLst>
                                    <p:cond delay="0"/>
                                  </p:stCondLst>
                                  <p:childTnLst>
                                    <p:anim calcmode="discrete" valueType="str">
                                      <p:cBhvr override="childStyle">
                                        <p:cTn id="52" dur="2000" fill="hold"/>
                                        <p:tgtEl>
                                          <p:spTgt spid="23"/>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53" presetID="10" presetClass="emph" presetSubtype="0" fill="hold" grpId="0" nodeType="withEffect">
                                  <p:stCondLst>
                                    <p:cond delay="0"/>
                                  </p:stCondLst>
                                  <p:childTnLst>
                                    <p:anim calcmode="discrete" valueType="str">
                                      <p:cBhvr override="childStyle">
                                        <p:cTn id="54" dur="2000" fill="hold"/>
                                        <p:tgtEl>
                                          <p:spTgt spid="1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5" grpId="0" animBg="1"/>
      <p:bldP spid="18" grpId="0"/>
      <p:bldP spid="20" grpId="0"/>
      <p:bldP spid="21" grpId="0"/>
      <p:bldP spid="22" grpId="0"/>
      <p:bldP spid="23"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6411" y="269966"/>
            <a:ext cx="5199018"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Conclusion</a:t>
            </a:r>
            <a:endParaRPr lang="en-US" sz="3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915886" y="2133601"/>
            <a:ext cx="7942217" cy="2246769"/>
          </a:xfrm>
          <a:prstGeom prst="rect">
            <a:avLst/>
          </a:prstGeom>
          <a:noFill/>
        </p:spPr>
        <p:txBody>
          <a:bodyPr wrap="square" rtlCol="0">
            <a:spAutoFit/>
          </a:bodyPr>
          <a:lstStyle/>
          <a:p>
            <a:pPr marL="342900" indent="-342900">
              <a:buAutoNum type="arabicPeriod"/>
            </a:pPr>
            <a:r>
              <a:rPr lang="en-US" sz="2000" dirty="0" smtClean="0">
                <a:latin typeface="Times New Roman" panose="02020603050405020304" pitchFamily="18" charset="0"/>
                <a:cs typeface="Times New Roman" panose="02020603050405020304" pitchFamily="18" charset="0"/>
              </a:rPr>
              <a:t>From London location we got highest tweets.</a:t>
            </a:r>
            <a:endParaRPr lang="en-US" sz="2000" dirty="0" smtClean="0">
              <a:latin typeface="Times New Roman" panose="02020603050405020304" pitchFamily="18" charset="0"/>
              <a:cs typeface="Times New Roman" panose="02020603050405020304" pitchFamily="18" charset="0"/>
            </a:endParaRP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smtClean="0">
                <a:latin typeface="Times New Roman" panose="02020603050405020304" pitchFamily="18" charset="0"/>
                <a:cs typeface="Times New Roman" panose="02020603050405020304" pitchFamily="18" charset="0"/>
              </a:rPr>
              <a:t>In multi class and Binary Class CATBOST ALGORITHM is a winner </a:t>
            </a:r>
            <a:endParaRPr lang="en-US" sz="2000" dirty="0" smtClean="0">
              <a:latin typeface="Times New Roman" panose="02020603050405020304" pitchFamily="18" charset="0"/>
              <a:cs typeface="Times New Roman" panose="02020603050405020304" pitchFamily="18" charset="0"/>
            </a:endParaRP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smtClean="0">
                <a:latin typeface="Times New Roman" panose="02020603050405020304" pitchFamily="18" charset="0"/>
                <a:cs typeface="Times New Roman" panose="02020603050405020304" pitchFamily="18" charset="0"/>
              </a:rPr>
              <a:t>By using this N.L.P we can detect human emotions by their text</a:t>
            </a:r>
            <a:endParaRPr lang="en-US" sz="2000" dirty="0" smtClean="0">
              <a:latin typeface="Times New Roman" panose="02020603050405020304" pitchFamily="18" charset="0"/>
              <a:cs typeface="Times New Roman" panose="02020603050405020304" pitchFamily="18" charset="0"/>
            </a:endParaRP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286000" y="1933575"/>
            <a:ext cx="7620000" cy="2990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358538" y="1076817"/>
            <a:ext cx="9231085" cy="49775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207" y="535581"/>
            <a:ext cx="5556068" cy="492443"/>
          </a:xfrm>
          <a:prstGeom prst="rect">
            <a:avLst/>
          </a:prstGeom>
          <a:solidFill>
            <a:schemeClr val="accent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Columns Information of Dataset</a:t>
            </a:r>
            <a:endParaRPr lang="en-US" sz="2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905693" y="1435971"/>
            <a:ext cx="11164388" cy="440120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User Name: </a:t>
            </a:r>
            <a:r>
              <a:rPr lang="en-US" sz="2000" dirty="0">
                <a:latin typeface="Times New Roman" panose="02020603050405020304" pitchFamily="18" charset="0"/>
                <a:cs typeface="Times New Roman" panose="02020603050405020304" pitchFamily="18" charset="0"/>
              </a:rPr>
              <a:t>The anonymized code or identifier assigned to each user who posted the tweet</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Screen Name: </a:t>
            </a:r>
            <a:r>
              <a:rPr lang="en-US" sz="2000" dirty="0">
                <a:latin typeface="Times New Roman" panose="02020603050405020304" pitchFamily="18" charset="0"/>
                <a:cs typeface="Times New Roman" panose="02020603050405020304" pitchFamily="18" charset="0"/>
              </a:rPr>
              <a:t>The anonymized code or identifier for the user's screen name or username on Twitter</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Location:</a:t>
            </a:r>
            <a:r>
              <a:rPr lang="en-US" sz="2000" dirty="0">
                <a:latin typeface="Times New Roman" panose="02020603050405020304" pitchFamily="18" charset="0"/>
                <a:cs typeface="Times New Roman" panose="02020603050405020304" pitchFamily="18" charset="0"/>
              </a:rPr>
              <a:t> The location information of the user, indicating where they are located or where they claim to be located. This could be a city, country, or any other geographical information</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Tweet At: </a:t>
            </a:r>
            <a:r>
              <a:rPr lang="en-US" sz="2000" dirty="0">
                <a:latin typeface="Times New Roman" panose="02020603050405020304" pitchFamily="18" charset="0"/>
                <a:cs typeface="Times New Roman" panose="02020603050405020304" pitchFamily="18" charset="0"/>
              </a:rPr>
              <a:t>The timestamp or date/time when the tweet was posted by the user</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Original Tweet: </a:t>
            </a:r>
            <a:r>
              <a:rPr lang="en-US" sz="2000" dirty="0">
                <a:latin typeface="Times New Roman" panose="02020603050405020304" pitchFamily="18" charset="0"/>
                <a:cs typeface="Times New Roman" panose="02020603050405020304" pitchFamily="18" charset="0"/>
              </a:rPr>
              <a:t>The actual text content of the tweet posted by the user</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Label:</a:t>
            </a:r>
            <a:r>
              <a:rPr lang="en-US" sz="2000" dirty="0">
                <a:latin typeface="Times New Roman" panose="02020603050405020304" pitchFamily="18" charset="0"/>
                <a:cs typeface="Times New Roman" panose="02020603050405020304" pitchFamily="18" charset="0"/>
              </a:rPr>
              <a:t> The sentiment label assigned to the tweet, indicating the sentiment expressed in the tweet. This could include categories such as positive, negative, neutral, or any other sentiment labels used in the dataset.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8102" y="535581"/>
            <a:ext cx="7341326" cy="49244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Steps Involved in this Project</a:t>
            </a:r>
            <a:endParaRPr lang="en-US" sz="2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4283121" y="1376367"/>
            <a:ext cx="3590925" cy="48196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4171" y="866507"/>
            <a:ext cx="5301755" cy="2625630"/>
          </a:xfrm>
          <a:prstGeom prst="rect">
            <a:avLst/>
          </a:prstGeom>
        </p:spPr>
      </p:pic>
      <p:pic>
        <p:nvPicPr>
          <p:cNvPr id="4" name="Picture 3"/>
          <p:cNvPicPr>
            <a:picLocks noChangeAspect="1"/>
          </p:cNvPicPr>
          <p:nvPr/>
        </p:nvPicPr>
        <p:blipFill>
          <a:blip r:embed="rId2"/>
          <a:stretch>
            <a:fillRect/>
          </a:stretch>
        </p:blipFill>
        <p:spPr>
          <a:xfrm>
            <a:off x="5603829" y="721289"/>
            <a:ext cx="6321732" cy="3554620"/>
          </a:xfrm>
          <a:prstGeom prst="rect">
            <a:avLst/>
          </a:prstGeom>
        </p:spPr>
      </p:pic>
      <p:pic>
        <p:nvPicPr>
          <p:cNvPr id="5" name="Picture 4"/>
          <p:cNvPicPr>
            <a:picLocks noChangeAspect="1"/>
          </p:cNvPicPr>
          <p:nvPr/>
        </p:nvPicPr>
        <p:blipFill>
          <a:blip r:embed="rId3"/>
          <a:stretch>
            <a:fillRect/>
          </a:stretch>
        </p:blipFill>
        <p:spPr>
          <a:xfrm>
            <a:off x="784909" y="3988526"/>
            <a:ext cx="4691017" cy="26386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987379" y="1319348"/>
            <a:ext cx="5082702" cy="3627122"/>
          </a:xfrm>
          <a:prstGeom prst="rect">
            <a:avLst/>
          </a:prstGeom>
        </p:spPr>
      </p:pic>
      <p:sp>
        <p:nvSpPr>
          <p:cNvPr id="4" name="Rectangle 3"/>
          <p:cNvSpPr/>
          <p:nvPr/>
        </p:nvSpPr>
        <p:spPr>
          <a:xfrm>
            <a:off x="226423" y="2455205"/>
            <a:ext cx="6096000" cy="1631216"/>
          </a:xfrm>
          <a:prstGeom prst="rect">
            <a:avLst/>
          </a:prstGeom>
        </p:spPr>
        <p:txBody>
          <a:bodyPr>
            <a:spAutoFit/>
          </a:bodyPr>
          <a:lstStyle/>
          <a:p>
            <a:r>
              <a:rPr lang="en-US" sz="2000" dirty="0" smtClean="0">
                <a:latin typeface="Times New Roman" panose="02020603050405020304" pitchFamily="18" charset="0"/>
                <a:cs typeface="Times New Roman" panose="02020603050405020304" pitchFamily="18" charset="0"/>
              </a:rPr>
              <a:t>The count plot indicates a significant spike in tweet activity on 20-03-2020, suggesting that it was a date of particular significance or interest for Twitter users. On the other hand, 28-03-2020 stands out as a date with notably lower tweet engagement.</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326674" y="174169"/>
            <a:ext cx="4232366"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Day wise Tweet Count</a:t>
            </a:r>
            <a:endParaRPr lang="en-US" sz="3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820091" y="772887"/>
            <a:ext cx="7665976" cy="4530634"/>
          </a:xfrm>
          <a:prstGeom prst="rect">
            <a:avLst/>
          </a:prstGeom>
        </p:spPr>
      </p:pic>
      <p:sp>
        <p:nvSpPr>
          <p:cNvPr id="4" name="Rectangle 3"/>
          <p:cNvSpPr/>
          <p:nvPr/>
        </p:nvSpPr>
        <p:spPr>
          <a:xfrm>
            <a:off x="653141" y="5380672"/>
            <a:ext cx="9022081" cy="1477328"/>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The count plot highlights a significant peak in sentiment analysis on 20-03-2020, indicating that the majority of tweets posted on that date conveyed positive emotions or opinions. It is worth noting that without specific numerical values or further context, it is not possible to provide precise sentiment scores or analyze the relative differences between the dates in a quantitative manner</a:t>
            </a:r>
            <a:r>
              <a:rPr lang="en-US" dirty="0" smtClean="0"/>
              <a:t>.</a:t>
            </a:r>
            <a:endParaRPr lang="en-US" dirty="0"/>
          </a:p>
        </p:txBody>
      </p:sp>
      <p:sp>
        <p:nvSpPr>
          <p:cNvPr id="5" name="TextBox 4"/>
          <p:cNvSpPr txBox="1"/>
          <p:nvPr/>
        </p:nvSpPr>
        <p:spPr>
          <a:xfrm>
            <a:off x="4005943" y="174169"/>
            <a:ext cx="4371703"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Day wise Tweet Count With Sentiment</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088896" y="1399360"/>
            <a:ext cx="6103104" cy="3538400"/>
          </a:xfrm>
          <a:prstGeom prst="rect">
            <a:avLst/>
          </a:prstGeom>
        </p:spPr>
      </p:pic>
      <p:sp>
        <p:nvSpPr>
          <p:cNvPr id="5" name="Rectangle 4"/>
          <p:cNvSpPr/>
          <p:nvPr/>
        </p:nvSpPr>
        <p:spPr>
          <a:xfrm>
            <a:off x="156754" y="1902044"/>
            <a:ext cx="6096000" cy="3785652"/>
          </a:xfrm>
          <a:prstGeom prst="rect">
            <a:avLst/>
          </a:prstGeom>
        </p:spPr>
        <p:txBody>
          <a:bodyPr>
            <a:spAutoFit/>
          </a:bodyPr>
          <a:lstStyle/>
          <a:p>
            <a:r>
              <a:rPr lang="en-US" sz="2000" dirty="0" smtClean="0">
                <a:latin typeface="Times New Roman" panose="02020603050405020304" pitchFamily="18" charset="0"/>
                <a:cs typeface="Times New Roman" panose="02020603050405020304" pitchFamily="18" charset="0"/>
              </a:rPr>
              <a:t>Based on the bar plot illustrating the number of tweets from the top 15 locations, it is evident that the location "London" has the highest count of tweets, with a total of 540 tweets. This indicates that London stands out as the location with the most significant tweet activity among the listed locations.</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On the other hand, the location "Australia" exhibits the lowest count of tweets, with a total of 225 tweets. This suggests that Australia has comparatively lower tweet engagement when compared to the other locations in the dataset.</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302034" y="336702"/>
            <a:ext cx="3901440"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3000" b="1" dirty="0" smtClean="0">
                <a:latin typeface="Times New Roman" panose="02020603050405020304" pitchFamily="18" charset="0"/>
                <a:cs typeface="Times New Roman" panose="02020603050405020304" pitchFamily="18" charset="0"/>
              </a:rPr>
              <a:t>Top 10 Location count </a:t>
            </a:r>
            <a:endParaRPr lang="en-US" sz="3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12618</Words>
  <Application>WPS Presentation</Application>
  <PresentationFormat>Widescreen</PresentationFormat>
  <Paragraphs>384</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Times New Roman</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Bandi Supriya</cp:lastModifiedBy>
  <cp:revision>36</cp:revision>
  <dcterms:created xsi:type="dcterms:W3CDTF">2023-06-27T04:55:00Z</dcterms:created>
  <dcterms:modified xsi:type="dcterms:W3CDTF">2023-07-20T17:59:15Z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A2F7F004479E4319B1F13F5E5248BEAA</vt:lpwstr>
  </property>
  <property fmtid="{D5CDD505-2E9C-101B-9397-08002B2CF9AE}" pid="3" name="KSOProductBuildVer">
    <vt:lpwstr>1033-11.2.0.11388</vt:lpwstr>
  </property>
</Properties>
</file>