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2.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302" r:id="rId5"/>
    <p:sldId id="303" r:id="rId6"/>
    <p:sldId id="304" r:id="rId7"/>
    <p:sldId id="305" r:id="rId8"/>
    <p:sldId id="306" r:id="rId9"/>
    <p:sldId id="307" r:id="rId10"/>
    <p:sldId id="308" r:id="rId11"/>
    <p:sldId id="309" r:id="rId12"/>
    <p:sldId id="310" r:id="rId13"/>
    <p:sldId id="263" r:id="rId14"/>
    <p:sldId id="258" r:id="rId15"/>
    <p:sldId id="259" r:id="rId16"/>
    <p:sldId id="260" r:id="rId17"/>
    <p:sldId id="261" r:id="rId18"/>
    <p:sldId id="273" r:id="rId19"/>
    <p:sldId id="269" r:id="rId20"/>
    <p:sldId id="270" r:id="rId21"/>
    <p:sldId id="271" r:id="rId22"/>
    <p:sldId id="266" r:id="rId23"/>
    <p:sldId id="267" r:id="rId24"/>
    <p:sldId id="272" r:id="rId25"/>
    <p:sldId id="274" r:id="rId26"/>
    <p:sldId id="268" r:id="rId27"/>
    <p:sldId id="275" r:id="rId28"/>
    <p:sldId id="276" r:id="rId29"/>
    <p:sldId id="277" r:id="rId30"/>
    <p:sldId id="278" r:id="rId31"/>
    <p:sldId id="279" r:id="rId32"/>
    <p:sldId id="299" r:id="rId33"/>
    <p:sldId id="300" r:id="rId34"/>
    <p:sldId id="301" r:id="rId35"/>
    <p:sldId id="280" r:id="rId36"/>
    <p:sldId id="281" r:id="rId37"/>
    <p:sldId id="282" r:id="rId38"/>
    <p:sldId id="283" r:id="rId39"/>
    <p:sldId id="284" r:id="rId40"/>
    <p:sldId id="285" r:id="rId41"/>
    <p:sldId id="286" r:id="rId42"/>
    <p:sldId id="287" r:id="rId43"/>
    <p:sldId id="289" r:id="rId44"/>
    <p:sldId id="290" r:id="rId45"/>
    <p:sldId id="311" r:id="rId46"/>
    <p:sldId id="312"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8" autoAdjust="0"/>
    <p:restoredTop sz="94660"/>
  </p:normalViewPr>
  <p:slideViewPr>
    <p:cSldViewPr>
      <p:cViewPr varScale="1">
        <p:scale>
          <a:sx n="59" d="100"/>
          <a:sy n="59" d="100"/>
        </p:scale>
        <p:origin x="178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customXml" Target="../customXml/item1.xml"/><Relationship Id="rId6"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BE5DB23-798B-D2FE-478D-6F36D835854E}"/>
              </a:ext>
            </a:extLst>
          </p:cNvPr>
          <p:cNvSpPr>
            <a:spLocks noGrp="1"/>
          </p:cNvSpPr>
          <p:nvPr>
            <p:ph type="dt" sz="half" idx="10"/>
          </p:nvPr>
        </p:nvSpPr>
        <p:spPr/>
        <p:txBody>
          <a:bodyPr/>
          <a:lstStyle>
            <a:lvl1pPr>
              <a:defRPr/>
            </a:lvl1pPr>
          </a:lstStyle>
          <a:p>
            <a:pPr>
              <a:defRPr/>
            </a:pPr>
            <a:fld id="{D004AD4C-C797-47B1-BD02-750557A3C2A9}" type="datetimeFigureOut">
              <a:rPr lang="en-US"/>
              <a:pPr>
                <a:defRPr/>
              </a:pPr>
              <a:t>11/17/2023</a:t>
            </a:fld>
            <a:endParaRPr lang="en-US"/>
          </a:p>
        </p:txBody>
      </p:sp>
      <p:sp>
        <p:nvSpPr>
          <p:cNvPr id="5" name="Footer Placeholder 4">
            <a:extLst>
              <a:ext uri="{FF2B5EF4-FFF2-40B4-BE49-F238E27FC236}">
                <a16:creationId xmlns:a16="http://schemas.microsoft.com/office/drawing/2014/main" id="{3AB059B8-DC51-FD4A-DA2E-60B9F55A8EF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E342EC4-7E0C-5588-7AB1-21D5E2F221B2}"/>
              </a:ext>
            </a:extLst>
          </p:cNvPr>
          <p:cNvSpPr>
            <a:spLocks noGrp="1"/>
          </p:cNvSpPr>
          <p:nvPr>
            <p:ph type="sldNum" sz="quarter" idx="12"/>
          </p:nvPr>
        </p:nvSpPr>
        <p:spPr/>
        <p:txBody>
          <a:bodyPr/>
          <a:lstStyle>
            <a:lvl1pPr>
              <a:defRPr/>
            </a:lvl1pPr>
          </a:lstStyle>
          <a:p>
            <a:pPr>
              <a:defRPr/>
            </a:pPr>
            <a:fld id="{1DD704BB-0E72-48DA-953D-3EED9E62B78D}" type="slidenum">
              <a:rPr lang="en-US" altLang="en-US"/>
              <a:pPr>
                <a:defRPr/>
              </a:pPr>
              <a:t>‹#›</a:t>
            </a:fld>
            <a:endParaRPr lang="en-US" altLang="en-US"/>
          </a:p>
        </p:txBody>
      </p:sp>
    </p:spTree>
    <p:extLst>
      <p:ext uri="{BB962C8B-B14F-4D97-AF65-F5344CB8AC3E}">
        <p14:creationId xmlns:p14="http://schemas.microsoft.com/office/powerpoint/2010/main" val="1888371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716C1-A652-2E5F-6508-35B0D7760373}"/>
              </a:ext>
            </a:extLst>
          </p:cNvPr>
          <p:cNvSpPr>
            <a:spLocks noGrp="1"/>
          </p:cNvSpPr>
          <p:nvPr>
            <p:ph type="dt" sz="half" idx="10"/>
          </p:nvPr>
        </p:nvSpPr>
        <p:spPr/>
        <p:txBody>
          <a:bodyPr/>
          <a:lstStyle>
            <a:lvl1pPr>
              <a:defRPr/>
            </a:lvl1pPr>
          </a:lstStyle>
          <a:p>
            <a:pPr>
              <a:defRPr/>
            </a:pPr>
            <a:fld id="{019145C2-95E6-42AB-8D8F-8A8F3A9C49B4}" type="datetimeFigureOut">
              <a:rPr lang="en-US"/>
              <a:pPr>
                <a:defRPr/>
              </a:pPr>
              <a:t>11/17/2023</a:t>
            </a:fld>
            <a:endParaRPr lang="en-US"/>
          </a:p>
        </p:txBody>
      </p:sp>
      <p:sp>
        <p:nvSpPr>
          <p:cNvPr id="5" name="Footer Placeholder 4">
            <a:extLst>
              <a:ext uri="{FF2B5EF4-FFF2-40B4-BE49-F238E27FC236}">
                <a16:creationId xmlns:a16="http://schemas.microsoft.com/office/drawing/2014/main" id="{7EF4EBD9-31BD-1D44-4860-853A91E01A9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EA02FE-8C45-BCEC-A23B-B1B5CDD72B87}"/>
              </a:ext>
            </a:extLst>
          </p:cNvPr>
          <p:cNvSpPr>
            <a:spLocks noGrp="1"/>
          </p:cNvSpPr>
          <p:nvPr>
            <p:ph type="sldNum" sz="quarter" idx="12"/>
          </p:nvPr>
        </p:nvSpPr>
        <p:spPr/>
        <p:txBody>
          <a:bodyPr/>
          <a:lstStyle>
            <a:lvl1pPr>
              <a:defRPr/>
            </a:lvl1pPr>
          </a:lstStyle>
          <a:p>
            <a:pPr>
              <a:defRPr/>
            </a:pPr>
            <a:fld id="{E1BD942E-F5BB-4F04-9481-D617ABB33D95}" type="slidenum">
              <a:rPr lang="en-US" altLang="en-US"/>
              <a:pPr>
                <a:defRPr/>
              </a:pPr>
              <a:t>‹#›</a:t>
            </a:fld>
            <a:endParaRPr lang="en-US" altLang="en-US"/>
          </a:p>
        </p:txBody>
      </p:sp>
    </p:spTree>
    <p:extLst>
      <p:ext uri="{BB962C8B-B14F-4D97-AF65-F5344CB8AC3E}">
        <p14:creationId xmlns:p14="http://schemas.microsoft.com/office/powerpoint/2010/main" val="88444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DB4AD-7DAF-DABA-59C0-67D1BD80F9EF}"/>
              </a:ext>
            </a:extLst>
          </p:cNvPr>
          <p:cNvSpPr>
            <a:spLocks noGrp="1"/>
          </p:cNvSpPr>
          <p:nvPr>
            <p:ph type="dt" sz="half" idx="10"/>
          </p:nvPr>
        </p:nvSpPr>
        <p:spPr/>
        <p:txBody>
          <a:bodyPr/>
          <a:lstStyle>
            <a:lvl1pPr>
              <a:defRPr/>
            </a:lvl1pPr>
          </a:lstStyle>
          <a:p>
            <a:pPr>
              <a:defRPr/>
            </a:pPr>
            <a:fld id="{6DD7C594-D746-40A1-9FEC-D5733A205493}" type="datetimeFigureOut">
              <a:rPr lang="en-US"/>
              <a:pPr>
                <a:defRPr/>
              </a:pPr>
              <a:t>11/17/2023</a:t>
            </a:fld>
            <a:endParaRPr lang="en-US"/>
          </a:p>
        </p:txBody>
      </p:sp>
      <p:sp>
        <p:nvSpPr>
          <p:cNvPr id="5" name="Footer Placeholder 4">
            <a:extLst>
              <a:ext uri="{FF2B5EF4-FFF2-40B4-BE49-F238E27FC236}">
                <a16:creationId xmlns:a16="http://schemas.microsoft.com/office/drawing/2014/main" id="{B4C062C3-9D92-41EB-7C1F-67683A1917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80EA61B-F179-A395-C38C-ADB3CDE957E4}"/>
              </a:ext>
            </a:extLst>
          </p:cNvPr>
          <p:cNvSpPr>
            <a:spLocks noGrp="1"/>
          </p:cNvSpPr>
          <p:nvPr>
            <p:ph type="sldNum" sz="quarter" idx="12"/>
          </p:nvPr>
        </p:nvSpPr>
        <p:spPr/>
        <p:txBody>
          <a:bodyPr/>
          <a:lstStyle>
            <a:lvl1pPr>
              <a:defRPr/>
            </a:lvl1pPr>
          </a:lstStyle>
          <a:p>
            <a:pPr>
              <a:defRPr/>
            </a:pPr>
            <a:fld id="{32DB2E0A-ECE0-4309-91D9-B7FA84462B44}" type="slidenum">
              <a:rPr lang="en-US" altLang="en-US"/>
              <a:pPr>
                <a:defRPr/>
              </a:pPr>
              <a:t>‹#›</a:t>
            </a:fld>
            <a:endParaRPr lang="en-US" altLang="en-US"/>
          </a:p>
        </p:txBody>
      </p:sp>
    </p:spTree>
    <p:extLst>
      <p:ext uri="{BB962C8B-B14F-4D97-AF65-F5344CB8AC3E}">
        <p14:creationId xmlns:p14="http://schemas.microsoft.com/office/powerpoint/2010/main" val="2314345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0D9E8-8063-8CD5-1FF1-C34D3C76770C}"/>
              </a:ext>
            </a:extLst>
          </p:cNvPr>
          <p:cNvSpPr>
            <a:spLocks noGrp="1"/>
          </p:cNvSpPr>
          <p:nvPr>
            <p:ph type="dt" sz="half" idx="10"/>
          </p:nvPr>
        </p:nvSpPr>
        <p:spPr/>
        <p:txBody>
          <a:bodyPr/>
          <a:lstStyle>
            <a:lvl1pPr>
              <a:defRPr/>
            </a:lvl1pPr>
          </a:lstStyle>
          <a:p>
            <a:pPr>
              <a:defRPr/>
            </a:pPr>
            <a:fld id="{9364BFD7-49BF-41C6-9C82-6C7BA2FC735B}" type="datetimeFigureOut">
              <a:rPr lang="en-US"/>
              <a:pPr>
                <a:defRPr/>
              </a:pPr>
              <a:t>11/17/2023</a:t>
            </a:fld>
            <a:endParaRPr lang="en-US"/>
          </a:p>
        </p:txBody>
      </p:sp>
      <p:sp>
        <p:nvSpPr>
          <p:cNvPr id="5" name="Footer Placeholder 4">
            <a:extLst>
              <a:ext uri="{FF2B5EF4-FFF2-40B4-BE49-F238E27FC236}">
                <a16:creationId xmlns:a16="http://schemas.microsoft.com/office/drawing/2014/main" id="{265B9DC4-17A9-917A-ABF1-C2ECD5CDDA0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DB3E463-FE6C-E72D-818F-4898AA7E455C}"/>
              </a:ext>
            </a:extLst>
          </p:cNvPr>
          <p:cNvSpPr>
            <a:spLocks noGrp="1"/>
          </p:cNvSpPr>
          <p:nvPr>
            <p:ph type="sldNum" sz="quarter" idx="12"/>
          </p:nvPr>
        </p:nvSpPr>
        <p:spPr/>
        <p:txBody>
          <a:bodyPr/>
          <a:lstStyle>
            <a:lvl1pPr>
              <a:defRPr/>
            </a:lvl1pPr>
          </a:lstStyle>
          <a:p>
            <a:pPr>
              <a:defRPr/>
            </a:pPr>
            <a:fld id="{EDA5EBC9-41D8-4900-9D32-2B6B74A34A45}" type="slidenum">
              <a:rPr lang="en-US" altLang="en-US"/>
              <a:pPr>
                <a:defRPr/>
              </a:pPr>
              <a:t>‹#›</a:t>
            </a:fld>
            <a:endParaRPr lang="en-US" altLang="en-US"/>
          </a:p>
        </p:txBody>
      </p:sp>
    </p:spTree>
    <p:extLst>
      <p:ext uri="{BB962C8B-B14F-4D97-AF65-F5344CB8AC3E}">
        <p14:creationId xmlns:p14="http://schemas.microsoft.com/office/powerpoint/2010/main" val="212336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62E58-FC7F-AD44-ECD8-B6613D14775D}"/>
              </a:ext>
            </a:extLst>
          </p:cNvPr>
          <p:cNvSpPr>
            <a:spLocks noGrp="1"/>
          </p:cNvSpPr>
          <p:nvPr>
            <p:ph type="dt" sz="half" idx="10"/>
          </p:nvPr>
        </p:nvSpPr>
        <p:spPr/>
        <p:txBody>
          <a:bodyPr/>
          <a:lstStyle>
            <a:lvl1pPr>
              <a:defRPr/>
            </a:lvl1pPr>
          </a:lstStyle>
          <a:p>
            <a:pPr>
              <a:defRPr/>
            </a:pPr>
            <a:fld id="{F6352A35-3B9E-4A2F-9D32-02EC68AAD34F}" type="datetimeFigureOut">
              <a:rPr lang="en-US"/>
              <a:pPr>
                <a:defRPr/>
              </a:pPr>
              <a:t>11/17/2023</a:t>
            </a:fld>
            <a:endParaRPr lang="en-US"/>
          </a:p>
        </p:txBody>
      </p:sp>
      <p:sp>
        <p:nvSpPr>
          <p:cNvPr id="5" name="Footer Placeholder 4">
            <a:extLst>
              <a:ext uri="{FF2B5EF4-FFF2-40B4-BE49-F238E27FC236}">
                <a16:creationId xmlns:a16="http://schemas.microsoft.com/office/drawing/2014/main" id="{AD37CCCA-E206-CB93-2F31-66FC3EA1F70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C698707-2950-C958-C0CE-76A7CEF6ED7E}"/>
              </a:ext>
            </a:extLst>
          </p:cNvPr>
          <p:cNvSpPr>
            <a:spLocks noGrp="1"/>
          </p:cNvSpPr>
          <p:nvPr>
            <p:ph type="sldNum" sz="quarter" idx="12"/>
          </p:nvPr>
        </p:nvSpPr>
        <p:spPr/>
        <p:txBody>
          <a:bodyPr/>
          <a:lstStyle>
            <a:lvl1pPr>
              <a:defRPr/>
            </a:lvl1pPr>
          </a:lstStyle>
          <a:p>
            <a:pPr>
              <a:defRPr/>
            </a:pPr>
            <a:fld id="{F3939AE9-CA77-4619-AD6F-B3FF1C0DE8C9}" type="slidenum">
              <a:rPr lang="en-US" altLang="en-US"/>
              <a:pPr>
                <a:defRPr/>
              </a:pPr>
              <a:t>‹#›</a:t>
            </a:fld>
            <a:endParaRPr lang="en-US" altLang="en-US"/>
          </a:p>
        </p:txBody>
      </p:sp>
    </p:spTree>
    <p:extLst>
      <p:ext uri="{BB962C8B-B14F-4D97-AF65-F5344CB8AC3E}">
        <p14:creationId xmlns:p14="http://schemas.microsoft.com/office/powerpoint/2010/main" val="60095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6C8119D-17CF-B291-0BAF-27C5D957CDBC}"/>
              </a:ext>
            </a:extLst>
          </p:cNvPr>
          <p:cNvSpPr>
            <a:spLocks noGrp="1"/>
          </p:cNvSpPr>
          <p:nvPr>
            <p:ph type="dt" sz="half" idx="10"/>
          </p:nvPr>
        </p:nvSpPr>
        <p:spPr/>
        <p:txBody>
          <a:bodyPr/>
          <a:lstStyle>
            <a:lvl1pPr>
              <a:defRPr/>
            </a:lvl1pPr>
          </a:lstStyle>
          <a:p>
            <a:pPr>
              <a:defRPr/>
            </a:pPr>
            <a:fld id="{5EA834AC-3ED1-49D6-BDF8-85E64287257B}" type="datetimeFigureOut">
              <a:rPr lang="en-US"/>
              <a:pPr>
                <a:defRPr/>
              </a:pPr>
              <a:t>11/17/2023</a:t>
            </a:fld>
            <a:endParaRPr lang="en-US"/>
          </a:p>
        </p:txBody>
      </p:sp>
      <p:sp>
        <p:nvSpPr>
          <p:cNvPr id="6" name="Footer Placeholder 4">
            <a:extLst>
              <a:ext uri="{FF2B5EF4-FFF2-40B4-BE49-F238E27FC236}">
                <a16:creationId xmlns:a16="http://schemas.microsoft.com/office/drawing/2014/main" id="{96ED391D-6C0E-2F2E-7F7B-0A2FDF4A9A0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C381DAE-99BD-9583-F29D-22EB64F985D0}"/>
              </a:ext>
            </a:extLst>
          </p:cNvPr>
          <p:cNvSpPr>
            <a:spLocks noGrp="1"/>
          </p:cNvSpPr>
          <p:nvPr>
            <p:ph type="sldNum" sz="quarter" idx="12"/>
          </p:nvPr>
        </p:nvSpPr>
        <p:spPr/>
        <p:txBody>
          <a:bodyPr/>
          <a:lstStyle>
            <a:lvl1pPr>
              <a:defRPr/>
            </a:lvl1pPr>
          </a:lstStyle>
          <a:p>
            <a:pPr>
              <a:defRPr/>
            </a:pPr>
            <a:fld id="{4F9CF4F5-0BDC-49DC-92B7-DBA4396732FD}" type="slidenum">
              <a:rPr lang="en-US" altLang="en-US"/>
              <a:pPr>
                <a:defRPr/>
              </a:pPr>
              <a:t>‹#›</a:t>
            </a:fld>
            <a:endParaRPr lang="en-US" altLang="en-US"/>
          </a:p>
        </p:txBody>
      </p:sp>
    </p:spTree>
    <p:extLst>
      <p:ext uri="{BB962C8B-B14F-4D97-AF65-F5344CB8AC3E}">
        <p14:creationId xmlns:p14="http://schemas.microsoft.com/office/powerpoint/2010/main" val="278680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FE3302B-21CE-1DD6-16FE-BC6A4BAD83EF}"/>
              </a:ext>
            </a:extLst>
          </p:cNvPr>
          <p:cNvSpPr>
            <a:spLocks noGrp="1"/>
          </p:cNvSpPr>
          <p:nvPr>
            <p:ph type="dt" sz="half" idx="10"/>
          </p:nvPr>
        </p:nvSpPr>
        <p:spPr/>
        <p:txBody>
          <a:bodyPr/>
          <a:lstStyle>
            <a:lvl1pPr>
              <a:defRPr/>
            </a:lvl1pPr>
          </a:lstStyle>
          <a:p>
            <a:pPr>
              <a:defRPr/>
            </a:pPr>
            <a:fld id="{69D2C1C9-4CE1-47EF-89D4-B8A0CB445A86}" type="datetimeFigureOut">
              <a:rPr lang="en-US"/>
              <a:pPr>
                <a:defRPr/>
              </a:pPr>
              <a:t>11/17/2023</a:t>
            </a:fld>
            <a:endParaRPr lang="en-US"/>
          </a:p>
        </p:txBody>
      </p:sp>
      <p:sp>
        <p:nvSpPr>
          <p:cNvPr id="8" name="Footer Placeholder 4">
            <a:extLst>
              <a:ext uri="{FF2B5EF4-FFF2-40B4-BE49-F238E27FC236}">
                <a16:creationId xmlns:a16="http://schemas.microsoft.com/office/drawing/2014/main" id="{208BCAE6-5964-3471-6461-3ACDA6C2627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66C3B76-2845-6CCD-3D2E-6911ED7AAFE7}"/>
              </a:ext>
            </a:extLst>
          </p:cNvPr>
          <p:cNvSpPr>
            <a:spLocks noGrp="1"/>
          </p:cNvSpPr>
          <p:nvPr>
            <p:ph type="sldNum" sz="quarter" idx="12"/>
          </p:nvPr>
        </p:nvSpPr>
        <p:spPr/>
        <p:txBody>
          <a:bodyPr/>
          <a:lstStyle>
            <a:lvl1pPr>
              <a:defRPr/>
            </a:lvl1pPr>
          </a:lstStyle>
          <a:p>
            <a:pPr>
              <a:defRPr/>
            </a:pPr>
            <a:fld id="{28DF699C-E5B2-4B30-9CB4-95B4180BF282}" type="slidenum">
              <a:rPr lang="en-US" altLang="en-US"/>
              <a:pPr>
                <a:defRPr/>
              </a:pPr>
              <a:t>‹#›</a:t>
            </a:fld>
            <a:endParaRPr lang="en-US" altLang="en-US"/>
          </a:p>
        </p:txBody>
      </p:sp>
    </p:spTree>
    <p:extLst>
      <p:ext uri="{BB962C8B-B14F-4D97-AF65-F5344CB8AC3E}">
        <p14:creationId xmlns:p14="http://schemas.microsoft.com/office/powerpoint/2010/main" val="248369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7FACB89-9B60-B9A5-CA55-5A155746D893}"/>
              </a:ext>
            </a:extLst>
          </p:cNvPr>
          <p:cNvSpPr>
            <a:spLocks noGrp="1"/>
          </p:cNvSpPr>
          <p:nvPr>
            <p:ph type="dt" sz="half" idx="10"/>
          </p:nvPr>
        </p:nvSpPr>
        <p:spPr/>
        <p:txBody>
          <a:bodyPr/>
          <a:lstStyle>
            <a:lvl1pPr>
              <a:defRPr/>
            </a:lvl1pPr>
          </a:lstStyle>
          <a:p>
            <a:pPr>
              <a:defRPr/>
            </a:pPr>
            <a:fld id="{53D95C26-512F-4138-B8C1-272035B0C1FF}" type="datetimeFigureOut">
              <a:rPr lang="en-US"/>
              <a:pPr>
                <a:defRPr/>
              </a:pPr>
              <a:t>11/17/2023</a:t>
            </a:fld>
            <a:endParaRPr lang="en-US"/>
          </a:p>
        </p:txBody>
      </p:sp>
      <p:sp>
        <p:nvSpPr>
          <p:cNvPr id="4" name="Footer Placeholder 4">
            <a:extLst>
              <a:ext uri="{FF2B5EF4-FFF2-40B4-BE49-F238E27FC236}">
                <a16:creationId xmlns:a16="http://schemas.microsoft.com/office/drawing/2014/main" id="{8354487F-22B1-9090-5739-EA316AE5842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8F244BD-92A4-7DA9-6C38-34C6B3B76AA8}"/>
              </a:ext>
            </a:extLst>
          </p:cNvPr>
          <p:cNvSpPr>
            <a:spLocks noGrp="1"/>
          </p:cNvSpPr>
          <p:nvPr>
            <p:ph type="sldNum" sz="quarter" idx="12"/>
          </p:nvPr>
        </p:nvSpPr>
        <p:spPr/>
        <p:txBody>
          <a:bodyPr/>
          <a:lstStyle>
            <a:lvl1pPr>
              <a:defRPr/>
            </a:lvl1pPr>
          </a:lstStyle>
          <a:p>
            <a:pPr>
              <a:defRPr/>
            </a:pPr>
            <a:fld id="{E462A788-A84F-4B36-85D5-94FEF4F7EF99}" type="slidenum">
              <a:rPr lang="en-US" altLang="en-US"/>
              <a:pPr>
                <a:defRPr/>
              </a:pPr>
              <a:t>‹#›</a:t>
            </a:fld>
            <a:endParaRPr lang="en-US" altLang="en-US"/>
          </a:p>
        </p:txBody>
      </p:sp>
    </p:spTree>
    <p:extLst>
      <p:ext uri="{BB962C8B-B14F-4D97-AF65-F5344CB8AC3E}">
        <p14:creationId xmlns:p14="http://schemas.microsoft.com/office/powerpoint/2010/main" val="428617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8C6A077-3A1F-FE8C-BED4-05640C671BDB}"/>
              </a:ext>
            </a:extLst>
          </p:cNvPr>
          <p:cNvSpPr>
            <a:spLocks noGrp="1"/>
          </p:cNvSpPr>
          <p:nvPr>
            <p:ph type="dt" sz="half" idx="10"/>
          </p:nvPr>
        </p:nvSpPr>
        <p:spPr/>
        <p:txBody>
          <a:bodyPr/>
          <a:lstStyle>
            <a:lvl1pPr>
              <a:defRPr/>
            </a:lvl1pPr>
          </a:lstStyle>
          <a:p>
            <a:pPr>
              <a:defRPr/>
            </a:pPr>
            <a:fld id="{3DFC85C2-AF86-4BF1-B1A0-D87A4664AEFE}" type="datetimeFigureOut">
              <a:rPr lang="en-US"/>
              <a:pPr>
                <a:defRPr/>
              </a:pPr>
              <a:t>11/17/2023</a:t>
            </a:fld>
            <a:endParaRPr lang="en-US"/>
          </a:p>
        </p:txBody>
      </p:sp>
      <p:sp>
        <p:nvSpPr>
          <p:cNvPr id="3" name="Footer Placeholder 4">
            <a:extLst>
              <a:ext uri="{FF2B5EF4-FFF2-40B4-BE49-F238E27FC236}">
                <a16:creationId xmlns:a16="http://schemas.microsoft.com/office/drawing/2014/main" id="{81339705-8CEC-4FD9-7E4E-008C005A2E9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EC87DE8-E2B8-989D-D719-E2DD2676F3FA}"/>
              </a:ext>
            </a:extLst>
          </p:cNvPr>
          <p:cNvSpPr>
            <a:spLocks noGrp="1"/>
          </p:cNvSpPr>
          <p:nvPr>
            <p:ph type="sldNum" sz="quarter" idx="12"/>
          </p:nvPr>
        </p:nvSpPr>
        <p:spPr/>
        <p:txBody>
          <a:bodyPr/>
          <a:lstStyle>
            <a:lvl1pPr>
              <a:defRPr/>
            </a:lvl1pPr>
          </a:lstStyle>
          <a:p>
            <a:pPr>
              <a:defRPr/>
            </a:pPr>
            <a:fld id="{1C0AD342-2202-49A3-92FC-D841A130E35E}" type="slidenum">
              <a:rPr lang="en-US" altLang="en-US"/>
              <a:pPr>
                <a:defRPr/>
              </a:pPr>
              <a:t>‹#›</a:t>
            </a:fld>
            <a:endParaRPr lang="en-US" altLang="en-US"/>
          </a:p>
        </p:txBody>
      </p:sp>
    </p:spTree>
    <p:extLst>
      <p:ext uri="{BB962C8B-B14F-4D97-AF65-F5344CB8AC3E}">
        <p14:creationId xmlns:p14="http://schemas.microsoft.com/office/powerpoint/2010/main" val="976609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8797EA3-B6FE-2DBA-543A-3E944B1A6913}"/>
              </a:ext>
            </a:extLst>
          </p:cNvPr>
          <p:cNvSpPr>
            <a:spLocks noGrp="1"/>
          </p:cNvSpPr>
          <p:nvPr>
            <p:ph type="dt" sz="half" idx="10"/>
          </p:nvPr>
        </p:nvSpPr>
        <p:spPr/>
        <p:txBody>
          <a:bodyPr/>
          <a:lstStyle>
            <a:lvl1pPr>
              <a:defRPr/>
            </a:lvl1pPr>
          </a:lstStyle>
          <a:p>
            <a:pPr>
              <a:defRPr/>
            </a:pPr>
            <a:fld id="{0920BB98-8B99-4052-A3E5-2AEEE5AE3457}" type="datetimeFigureOut">
              <a:rPr lang="en-US"/>
              <a:pPr>
                <a:defRPr/>
              </a:pPr>
              <a:t>11/17/2023</a:t>
            </a:fld>
            <a:endParaRPr lang="en-US"/>
          </a:p>
        </p:txBody>
      </p:sp>
      <p:sp>
        <p:nvSpPr>
          <p:cNvPr id="6" name="Footer Placeholder 4">
            <a:extLst>
              <a:ext uri="{FF2B5EF4-FFF2-40B4-BE49-F238E27FC236}">
                <a16:creationId xmlns:a16="http://schemas.microsoft.com/office/drawing/2014/main" id="{B5F03D7E-C57F-93E2-508E-4A84EEB6E62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7145351-6EA2-DE7B-211E-ADC3E7E8C07B}"/>
              </a:ext>
            </a:extLst>
          </p:cNvPr>
          <p:cNvSpPr>
            <a:spLocks noGrp="1"/>
          </p:cNvSpPr>
          <p:nvPr>
            <p:ph type="sldNum" sz="quarter" idx="12"/>
          </p:nvPr>
        </p:nvSpPr>
        <p:spPr/>
        <p:txBody>
          <a:bodyPr/>
          <a:lstStyle>
            <a:lvl1pPr>
              <a:defRPr/>
            </a:lvl1pPr>
          </a:lstStyle>
          <a:p>
            <a:pPr>
              <a:defRPr/>
            </a:pPr>
            <a:fld id="{903FB65D-DEC4-4768-A2C4-FF58CCDF4DC3}" type="slidenum">
              <a:rPr lang="en-US" altLang="en-US"/>
              <a:pPr>
                <a:defRPr/>
              </a:pPr>
              <a:t>‹#›</a:t>
            </a:fld>
            <a:endParaRPr lang="en-US" altLang="en-US"/>
          </a:p>
        </p:txBody>
      </p:sp>
    </p:spTree>
    <p:extLst>
      <p:ext uri="{BB962C8B-B14F-4D97-AF65-F5344CB8AC3E}">
        <p14:creationId xmlns:p14="http://schemas.microsoft.com/office/powerpoint/2010/main" val="341789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9C27FF5-5FCB-6F0E-4410-A749A25D3257}"/>
              </a:ext>
            </a:extLst>
          </p:cNvPr>
          <p:cNvSpPr>
            <a:spLocks noGrp="1"/>
          </p:cNvSpPr>
          <p:nvPr>
            <p:ph type="dt" sz="half" idx="10"/>
          </p:nvPr>
        </p:nvSpPr>
        <p:spPr/>
        <p:txBody>
          <a:bodyPr/>
          <a:lstStyle>
            <a:lvl1pPr>
              <a:defRPr/>
            </a:lvl1pPr>
          </a:lstStyle>
          <a:p>
            <a:pPr>
              <a:defRPr/>
            </a:pPr>
            <a:fld id="{A6406BDE-B768-4A49-8471-4E2707A42AF8}" type="datetimeFigureOut">
              <a:rPr lang="en-US"/>
              <a:pPr>
                <a:defRPr/>
              </a:pPr>
              <a:t>11/17/2023</a:t>
            </a:fld>
            <a:endParaRPr lang="en-US"/>
          </a:p>
        </p:txBody>
      </p:sp>
      <p:sp>
        <p:nvSpPr>
          <p:cNvPr id="6" name="Footer Placeholder 4">
            <a:extLst>
              <a:ext uri="{FF2B5EF4-FFF2-40B4-BE49-F238E27FC236}">
                <a16:creationId xmlns:a16="http://schemas.microsoft.com/office/drawing/2014/main" id="{25A9CED1-B7D3-5356-A3A8-C0E945465E7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C0E413F-E04A-5CEE-CC00-8CB5C928CD2E}"/>
              </a:ext>
            </a:extLst>
          </p:cNvPr>
          <p:cNvSpPr>
            <a:spLocks noGrp="1"/>
          </p:cNvSpPr>
          <p:nvPr>
            <p:ph type="sldNum" sz="quarter" idx="12"/>
          </p:nvPr>
        </p:nvSpPr>
        <p:spPr/>
        <p:txBody>
          <a:bodyPr/>
          <a:lstStyle>
            <a:lvl1pPr>
              <a:defRPr/>
            </a:lvl1pPr>
          </a:lstStyle>
          <a:p>
            <a:pPr>
              <a:defRPr/>
            </a:pPr>
            <a:fld id="{6BF04636-B292-4EF4-B3AD-C0D5EF11C339}" type="slidenum">
              <a:rPr lang="en-US" altLang="en-US"/>
              <a:pPr>
                <a:defRPr/>
              </a:pPr>
              <a:t>‹#›</a:t>
            </a:fld>
            <a:endParaRPr lang="en-US" altLang="en-US"/>
          </a:p>
        </p:txBody>
      </p:sp>
    </p:spTree>
    <p:extLst>
      <p:ext uri="{BB962C8B-B14F-4D97-AF65-F5344CB8AC3E}">
        <p14:creationId xmlns:p14="http://schemas.microsoft.com/office/powerpoint/2010/main" val="23574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23B0008-64B8-AD27-300F-5361D91FFB0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5F2021D-6D6C-17D6-B92A-39025B9EF5D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662B870-C36C-AB91-CEB7-1506F8BF05D7}"/>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598B312F-C488-403C-B334-9FFB17993E2A}" type="datetimeFigureOut">
              <a:rPr lang="en-US"/>
              <a:pPr>
                <a:defRPr/>
              </a:pPr>
              <a:t>11/17/2023</a:t>
            </a:fld>
            <a:endParaRPr lang="en-US"/>
          </a:p>
        </p:txBody>
      </p:sp>
      <p:sp>
        <p:nvSpPr>
          <p:cNvPr id="5" name="Footer Placeholder 4">
            <a:extLst>
              <a:ext uri="{FF2B5EF4-FFF2-40B4-BE49-F238E27FC236}">
                <a16:creationId xmlns:a16="http://schemas.microsoft.com/office/drawing/2014/main" id="{C9AFF777-A780-567A-0C08-7E02AF06C4F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2F7A7955-4249-3AE9-5E62-C59A1FFB358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49C31404-516E-46B1-B2C6-E4B9BACAFCA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B9CD60AB-142A-0ED2-9F01-6A95D2950340}"/>
              </a:ext>
            </a:extLst>
          </p:cNvPr>
          <p:cNvSpPr>
            <a:spLocks noGrp="1"/>
          </p:cNvSpPr>
          <p:nvPr>
            <p:ph type="ctrTitle"/>
          </p:nvPr>
        </p:nvSpPr>
        <p:spPr/>
        <p:txBody>
          <a:bodyPr/>
          <a:lstStyle/>
          <a:p>
            <a:pPr eaLnBrk="1" hangingPunct="1"/>
            <a:r>
              <a:rPr lang="en-US" altLang="en-US" b="1"/>
              <a:t>UNIT II</a:t>
            </a:r>
            <a:br>
              <a:rPr lang="en-US" altLang="en-US" b="1"/>
            </a:br>
            <a:r>
              <a:rPr lang="en-US" altLang="en-US" b="1"/>
              <a:t>PROCESS SYNCHRONIZATION</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E087594-4A5B-DAC2-6388-6D1D128644D3}"/>
              </a:ext>
            </a:extLst>
          </p:cNvPr>
          <p:cNvSpPr>
            <a:spLocks noGrp="1"/>
          </p:cNvSpPr>
          <p:nvPr>
            <p:ph type="title"/>
          </p:nvPr>
        </p:nvSpPr>
        <p:spPr/>
        <p:txBody>
          <a:bodyPr/>
          <a:lstStyle/>
          <a:p>
            <a:r>
              <a:rPr lang="en-US" altLang="en-US" b="1"/>
              <a:t>Pipes</a:t>
            </a:r>
          </a:p>
        </p:txBody>
      </p:sp>
      <p:sp>
        <p:nvSpPr>
          <p:cNvPr id="11267" name="Content Placeholder 2">
            <a:extLst>
              <a:ext uri="{FF2B5EF4-FFF2-40B4-BE49-F238E27FC236}">
                <a16:creationId xmlns:a16="http://schemas.microsoft.com/office/drawing/2014/main" id="{920C5B82-4FAF-C73A-D6C2-00A5045E5E08}"/>
              </a:ext>
            </a:extLst>
          </p:cNvPr>
          <p:cNvSpPr>
            <a:spLocks noGrp="1"/>
          </p:cNvSpPr>
          <p:nvPr>
            <p:ph idx="1"/>
          </p:nvPr>
        </p:nvSpPr>
        <p:spPr/>
        <p:txBody>
          <a:bodyPr/>
          <a:lstStyle/>
          <a:p>
            <a:pPr algn="just"/>
            <a:r>
              <a:rPr lang="en-US" altLang="en-US" sz="2000"/>
              <a:t>Named pipes on </a:t>
            </a:r>
            <a:r>
              <a:rPr lang="en-US" altLang="en-US" sz="2000" b="1"/>
              <a:t>Windows </a:t>
            </a:r>
            <a:r>
              <a:rPr lang="en-US" altLang="en-US" sz="2000"/>
              <a:t>systems provide a richer communication mechanism than their UNIX counterparts.</a:t>
            </a:r>
          </a:p>
          <a:p>
            <a:pPr algn="just"/>
            <a:r>
              <a:rPr lang="en-US" altLang="en-US" sz="2000"/>
              <a:t>Full-duplex communication is allowed, and the communicating processes may reside on either the same or different machines. </a:t>
            </a:r>
          </a:p>
          <a:p>
            <a:pPr algn="just"/>
            <a:r>
              <a:rPr lang="en-US" altLang="en-US" sz="2000"/>
              <a:t>Additionally, only byte-oriented data may be transmitted across a UNIX FIFO whereas Windows systems allow either byte- or message-oriented data. </a:t>
            </a:r>
          </a:p>
          <a:p>
            <a:pPr algn="just"/>
            <a:r>
              <a:rPr lang="en-US" altLang="en-US" sz="2000"/>
              <a:t>In Winodws </a:t>
            </a:r>
            <a:r>
              <a:rPr lang="en-US" altLang="en-US" sz="2000" b="1"/>
              <a:t>Named pipes are created with the CreateNamedPipe() function</a:t>
            </a:r>
            <a:r>
              <a:rPr lang="en-US" altLang="en-US" sz="2000"/>
              <a:t>, and a client can connect to a named pipe using ConnectNamedPipe(). </a:t>
            </a:r>
          </a:p>
          <a:p>
            <a:pPr algn="just"/>
            <a:r>
              <a:rPr lang="en-US" altLang="en-US" sz="2000"/>
              <a:t>Communication over the named pipe can be accomplished using the ReadFile() and WriteFile() functions.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C40969C-E189-4ED8-4EE3-BE7CA8406435}"/>
              </a:ext>
            </a:extLst>
          </p:cNvPr>
          <p:cNvSpPr>
            <a:spLocks noGrp="1"/>
          </p:cNvSpPr>
          <p:nvPr>
            <p:ph type="title"/>
          </p:nvPr>
        </p:nvSpPr>
        <p:spPr/>
        <p:txBody>
          <a:bodyPr/>
          <a:lstStyle/>
          <a:p>
            <a:pPr eaLnBrk="1" hangingPunct="1"/>
            <a:r>
              <a:rPr lang="en-US" altLang="en-US" b="1"/>
              <a:t>Synchronization</a:t>
            </a:r>
          </a:p>
        </p:txBody>
      </p:sp>
      <p:sp>
        <p:nvSpPr>
          <p:cNvPr id="12291" name="Content Placeholder 2">
            <a:extLst>
              <a:ext uri="{FF2B5EF4-FFF2-40B4-BE49-F238E27FC236}">
                <a16:creationId xmlns:a16="http://schemas.microsoft.com/office/drawing/2014/main" id="{AC97C4DD-B852-4DB6-B4B0-6375A6988DC3}"/>
              </a:ext>
            </a:extLst>
          </p:cNvPr>
          <p:cNvSpPr>
            <a:spLocks noGrp="1"/>
          </p:cNvSpPr>
          <p:nvPr>
            <p:ph idx="1"/>
          </p:nvPr>
        </p:nvSpPr>
        <p:spPr/>
        <p:txBody>
          <a:bodyPr/>
          <a:lstStyle/>
          <a:p>
            <a:pPr algn="just" eaLnBrk="1" hangingPunct="1"/>
            <a:r>
              <a:rPr lang="en-US" altLang="en-US" sz="2000"/>
              <a:t>On the basis of synchronization, processes are categorized as one of the following two types:</a:t>
            </a:r>
          </a:p>
          <a:p>
            <a:pPr algn="just" eaLnBrk="1" hangingPunct="1"/>
            <a:r>
              <a:rPr lang="en-US" altLang="en-US" sz="2000" b="1"/>
              <a:t>Independent Process</a:t>
            </a:r>
            <a:r>
              <a:rPr lang="en-US" altLang="en-US" sz="2000"/>
              <a:t> : Execution of one process does not affects the execution of other processes.</a:t>
            </a:r>
          </a:p>
          <a:p>
            <a:pPr algn="just" eaLnBrk="1" hangingPunct="1"/>
            <a:r>
              <a:rPr lang="en-US" altLang="en-US" sz="2000" b="1"/>
              <a:t>Cooperative Process</a:t>
            </a:r>
            <a:r>
              <a:rPr lang="en-US" altLang="en-US" sz="2000"/>
              <a:t> : Execution of one process affects the execution of other processes.</a:t>
            </a:r>
          </a:p>
          <a:p>
            <a:pPr algn="just" eaLnBrk="1" hangingPunct="1"/>
            <a:r>
              <a:rPr lang="en-US" altLang="en-US" sz="2000"/>
              <a:t>Process synchronization problem arises in the case of Cooperative process also because resources are shared in Cooperative processes.</a:t>
            </a:r>
          </a:p>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3408067-1A73-0190-BEA5-D1926F8FE942}"/>
              </a:ext>
            </a:extLst>
          </p:cNvPr>
          <p:cNvSpPr>
            <a:spLocks noGrp="1"/>
          </p:cNvSpPr>
          <p:nvPr>
            <p:ph type="title"/>
          </p:nvPr>
        </p:nvSpPr>
        <p:spPr/>
        <p:txBody>
          <a:bodyPr/>
          <a:lstStyle/>
          <a:p>
            <a:pPr eaLnBrk="1" hangingPunct="1"/>
            <a:r>
              <a:rPr lang="en-US" altLang="en-US" b="1"/>
              <a:t>Synchronization</a:t>
            </a:r>
            <a:endParaRPr lang="en-US" altLang="en-US"/>
          </a:p>
        </p:txBody>
      </p:sp>
      <p:sp>
        <p:nvSpPr>
          <p:cNvPr id="3" name="Content Placeholder 2">
            <a:extLst>
              <a:ext uri="{FF2B5EF4-FFF2-40B4-BE49-F238E27FC236}">
                <a16:creationId xmlns:a16="http://schemas.microsoft.com/office/drawing/2014/main" id="{7F865603-F9B1-B25A-C0C1-A55F50AA26C5}"/>
              </a:ext>
            </a:extLst>
          </p:cNvPr>
          <p:cNvSpPr>
            <a:spLocks noGrp="1"/>
          </p:cNvSpPr>
          <p:nvPr>
            <p:ph idx="1"/>
          </p:nvPr>
        </p:nvSpPr>
        <p:spPr/>
        <p:txBody>
          <a:bodyPr rtlCol="0">
            <a:normAutofit fontScale="92500" lnSpcReduction="10000"/>
          </a:bodyPr>
          <a:lstStyle/>
          <a:p>
            <a:pPr eaLnBrk="1" fontAlgn="auto" hangingPunct="1">
              <a:spcAft>
                <a:spcPts val="0"/>
              </a:spcAft>
              <a:buFont typeface="Monotype Sorts" charset="2"/>
              <a:buNone/>
              <a:defRPr/>
            </a:pPr>
            <a:r>
              <a:rPr lang="en-US" b="1" dirty="0"/>
              <a:t>Producer</a:t>
            </a:r>
          </a:p>
          <a:p>
            <a:pPr eaLnBrk="1" fontAlgn="auto" hangingPunct="1">
              <a:spcAft>
                <a:spcPts val="0"/>
              </a:spcAft>
              <a:buFont typeface="Monotype Sorts" charset="2"/>
              <a:buNone/>
              <a:defRPr/>
            </a:pPr>
            <a:r>
              <a:rPr lang="en-US" dirty="0"/>
              <a:t>while (true) {</a:t>
            </a:r>
          </a:p>
          <a:p>
            <a:pPr eaLnBrk="1" fontAlgn="auto" hangingPunct="1">
              <a:spcAft>
                <a:spcPts val="0"/>
              </a:spcAft>
              <a:buFont typeface="Monotype Sorts" charset="2"/>
              <a:buNone/>
              <a:defRPr/>
            </a:pPr>
            <a:r>
              <a:rPr lang="en-US" dirty="0"/>
              <a:t>          /*  produce an item and put in </a:t>
            </a:r>
            <a:r>
              <a:rPr lang="en-US" dirty="0" err="1"/>
              <a:t>nextProduced</a:t>
            </a:r>
            <a:r>
              <a:rPr lang="en-US" dirty="0"/>
              <a:t>  */</a:t>
            </a:r>
          </a:p>
          <a:p>
            <a:pPr eaLnBrk="1" fontAlgn="auto" hangingPunct="1">
              <a:spcAft>
                <a:spcPts val="0"/>
              </a:spcAft>
              <a:buFont typeface="Monotype Sorts" charset="2"/>
              <a:buNone/>
              <a:defRPr/>
            </a:pPr>
            <a:r>
              <a:rPr lang="en-US" dirty="0"/>
              <a:t>	      while (count == BUFFER_SIZE)</a:t>
            </a:r>
          </a:p>
          <a:p>
            <a:pPr eaLnBrk="1" fontAlgn="auto" hangingPunct="1">
              <a:spcAft>
                <a:spcPts val="0"/>
              </a:spcAft>
              <a:buFont typeface="Monotype Sorts" charset="2"/>
              <a:buNone/>
              <a:defRPr/>
            </a:pPr>
            <a:r>
              <a:rPr lang="en-US" dirty="0"/>
              <a:t>			; // do nothing</a:t>
            </a:r>
          </a:p>
          <a:p>
            <a:pPr eaLnBrk="1" fontAlgn="auto" hangingPunct="1">
              <a:spcAft>
                <a:spcPts val="0"/>
              </a:spcAft>
              <a:buFont typeface="Monotype Sorts" charset="2"/>
              <a:buNone/>
              <a:defRPr/>
            </a:pPr>
            <a:r>
              <a:rPr lang="en-US" dirty="0"/>
              <a:t>		       buffer [in] = </a:t>
            </a:r>
            <a:r>
              <a:rPr lang="en-US" dirty="0" err="1"/>
              <a:t>nextProduced</a:t>
            </a:r>
            <a:r>
              <a:rPr lang="en-US" dirty="0"/>
              <a:t>;</a:t>
            </a:r>
          </a:p>
          <a:p>
            <a:pPr eaLnBrk="1" fontAlgn="auto" hangingPunct="1">
              <a:spcAft>
                <a:spcPts val="0"/>
              </a:spcAft>
              <a:buFont typeface="Monotype Sorts" charset="2"/>
              <a:buNone/>
              <a:defRPr/>
            </a:pPr>
            <a:r>
              <a:rPr lang="en-US" dirty="0"/>
              <a:t>		       in = (in + 1) % BUFFER_SIZE;</a:t>
            </a:r>
          </a:p>
          <a:p>
            <a:pPr eaLnBrk="1" fontAlgn="auto" hangingPunct="1">
              <a:spcAft>
                <a:spcPts val="0"/>
              </a:spcAft>
              <a:buFont typeface="Monotype Sorts" charset="2"/>
              <a:buNone/>
              <a:defRPr/>
            </a:pPr>
            <a:r>
              <a:rPr lang="en-US" dirty="0"/>
              <a:t>		       count++;</a:t>
            </a:r>
          </a:p>
          <a:p>
            <a:pPr eaLnBrk="1" fontAlgn="auto" hangingPunct="1">
              <a:spcAft>
                <a:spcPts val="0"/>
              </a:spcAft>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123CCC1-30CC-60EA-4210-97DBF82A947E}"/>
              </a:ext>
            </a:extLst>
          </p:cNvPr>
          <p:cNvSpPr>
            <a:spLocks noGrp="1"/>
          </p:cNvSpPr>
          <p:nvPr>
            <p:ph type="title"/>
          </p:nvPr>
        </p:nvSpPr>
        <p:spPr/>
        <p:txBody>
          <a:bodyPr/>
          <a:lstStyle/>
          <a:p>
            <a:pPr eaLnBrk="1" hangingPunct="1"/>
            <a:r>
              <a:rPr lang="en-US" altLang="en-US" b="1"/>
              <a:t>Synchronization</a:t>
            </a:r>
            <a:endParaRPr lang="en-US" altLang="en-US"/>
          </a:p>
        </p:txBody>
      </p:sp>
      <p:sp>
        <p:nvSpPr>
          <p:cNvPr id="3" name="Content Placeholder 2">
            <a:extLst>
              <a:ext uri="{FF2B5EF4-FFF2-40B4-BE49-F238E27FC236}">
                <a16:creationId xmlns:a16="http://schemas.microsoft.com/office/drawing/2014/main" id="{D7D14F54-948F-1658-FAE2-DAE9D0FE7BDA}"/>
              </a:ext>
            </a:extLst>
          </p:cNvPr>
          <p:cNvSpPr>
            <a:spLocks noGrp="1"/>
          </p:cNvSpPr>
          <p:nvPr>
            <p:ph idx="1"/>
          </p:nvPr>
        </p:nvSpPr>
        <p:spPr/>
        <p:txBody>
          <a:bodyPr rtlCol="0">
            <a:normAutofit fontScale="92500" lnSpcReduction="20000"/>
          </a:bodyPr>
          <a:lstStyle/>
          <a:p>
            <a:pPr eaLnBrk="1" fontAlgn="auto" hangingPunct="1">
              <a:spcAft>
                <a:spcPts val="0"/>
              </a:spcAft>
              <a:buFont typeface="Monotype Sorts" charset="2"/>
              <a:buNone/>
              <a:defRPr/>
            </a:pPr>
            <a:r>
              <a:rPr lang="en-US" b="1" dirty="0"/>
              <a:t>Consumer</a:t>
            </a:r>
          </a:p>
          <a:p>
            <a:pPr eaLnBrk="1" fontAlgn="auto" hangingPunct="1">
              <a:spcAft>
                <a:spcPts val="0"/>
              </a:spcAft>
              <a:buFont typeface="Monotype Sorts" charset="2"/>
              <a:buNone/>
              <a:defRPr/>
            </a:pPr>
            <a:r>
              <a:rPr lang="en-US" dirty="0"/>
              <a:t>while (true)  {</a:t>
            </a:r>
          </a:p>
          <a:p>
            <a:pPr eaLnBrk="1" fontAlgn="auto" hangingPunct="1">
              <a:spcAft>
                <a:spcPts val="0"/>
              </a:spcAft>
              <a:buFont typeface="Monotype Sorts" charset="2"/>
              <a:buNone/>
              <a:defRPr/>
            </a:pPr>
            <a:r>
              <a:rPr lang="en-US" dirty="0"/>
              <a:t>	        while (count == 0)</a:t>
            </a:r>
          </a:p>
          <a:p>
            <a:pPr eaLnBrk="1" fontAlgn="auto" hangingPunct="1">
              <a:spcAft>
                <a:spcPts val="0"/>
              </a:spcAft>
              <a:buFont typeface="Monotype Sorts" charset="2"/>
              <a:buNone/>
              <a:defRPr/>
            </a:pPr>
            <a:r>
              <a:rPr lang="en-US" dirty="0"/>
              <a:t>		        ; // do nothing</a:t>
            </a:r>
          </a:p>
          <a:p>
            <a:pPr eaLnBrk="1" fontAlgn="auto" hangingPunct="1">
              <a:spcAft>
                <a:spcPts val="0"/>
              </a:spcAft>
              <a:buFont typeface="Monotype Sorts" charset="2"/>
              <a:buNone/>
              <a:defRPr/>
            </a:pPr>
            <a:r>
              <a:rPr lang="en-US" dirty="0"/>
              <a:t>		        </a:t>
            </a:r>
            <a:r>
              <a:rPr lang="en-US" dirty="0" err="1"/>
              <a:t>nextConsumed</a:t>
            </a:r>
            <a:r>
              <a:rPr lang="en-US" dirty="0"/>
              <a:t> =  buffer[out];</a:t>
            </a:r>
          </a:p>
          <a:p>
            <a:pPr eaLnBrk="1" fontAlgn="auto" hangingPunct="1">
              <a:spcAft>
                <a:spcPts val="0"/>
              </a:spcAft>
              <a:buFont typeface="Monotype Sorts" charset="2"/>
              <a:buNone/>
              <a:defRPr/>
            </a:pPr>
            <a:r>
              <a:rPr lang="en-US" dirty="0"/>
              <a:t>		         out = (out + 1) % BUFFER_SIZE;</a:t>
            </a:r>
          </a:p>
          <a:p>
            <a:pPr eaLnBrk="1" fontAlgn="auto" hangingPunct="1">
              <a:spcAft>
                <a:spcPts val="0"/>
              </a:spcAft>
              <a:buFont typeface="Monotype Sorts" charset="2"/>
              <a:buNone/>
              <a:defRPr/>
            </a:pPr>
            <a:r>
              <a:rPr lang="en-US" dirty="0"/>
              <a:t>	                  count--;</a:t>
            </a:r>
          </a:p>
          <a:p>
            <a:pPr eaLnBrk="1" fontAlgn="auto" hangingPunct="1">
              <a:spcAft>
                <a:spcPts val="0"/>
              </a:spcAft>
              <a:buFont typeface="Monotype Sorts" charset="2"/>
              <a:buNone/>
              <a:defRPr/>
            </a:pPr>
            <a:r>
              <a:rPr lang="en-US" dirty="0"/>
              <a:t>			/*  consume the item in </a:t>
            </a:r>
            <a:r>
              <a:rPr lang="en-US" dirty="0" err="1"/>
              <a:t>nextConsumed</a:t>
            </a:r>
            <a:endParaRPr lang="en-US" dirty="0"/>
          </a:p>
          <a:p>
            <a:pPr eaLnBrk="1" fontAlgn="auto" hangingPunct="1">
              <a:spcAft>
                <a:spcPts val="0"/>
              </a:spcAft>
              <a:buFont typeface="Monotype Sorts" charset="2"/>
              <a:buNone/>
              <a:defRPr/>
            </a:pPr>
            <a:r>
              <a:rPr lang="en-US" dirty="0"/>
              <a:t>	}</a:t>
            </a:r>
          </a:p>
          <a:p>
            <a:pPr eaLnBrk="1" fontAlgn="auto" hangingPunct="1">
              <a:spcAft>
                <a:spcPts val="0"/>
              </a:spcAft>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441EF5F-2A82-DB25-C3ED-E376F78646BA}"/>
              </a:ext>
            </a:extLst>
          </p:cNvPr>
          <p:cNvSpPr>
            <a:spLocks noGrp="1"/>
          </p:cNvSpPr>
          <p:nvPr>
            <p:ph type="title"/>
          </p:nvPr>
        </p:nvSpPr>
        <p:spPr/>
        <p:txBody>
          <a:bodyPr/>
          <a:lstStyle/>
          <a:p>
            <a:pPr eaLnBrk="1" hangingPunct="1"/>
            <a:r>
              <a:rPr lang="en-US" altLang="en-US" b="1"/>
              <a:t>Synchronization</a:t>
            </a:r>
            <a:endParaRPr lang="en-US" altLang="en-US"/>
          </a:p>
        </p:txBody>
      </p:sp>
      <p:sp>
        <p:nvSpPr>
          <p:cNvPr id="15363" name="Content Placeholder 2">
            <a:extLst>
              <a:ext uri="{FF2B5EF4-FFF2-40B4-BE49-F238E27FC236}">
                <a16:creationId xmlns:a16="http://schemas.microsoft.com/office/drawing/2014/main" id="{5F16B730-8BA1-9AB1-089A-0B78E9B3F47E}"/>
              </a:ext>
            </a:extLst>
          </p:cNvPr>
          <p:cNvSpPr>
            <a:spLocks noGrp="1"/>
          </p:cNvSpPr>
          <p:nvPr>
            <p:ph idx="1"/>
          </p:nvPr>
        </p:nvSpPr>
        <p:spPr/>
        <p:txBody>
          <a:bodyPr/>
          <a:lstStyle/>
          <a:p>
            <a:pPr eaLnBrk="1" hangingPunct="1">
              <a:lnSpc>
                <a:spcPct val="90000"/>
              </a:lnSpc>
            </a:pPr>
            <a:r>
              <a:rPr lang="en-US" altLang="en-US" sz="3000"/>
              <a:t>count++ could be implemented as</a:t>
            </a:r>
            <a:br>
              <a:rPr lang="en-US" altLang="en-US" sz="3000"/>
            </a:br>
            <a:r>
              <a:rPr lang="en-US" altLang="en-US" sz="3000"/>
              <a:t>     register1 = count</a:t>
            </a:r>
            <a:br>
              <a:rPr lang="en-US" altLang="en-US" sz="3000"/>
            </a:br>
            <a:r>
              <a:rPr lang="en-US" altLang="en-US" sz="3000"/>
              <a:t>     register1 = register1 + 1</a:t>
            </a:r>
            <a:br>
              <a:rPr lang="en-US" altLang="en-US" sz="3000"/>
            </a:br>
            <a:r>
              <a:rPr lang="en-US" altLang="en-US" sz="3000"/>
              <a:t>     count = register1</a:t>
            </a:r>
          </a:p>
          <a:p>
            <a:pPr eaLnBrk="1" hangingPunct="1">
              <a:lnSpc>
                <a:spcPct val="90000"/>
              </a:lnSpc>
            </a:pPr>
            <a:endParaRPr lang="en-US" altLang="en-US" sz="3000"/>
          </a:p>
          <a:p>
            <a:pPr eaLnBrk="1" hangingPunct="1">
              <a:lnSpc>
                <a:spcPct val="90000"/>
              </a:lnSpc>
            </a:pPr>
            <a:r>
              <a:rPr lang="en-US" altLang="en-US" sz="3000"/>
              <a:t>count-- could be implemented as</a:t>
            </a:r>
            <a:br>
              <a:rPr lang="en-US" altLang="en-US" sz="3000"/>
            </a:br>
            <a:r>
              <a:rPr lang="en-US" altLang="en-US" sz="3000"/>
              <a:t>     register2 = count</a:t>
            </a:r>
            <a:br>
              <a:rPr lang="en-US" altLang="en-US" sz="3000"/>
            </a:br>
            <a:r>
              <a:rPr lang="en-US" altLang="en-US" sz="3000"/>
              <a:t>     register2 = register2 - 1</a:t>
            </a:r>
            <a:br>
              <a:rPr lang="en-US" altLang="en-US" sz="3000"/>
            </a:br>
            <a:r>
              <a:rPr lang="en-US" altLang="en-US" sz="3000"/>
              <a:t>     count = register2</a:t>
            </a:r>
          </a:p>
          <a:p>
            <a:pPr eaLnBrk="1" hangingPunct="1">
              <a:lnSpc>
                <a:spcPct val="90000"/>
              </a:lnSpc>
            </a:pPr>
            <a:endParaRPr lang="en-US" altLang="en-US" sz="2800"/>
          </a:p>
          <a:p>
            <a:pPr eaLnBrk="1" hangingPunct="1"/>
            <a:endParaRPr lang="en-US"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2112660-B1C5-E01D-2151-CBBA63F5077B}"/>
              </a:ext>
            </a:extLst>
          </p:cNvPr>
          <p:cNvSpPr>
            <a:spLocks noGrp="1"/>
          </p:cNvSpPr>
          <p:nvPr>
            <p:ph type="title"/>
          </p:nvPr>
        </p:nvSpPr>
        <p:spPr/>
        <p:txBody>
          <a:bodyPr/>
          <a:lstStyle/>
          <a:p>
            <a:pPr eaLnBrk="1" hangingPunct="1"/>
            <a:r>
              <a:rPr lang="en-US" altLang="en-US" b="1"/>
              <a:t>Synchronization</a:t>
            </a:r>
            <a:endParaRPr lang="en-US" altLang="en-US"/>
          </a:p>
        </p:txBody>
      </p:sp>
      <p:graphicFrame>
        <p:nvGraphicFramePr>
          <p:cNvPr id="6" name="Table 5">
            <a:extLst>
              <a:ext uri="{FF2B5EF4-FFF2-40B4-BE49-F238E27FC236}">
                <a16:creationId xmlns:a16="http://schemas.microsoft.com/office/drawing/2014/main" id="{5D2A2883-374E-569D-68E1-9125A6AA9B06}"/>
              </a:ext>
            </a:extLst>
          </p:cNvPr>
          <p:cNvGraphicFramePr>
            <a:graphicFrameLocks noGrp="1"/>
          </p:cNvGraphicFramePr>
          <p:nvPr/>
        </p:nvGraphicFramePr>
        <p:xfrm>
          <a:off x="838200" y="1600200"/>
          <a:ext cx="8000999" cy="3403600"/>
        </p:xfrm>
        <a:graphic>
          <a:graphicData uri="http://schemas.openxmlformats.org/drawingml/2006/table">
            <a:tbl>
              <a:tblPr firstRow="1" bandRow="1">
                <a:tableStyleId>{5C22544A-7EE6-4342-B048-85BDC9FD1C3A}</a:tableStyleId>
              </a:tblPr>
              <a:tblGrid>
                <a:gridCol w="831272">
                  <a:extLst>
                    <a:ext uri="{9D8B030D-6E8A-4147-A177-3AD203B41FA5}">
                      <a16:colId xmlns:a16="http://schemas.microsoft.com/office/drawing/2014/main" val="20000"/>
                    </a:ext>
                  </a:extLst>
                </a:gridCol>
                <a:gridCol w="1558637">
                  <a:extLst>
                    <a:ext uri="{9D8B030D-6E8A-4147-A177-3AD203B41FA5}">
                      <a16:colId xmlns:a16="http://schemas.microsoft.com/office/drawing/2014/main" val="20001"/>
                    </a:ext>
                  </a:extLst>
                </a:gridCol>
                <a:gridCol w="1187009">
                  <a:extLst>
                    <a:ext uri="{9D8B030D-6E8A-4147-A177-3AD203B41FA5}">
                      <a16:colId xmlns:a16="http://schemas.microsoft.com/office/drawing/2014/main" val="20002"/>
                    </a:ext>
                  </a:extLst>
                </a:gridCol>
                <a:gridCol w="2519082">
                  <a:extLst>
                    <a:ext uri="{9D8B030D-6E8A-4147-A177-3AD203B41FA5}">
                      <a16:colId xmlns:a16="http://schemas.microsoft.com/office/drawing/2014/main" val="20003"/>
                    </a:ext>
                  </a:extLst>
                </a:gridCol>
                <a:gridCol w="1904999">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S0</a:t>
                      </a:r>
                    </a:p>
                  </a:txBody>
                  <a:tcPr/>
                </a:tc>
                <a:tc>
                  <a:txBody>
                    <a:bodyPr/>
                    <a:lstStyle/>
                    <a:p>
                      <a:r>
                        <a:rPr lang="en-US" sz="1800" dirty="0"/>
                        <a:t>producer</a:t>
                      </a:r>
                      <a:endParaRPr lang="en-US" dirty="0"/>
                    </a:p>
                  </a:txBody>
                  <a:tcPr/>
                </a:tc>
                <a:tc>
                  <a:txBody>
                    <a:bodyPr/>
                    <a:lstStyle/>
                    <a:p>
                      <a:r>
                        <a:rPr lang="en-US" sz="1800" dirty="0"/>
                        <a:t>execute</a:t>
                      </a:r>
                      <a:endParaRPr lang="en-US" dirty="0"/>
                    </a:p>
                  </a:txBody>
                  <a:tcPr/>
                </a:tc>
                <a:tc>
                  <a:txBody>
                    <a:bodyPr/>
                    <a:lstStyle/>
                    <a:p>
                      <a:r>
                        <a:rPr lang="en-US" sz="1800" dirty="0"/>
                        <a:t>register1 = count </a:t>
                      </a:r>
                      <a:endParaRPr lang="en-US" dirty="0"/>
                    </a:p>
                  </a:txBody>
                  <a:tcPr/>
                </a:tc>
                <a:tc>
                  <a:txBody>
                    <a:bodyPr/>
                    <a:lstStyle/>
                    <a:p>
                      <a:r>
                        <a:rPr lang="en-US" sz="1800" dirty="0"/>
                        <a:t> {register1 = 5}</a:t>
                      </a:r>
                      <a:br>
                        <a:rPr lang="en-US" sz="1800" dirty="0"/>
                      </a:br>
                      <a:endParaRPr lang="en-US" dirty="0"/>
                    </a:p>
                  </a:txBody>
                  <a:tcPr/>
                </a:tc>
                <a:extLst>
                  <a:ext uri="{0D108BD9-81ED-4DB2-BD59-A6C34878D82A}">
                    <a16:rowId xmlns:a16="http://schemas.microsoft.com/office/drawing/2014/main" val="10001"/>
                  </a:ext>
                </a:extLst>
              </a:tr>
              <a:tr h="370840">
                <a:tc>
                  <a:txBody>
                    <a:bodyPr/>
                    <a:lstStyle/>
                    <a:p>
                      <a:r>
                        <a:rPr lang="en-US" dirty="0"/>
                        <a:t>S1</a:t>
                      </a:r>
                    </a:p>
                  </a:txBody>
                  <a:tcPr/>
                </a:tc>
                <a:tc>
                  <a:txBody>
                    <a:bodyPr/>
                    <a:lstStyle/>
                    <a:p>
                      <a:r>
                        <a:rPr lang="en-US" sz="1800" dirty="0"/>
                        <a:t>producer</a:t>
                      </a:r>
                      <a:endParaRPr lang="en-US" dirty="0"/>
                    </a:p>
                  </a:txBody>
                  <a:tcPr/>
                </a:tc>
                <a:tc>
                  <a:txBody>
                    <a:bodyPr/>
                    <a:lstStyle/>
                    <a:p>
                      <a:r>
                        <a:rPr lang="en-US" sz="1800" dirty="0"/>
                        <a:t>execute</a:t>
                      </a:r>
                      <a:endParaRPr lang="en-US" dirty="0"/>
                    </a:p>
                  </a:txBody>
                  <a:tcPr/>
                </a:tc>
                <a:tc>
                  <a:txBody>
                    <a:bodyPr/>
                    <a:lstStyle/>
                    <a:p>
                      <a:r>
                        <a:rPr lang="en-US" sz="1800" dirty="0"/>
                        <a:t>register1 = register1 + 1 </a:t>
                      </a:r>
                      <a:endParaRPr lang="en-US" dirty="0"/>
                    </a:p>
                  </a:txBody>
                  <a:tcPr/>
                </a:tc>
                <a:tc>
                  <a:txBody>
                    <a:bodyPr/>
                    <a:lstStyle/>
                    <a:p>
                      <a:r>
                        <a:rPr lang="en-US" sz="1800" dirty="0"/>
                        <a:t>{register1 = 6} </a:t>
                      </a:r>
                      <a:br>
                        <a:rPr lang="en-US" sz="1800" dirty="0"/>
                      </a:br>
                      <a:endParaRPr lang="en-US" dirty="0"/>
                    </a:p>
                  </a:txBody>
                  <a:tcPr/>
                </a:tc>
                <a:extLst>
                  <a:ext uri="{0D108BD9-81ED-4DB2-BD59-A6C34878D82A}">
                    <a16:rowId xmlns:a16="http://schemas.microsoft.com/office/drawing/2014/main" val="10002"/>
                  </a:ext>
                </a:extLst>
              </a:tr>
              <a:tr h="370840">
                <a:tc>
                  <a:txBody>
                    <a:bodyPr/>
                    <a:lstStyle/>
                    <a:p>
                      <a:r>
                        <a:rPr lang="en-US" dirty="0"/>
                        <a:t>S2</a:t>
                      </a:r>
                    </a:p>
                  </a:txBody>
                  <a:tcPr/>
                </a:tc>
                <a:tc>
                  <a:txBody>
                    <a:bodyPr/>
                    <a:lstStyle/>
                    <a:p>
                      <a:r>
                        <a:rPr lang="en-US" sz="1800" dirty="0"/>
                        <a:t>Consumer</a:t>
                      </a:r>
                      <a:endParaRPr lang="en-US" dirty="0"/>
                    </a:p>
                  </a:txBody>
                  <a:tcPr/>
                </a:tc>
                <a:tc>
                  <a:txBody>
                    <a:bodyPr/>
                    <a:lstStyle/>
                    <a:p>
                      <a:r>
                        <a:rPr lang="en-US" sz="1800" dirty="0"/>
                        <a:t>execute</a:t>
                      </a:r>
                      <a:endParaRPr lang="en-US" dirty="0"/>
                    </a:p>
                  </a:txBody>
                  <a:tcPr/>
                </a:tc>
                <a:tc>
                  <a:txBody>
                    <a:bodyPr/>
                    <a:lstStyle/>
                    <a:p>
                      <a:r>
                        <a:rPr lang="en-US" sz="1800" dirty="0"/>
                        <a:t>register2 = count </a:t>
                      </a:r>
                      <a:endParaRPr lang="en-US" dirty="0"/>
                    </a:p>
                  </a:txBody>
                  <a:tcPr/>
                </a:tc>
                <a:tc>
                  <a:txBody>
                    <a:bodyPr/>
                    <a:lstStyle/>
                    <a:p>
                      <a:r>
                        <a:rPr lang="en-US" sz="1800" dirty="0"/>
                        <a:t> {register2 = 5} </a:t>
                      </a:r>
                      <a:endParaRPr lang="en-US" dirty="0"/>
                    </a:p>
                  </a:txBody>
                  <a:tcPr/>
                </a:tc>
                <a:extLst>
                  <a:ext uri="{0D108BD9-81ED-4DB2-BD59-A6C34878D82A}">
                    <a16:rowId xmlns:a16="http://schemas.microsoft.com/office/drawing/2014/main" val="10003"/>
                  </a:ext>
                </a:extLst>
              </a:tr>
              <a:tr h="370840">
                <a:tc>
                  <a:txBody>
                    <a:bodyPr/>
                    <a:lstStyle/>
                    <a:p>
                      <a:r>
                        <a:rPr lang="en-US" dirty="0"/>
                        <a:t>S3</a:t>
                      </a:r>
                    </a:p>
                  </a:txBody>
                  <a:tcPr/>
                </a:tc>
                <a:tc>
                  <a:txBody>
                    <a:bodyPr/>
                    <a:lstStyle/>
                    <a:p>
                      <a:r>
                        <a:rPr lang="en-US" sz="1800" dirty="0"/>
                        <a:t>Consumer</a:t>
                      </a:r>
                      <a:endParaRPr lang="en-US" dirty="0"/>
                    </a:p>
                  </a:txBody>
                  <a:tcPr/>
                </a:tc>
                <a:tc>
                  <a:txBody>
                    <a:bodyPr/>
                    <a:lstStyle/>
                    <a:p>
                      <a:r>
                        <a:rPr lang="en-US" sz="1800" dirty="0"/>
                        <a:t>execute</a:t>
                      </a:r>
                      <a:endParaRPr lang="en-US" dirty="0"/>
                    </a:p>
                  </a:txBody>
                  <a:tcPr/>
                </a:tc>
                <a:tc>
                  <a:txBody>
                    <a:bodyPr/>
                    <a:lstStyle/>
                    <a:p>
                      <a:r>
                        <a:rPr lang="en-US" sz="1800" dirty="0"/>
                        <a:t>register2 = register2 - 1 </a:t>
                      </a:r>
                      <a:endParaRPr lang="en-US" dirty="0"/>
                    </a:p>
                  </a:txBody>
                  <a:tcPr/>
                </a:tc>
                <a:tc>
                  <a:txBody>
                    <a:bodyPr/>
                    <a:lstStyle/>
                    <a:p>
                      <a:r>
                        <a:rPr lang="en-US" sz="1800" dirty="0"/>
                        <a:t>{register2 = 4} </a:t>
                      </a:r>
                      <a:br>
                        <a:rPr lang="en-US" sz="1800" dirty="0"/>
                      </a:br>
                      <a:endParaRPr lang="en-US" dirty="0"/>
                    </a:p>
                  </a:txBody>
                  <a:tcPr/>
                </a:tc>
                <a:extLst>
                  <a:ext uri="{0D108BD9-81ED-4DB2-BD59-A6C34878D82A}">
                    <a16:rowId xmlns:a16="http://schemas.microsoft.com/office/drawing/2014/main" val="10004"/>
                  </a:ext>
                </a:extLst>
              </a:tr>
              <a:tr h="370840">
                <a:tc>
                  <a:txBody>
                    <a:bodyPr/>
                    <a:lstStyle/>
                    <a:p>
                      <a:r>
                        <a:rPr lang="en-US" dirty="0"/>
                        <a:t>S4</a:t>
                      </a:r>
                    </a:p>
                  </a:txBody>
                  <a:tcPr/>
                </a:tc>
                <a:tc>
                  <a:txBody>
                    <a:bodyPr/>
                    <a:lstStyle/>
                    <a:p>
                      <a:r>
                        <a:rPr lang="en-US" sz="1800" dirty="0"/>
                        <a:t>producer</a:t>
                      </a:r>
                      <a:endParaRPr lang="en-US" dirty="0"/>
                    </a:p>
                  </a:txBody>
                  <a:tcPr/>
                </a:tc>
                <a:tc>
                  <a:txBody>
                    <a:bodyPr/>
                    <a:lstStyle/>
                    <a:p>
                      <a:r>
                        <a:rPr lang="en-US" sz="1800" dirty="0"/>
                        <a:t>execute</a:t>
                      </a:r>
                      <a:endParaRPr lang="en-US" dirty="0"/>
                    </a:p>
                  </a:txBody>
                  <a:tcPr/>
                </a:tc>
                <a:tc>
                  <a:txBody>
                    <a:bodyPr/>
                    <a:lstStyle/>
                    <a:p>
                      <a:r>
                        <a:rPr lang="en-US" sz="1800" dirty="0"/>
                        <a:t>count = register1 </a:t>
                      </a:r>
                      <a:endParaRPr lang="en-US" dirty="0"/>
                    </a:p>
                  </a:txBody>
                  <a:tcPr/>
                </a:tc>
                <a:tc>
                  <a:txBody>
                    <a:bodyPr/>
                    <a:lstStyle/>
                    <a:p>
                      <a:r>
                        <a:rPr lang="en-US" sz="1800" dirty="0"/>
                        <a:t> {count = 6 } </a:t>
                      </a:r>
                      <a:endParaRPr lang="en-US" dirty="0"/>
                    </a:p>
                  </a:txBody>
                  <a:tcPr/>
                </a:tc>
                <a:extLst>
                  <a:ext uri="{0D108BD9-81ED-4DB2-BD59-A6C34878D82A}">
                    <a16:rowId xmlns:a16="http://schemas.microsoft.com/office/drawing/2014/main" val="10005"/>
                  </a:ext>
                </a:extLst>
              </a:tr>
              <a:tr h="370840">
                <a:tc>
                  <a:txBody>
                    <a:bodyPr/>
                    <a:lstStyle/>
                    <a:p>
                      <a:r>
                        <a:rPr lang="en-US" dirty="0"/>
                        <a:t>S5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consumer</a:t>
                      </a:r>
                      <a:endParaRPr lang="en-US" dirty="0"/>
                    </a:p>
                  </a:txBody>
                  <a:tcPr/>
                </a:tc>
                <a:tc>
                  <a:txBody>
                    <a:bodyPr/>
                    <a:lstStyle/>
                    <a:p>
                      <a:r>
                        <a:rPr lang="en-US" sz="1800" dirty="0"/>
                        <a:t>execute</a:t>
                      </a:r>
                      <a:endParaRPr lang="en-US" dirty="0"/>
                    </a:p>
                  </a:txBody>
                  <a:tcPr/>
                </a:tc>
                <a:tc>
                  <a:txBody>
                    <a:bodyPr/>
                    <a:lstStyle/>
                    <a:p>
                      <a:r>
                        <a:rPr lang="en-US" sz="1800" dirty="0"/>
                        <a:t>count = register2 </a:t>
                      </a:r>
                      <a:endParaRPr lang="en-US" dirty="0"/>
                    </a:p>
                  </a:txBody>
                  <a:tcPr/>
                </a:tc>
                <a:tc>
                  <a:txBody>
                    <a:bodyPr/>
                    <a:lstStyle/>
                    <a:p>
                      <a:r>
                        <a:rPr lang="en-US" sz="1800" dirty="0"/>
                        <a:t> {count =  4} </a:t>
                      </a:r>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BF032B0-E463-B96A-E471-75FFCEAA38B9}"/>
              </a:ext>
            </a:extLst>
          </p:cNvPr>
          <p:cNvSpPr>
            <a:spLocks noGrp="1"/>
          </p:cNvSpPr>
          <p:nvPr>
            <p:ph type="title"/>
          </p:nvPr>
        </p:nvSpPr>
        <p:spPr/>
        <p:txBody>
          <a:bodyPr/>
          <a:lstStyle/>
          <a:p>
            <a:r>
              <a:rPr lang="en-US" altLang="en-US" b="1"/>
              <a:t>Synchronization</a:t>
            </a:r>
            <a:endParaRPr lang="en-US" altLang="en-US"/>
          </a:p>
        </p:txBody>
      </p:sp>
      <p:sp>
        <p:nvSpPr>
          <p:cNvPr id="17411" name="Content Placeholder 2">
            <a:extLst>
              <a:ext uri="{FF2B5EF4-FFF2-40B4-BE49-F238E27FC236}">
                <a16:creationId xmlns:a16="http://schemas.microsoft.com/office/drawing/2014/main" id="{C08A416F-7AB4-0A4D-1292-A87E0085CF39}"/>
              </a:ext>
            </a:extLst>
          </p:cNvPr>
          <p:cNvSpPr>
            <a:spLocks noGrp="1"/>
          </p:cNvSpPr>
          <p:nvPr>
            <p:ph idx="1"/>
          </p:nvPr>
        </p:nvSpPr>
        <p:spPr/>
        <p:txBody>
          <a:bodyPr/>
          <a:lstStyle/>
          <a:p>
            <a:pPr algn="just"/>
            <a:r>
              <a:rPr lang="en-US" altLang="en-US" sz="2000"/>
              <a:t>We are arrive at incorrect state  because we allowed both processes to manipulate the variable counter concurrently.</a:t>
            </a:r>
          </a:p>
          <a:p>
            <a:pPr algn="just"/>
            <a:r>
              <a:rPr lang="en-US" altLang="en-US" sz="2000"/>
              <a:t>A situation like this, where several process access and manipulate the same data concurrently and outcome of the execution depends of the particular on the particular order in which the access take place is called </a:t>
            </a:r>
            <a:r>
              <a:rPr lang="en-US" altLang="en-US" sz="2000" b="1"/>
              <a:t>race condition</a:t>
            </a:r>
            <a:r>
              <a:rPr lang="en-US" altLang="en-US" sz="200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9CE5570-0CB0-681D-1DC5-C8579C9B243D}"/>
              </a:ext>
            </a:extLst>
          </p:cNvPr>
          <p:cNvSpPr>
            <a:spLocks noGrp="1"/>
          </p:cNvSpPr>
          <p:nvPr>
            <p:ph type="title"/>
          </p:nvPr>
        </p:nvSpPr>
        <p:spPr/>
        <p:txBody>
          <a:bodyPr/>
          <a:lstStyle/>
          <a:p>
            <a:br>
              <a:rPr lang="en-US" altLang="en-US" b="1"/>
            </a:br>
            <a:r>
              <a:rPr lang="en-US" altLang="en-US" b="1"/>
              <a:t>The Critical section problem </a:t>
            </a:r>
            <a:br>
              <a:rPr lang="en-US" altLang="en-US" b="1"/>
            </a:br>
            <a:endParaRPr lang="en-US" altLang="en-US" b="1"/>
          </a:p>
        </p:txBody>
      </p:sp>
      <p:sp>
        <p:nvSpPr>
          <p:cNvPr id="18435" name="Content Placeholder 2">
            <a:extLst>
              <a:ext uri="{FF2B5EF4-FFF2-40B4-BE49-F238E27FC236}">
                <a16:creationId xmlns:a16="http://schemas.microsoft.com/office/drawing/2014/main" id="{3F19D8F1-6B17-C1FD-6D2E-0B069CFEE369}"/>
              </a:ext>
            </a:extLst>
          </p:cNvPr>
          <p:cNvSpPr>
            <a:spLocks noGrp="1"/>
          </p:cNvSpPr>
          <p:nvPr>
            <p:ph idx="1"/>
          </p:nvPr>
        </p:nvSpPr>
        <p:spPr/>
        <p:txBody>
          <a:bodyPr/>
          <a:lstStyle/>
          <a:p>
            <a:pPr algn="just"/>
            <a:r>
              <a:rPr lang="en-US" altLang="en-US" sz="2000"/>
              <a:t>A critical section is a segment of code which can be accessed by a signal process at a specific point of time. The section consists of shared data resources that required to be accessed by other processes.</a:t>
            </a:r>
          </a:p>
          <a:p>
            <a:pPr algn="just"/>
            <a:r>
              <a:rPr lang="en-US" altLang="en-US" sz="2000"/>
              <a:t>In the critical section, only a single process can be executed. Other processes, waiting to execute their critical section, need to wait until the current process completes its execution.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23BA6D1-4250-2CD8-CA8D-8698FB93D723}"/>
              </a:ext>
            </a:extLst>
          </p:cNvPr>
          <p:cNvSpPr>
            <a:spLocks noGrp="1"/>
          </p:cNvSpPr>
          <p:nvPr>
            <p:ph type="title"/>
          </p:nvPr>
        </p:nvSpPr>
        <p:spPr/>
        <p:txBody>
          <a:bodyPr/>
          <a:lstStyle/>
          <a:p>
            <a:r>
              <a:rPr lang="en-US" altLang="en-US" b="1"/>
              <a:t>The Critical section problem </a:t>
            </a:r>
            <a:endParaRPr lang="en-US" altLang="en-US"/>
          </a:p>
        </p:txBody>
      </p:sp>
      <p:pic>
        <p:nvPicPr>
          <p:cNvPr id="19459" name="Content Placeholder 3" descr="critical-section-problem.png">
            <a:extLst>
              <a:ext uri="{FF2B5EF4-FFF2-40B4-BE49-F238E27FC236}">
                <a16:creationId xmlns:a16="http://schemas.microsoft.com/office/drawing/2014/main" id="{5C62100D-B212-DFDE-9578-BDAE8578E4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11500" y="2228850"/>
            <a:ext cx="2921000" cy="326866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F70244C-949B-5941-7528-F13A5EEDC426}"/>
              </a:ext>
            </a:extLst>
          </p:cNvPr>
          <p:cNvSpPr>
            <a:spLocks noGrp="1"/>
          </p:cNvSpPr>
          <p:nvPr>
            <p:ph type="title"/>
          </p:nvPr>
        </p:nvSpPr>
        <p:spPr/>
        <p:txBody>
          <a:bodyPr/>
          <a:lstStyle/>
          <a:p>
            <a:br>
              <a:rPr lang="en-US" altLang="en-US" b="1"/>
            </a:br>
            <a:r>
              <a:rPr lang="en-US" altLang="en-US" b="1"/>
              <a:t>The Critical section problem </a:t>
            </a:r>
            <a:br>
              <a:rPr lang="en-US" altLang="en-US" b="1"/>
            </a:br>
            <a:endParaRPr lang="en-US" altLang="en-US"/>
          </a:p>
        </p:txBody>
      </p:sp>
      <p:sp>
        <p:nvSpPr>
          <p:cNvPr id="20483" name="Content Placeholder 2">
            <a:extLst>
              <a:ext uri="{FF2B5EF4-FFF2-40B4-BE49-F238E27FC236}">
                <a16:creationId xmlns:a16="http://schemas.microsoft.com/office/drawing/2014/main" id="{37CAF69E-60D4-8E1D-06F5-F1000FCD321B}"/>
              </a:ext>
            </a:extLst>
          </p:cNvPr>
          <p:cNvSpPr>
            <a:spLocks noGrp="1"/>
          </p:cNvSpPr>
          <p:nvPr>
            <p:ph idx="1"/>
          </p:nvPr>
        </p:nvSpPr>
        <p:spPr/>
        <p:txBody>
          <a:bodyPr/>
          <a:lstStyle/>
          <a:p>
            <a:r>
              <a:rPr lang="en-US" altLang="en-US" sz="2000" b="1"/>
              <a:t>Entry Section:</a:t>
            </a:r>
            <a:r>
              <a:rPr lang="en-US" altLang="en-US" sz="2000"/>
              <a:t> It is part of the process which decides the entry of a particular process.</a:t>
            </a:r>
          </a:p>
          <a:p>
            <a:r>
              <a:rPr lang="en-US" altLang="en-US" sz="2000" b="1"/>
              <a:t>Critical Section:</a:t>
            </a:r>
            <a:r>
              <a:rPr lang="en-US" altLang="en-US" sz="2000"/>
              <a:t> This part allows one process to enter and modify the shared variable.</a:t>
            </a:r>
          </a:p>
          <a:p>
            <a:r>
              <a:rPr lang="en-US" altLang="en-US" sz="2000" b="1"/>
              <a:t>Exit Section:</a:t>
            </a:r>
            <a:r>
              <a:rPr lang="en-US" altLang="en-US" sz="2000"/>
              <a:t> Exit section allows the other process that are waiting in the Entry Section, to enter into the Critical Sections. It also checks that a process that finished its execution should be removed through this Section.</a:t>
            </a:r>
          </a:p>
          <a:p>
            <a:r>
              <a:rPr lang="en-US" altLang="en-US" sz="2000" b="1"/>
              <a:t>Remainder Section: </a:t>
            </a:r>
            <a:r>
              <a:rPr lang="en-US" altLang="en-US" sz="2000"/>
              <a:t>All</a:t>
            </a:r>
            <a:r>
              <a:rPr lang="en-US" altLang="en-US" sz="2000" b="1"/>
              <a:t> </a:t>
            </a:r>
            <a:r>
              <a:rPr lang="en-US" altLang="en-US" sz="2000"/>
              <a:t>other parts of the Code, which is not in Critical, Entry, and Exit Section, are known as the Remainder Section.</a:t>
            </a:r>
          </a:p>
          <a:p>
            <a:endParaRPr lang="en-U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B666129D-6EEB-3F3D-DD09-BF9F0683B0CE}"/>
              </a:ext>
            </a:extLst>
          </p:cNvPr>
          <p:cNvSpPr>
            <a:spLocks noGrp="1"/>
          </p:cNvSpPr>
          <p:nvPr>
            <p:ph type="title"/>
          </p:nvPr>
        </p:nvSpPr>
        <p:spPr/>
        <p:txBody>
          <a:bodyPr/>
          <a:lstStyle/>
          <a:p>
            <a:r>
              <a:rPr lang="en-US" altLang="en-US" b="1"/>
              <a:t>UNIT II </a:t>
            </a:r>
          </a:p>
        </p:txBody>
      </p:sp>
      <p:sp>
        <p:nvSpPr>
          <p:cNvPr id="3075" name="Content Placeholder 2">
            <a:extLst>
              <a:ext uri="{FF2B5EF4-FFF2-40B4-BE49-F238E27FC236}">
                <a16:creationId xmlns:a16="http://schemas.microsoft.com/office/drawing/2014/main" id="{2A1699A1-BA1D-A8C7-22D3-693FA566AEC2}"/>
              </a:ext>
            </a:extLst>
          </p:cNvPr>
          <p:cNvSpPr>
            <a:spLocks noGrp="1"/>
          </p:cNvSpPr>
          <p:nvPr>
            <p:ph idx="1"/>
          </p:nvPr>
        </p:nvSpPr>
        <p:spPr/>
        <p:txBody>
          <a:bodyPr/>
          <a:lstStyle/>
          <a:p>
            <a:pPr algn="just"/>
            <a:r>
              <a:rPr lang="en-US" altLang="en-US" sz="2000" b="1"/>
              <a:t>Process Synchronization: </a:t>
            </a:r>
            <a:r>
              <a:rPr lang="en-US" altLang="en-US" sz="2000"/>
              <a:t>IPC- Pipes, Message Passing and Shared Memory. Concept of Synchronization, Critical section problem, Peterson’s solution, Semaphores, Classic problems of Synchronization-The Bounded Buffer Problem, The Readers – Writers Problem, Dining – Philosophers  Problem</a:t>
            </a:r>
            <a:r>
              <a:rPr lang="en-US" altLang="en-US"/>
              <a:t>.</a:t>
            </a:r>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F7DCFF7-DC44-3D59-9677-BEBEAC540256}"/>
              </a:ext>
            </a:extLst>
          </p:cNvPr>
          <p:cNvSpPr>
            <a:spLocks noGrp="1"/>
          </p:cNvSpPr>
          <p:nvPr>
            <p:ph type="title"/>
          </p:nvPr>
        </p:nvSpPr>
        <p:spPr/>
        <p:txBody>
          <a:bodyPr/>
          <a:lstStyle/>
          <a:p>
            <a:br>
              <a:rPr lang="en-US" altLang="en-US" b="1"/>
            </a:br>
            <a:r>
              <a:rPr lang="en-US" altLang="en-US" b="1"/>
              <a:t>The Critical section problem </a:t>
            </a:r>
            <a:br>
              <a:rPr lang="en-US" altLang="en-US" b="1"/>
            </a:br>
            <a:endParaRPr lang="en-US" altLang="en-US"/>
          </a:p>
        </p:txBody>
      </p:sp>
      <p:sp>
        <p:nvSpPr>
          <p:cNvPr id="21507" name="Content Placeholder 2">
            <a:extLst>
              <a:ext uri="{FF2B5EF4-FFF2-40B4-BE49-F238E27FC236}">
                <a16:creationId xmlns:a16="http://schemas.microsoft.com/office/drawing/2014/main" id="{A4DFBECB-CA14-6A5D-CF41-59DFC9BD4055}"/>
              </a:ext>
            </a:extLst>
          </p:cNvPr>
          <p:cNvSpPr>
            <a:spLocks noGrp="1"/>
          </p:cNvSpPr>
          <p:nvPr>
            <p:ph idx="1"/>
          </p:nvPr>
        </p:nvSpPr>
        <p:spPr/>
        <p:txBody>
          <a:bodyPr/>
          <a:lstStyle/>
          <a:p>
            <a:pPr algn="just"/>
            <a:r>
              <a:rPr lang="en-US" altLang="en-US" sz="2000"/>
              <a:t>The critical section need to must enforce all three rules:</a:t>
            </a:r>
          </a:p>
          <a:p>
            <a:pPr algn="just"/>
            <a:r>
              <a:rPr lang="en-US" altLang="en-US" sz="2000" b="1"/>
              <a:t>Mutual Exclusion:</a:t>
            </a:r>
            <a:r>
              <a:rPr lang="en-US" altLang="en-US" sz="2000"/>
              <a:t> Mutual Exclusion is a special type of binary semaphore which is used for controlling access to the shared resource. It includes a priority inheritance mechanism to avoid extended priority inversion problems. Not more than one process can execute in its critical section at one time.</a:t>
            </a:r>
          </a:p>
          <a:p>
            <a:pPr algn="just"/>
            <a:r>
              <a:rPr lang="en-US" altLang="en-US" sz="2000" b="1"/>
              <a:t>Progress: </a:t>
            </a:r>
            <a:r>
              <a:rPr lang="en-US" altLang="en-US" sz="2000"/>
              <a:t>This solution is used when no one is in the critical section, and someone wants in. Then those processes not in their reminder section should decide who should go in, in a finite time.</a:t>
            </a:r>
          </a:p>
          <a:p>
            <a:pPr algn="just"/>
            <a:r>
              <a:rPr lang="en-US" altLang="en-US" sz="2000" b="1"/>
              <a:t>Bound Waiting: </a:t>
            </a:r>
            <a:r>
              <a:rPr lang="en-US" altLang="en-US" sz="2000"/>
              <a:t>When a process makes a request for getting into critical section, there is a specific limit about number of processes can get into their critical section. So, when the limit is reached, the system</a:t>
            </a:r>
            <a:r>
              <a:rPr lang="en-US" altLang="en-US" sz="2000" b="1"/>
              <a:t> </a:t>
            </a:r>
            <a:r>
              <a:rPr lang="en-US" altLang="en-US" sz="2000"/>
              <a:t>must allow request to the process to get into its critical section.</a:t>
            </a:r>
          </a:p>
          <a:p>
            <a:pPr algn="just"/>
            <a:endParaRPr lang="en-U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E468303-9B98-8D96-9A65-7AC69C39E46C}"/>
              </a:ext>
            </a:extLst>
          </p:cNvPr>
          <p:cNvSpPr>
            <a:spLocks noGrp="1"/>
          </p:cNvSpPr>
          <p:nvPr>
            <p:ph type="title"/>
          </p:nvPr>
        </p:nvSpPr>
        <p:spPr/>
        <p:txBody>
          <a:bodyPr/>
          <a:lstStyle/>
          <a:p>
            <a:r>
              <a:rPr lang="en-US" altLang="en-US" b="1"/>
              <a:t>Peterson’s Solution</a:t>
            </a:r>
            <a:endParaRPr lang="en-US" altLang="en-US"/>
          </a:p>
        </p:txBody>
      </p:sp>
      <p:sp>
        <p:nvSpPr>
          <p:cNvPr id="22531" name="Content Placeholder 2">
            <a:extLst>
              <a:ext uri="{FF2B5EF4-FFF2-40B4-BE49-F238E27FC236}">
                <a16:creationId xmlns:a16="http://schemas.microsoft.com/office/drawing/2014/main" id="{0FA04A10-4935-E141-5027-40F4504EC5C2}"/>
              </a:ext>
            </a:extLst>
          </p:cNvPr>
          <p:cNvSpPr>
            <a:spLocks noGrp="1"/>
          </p:cNvSpPr>
          <p:nvPr>
            <p:ph idx="1"/>
          </p:nvPr>
        </p:nvSpPr>
        <p:spPr/>
        <p:txBody>
          <a:bodyPr/>
          <a:lstStyle/>
          <a:p>
            <a:pPr algn="just"/>
            <a:r>
              <a:rPr lang="en-US" altLang="en-US" sz="2000"/>
              <a:t>Peterson’s solution is widely used solution to critical section problems. This algorithm was developed by a computer scientist Peterson that’s why it is named as a Peterson’s solution.</a:t>
            </a:r>
          </a:p>
          <a:p>
            <a:pPr algn="just"/>
            <a:r>
              <a:rPr lang="en-US" altLang="en-US" sz="2000"/>
              <a:t>In this solution, when a process is executing in a critical state, then the other process only executes the rest of the code, and the opposite can happen. This method also helps to make sure that only a single process runs in the critical section at a specific time.</a:t>
            </a:r>
          </a:p>
          <a:p>
            <a:pPr algn="just"/>
            <a:r>
              <a:rPr lang="en-US" altLang="en-US" sz="2000"/>
              <a:t>Two variables</a:t>
            </a:r>
          </a:p>
          <a:p>
            <a:pPr algn="just"/>
            <a:r>
              <a:rPr lang="en-US" altLang="en-US" sz="2000"/>
              <a:t>int turn</a:t>
            </a:r>
          </a:p>
          <a:p>
            <a:pPr algn="just"/>
            <a:r>
              <a:rPr lang="en-US" altLang="en-US" sz="2000"/>
              <a:t>boolean flag[2];</a:t>
            </a:r>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C5B8EED-6065-EB37-F04E-5E03D65C39A2}"/>
              </a:ext>
            </a:extLst>
          </p:cNvPr>
          <p:cNvSpPr>
            <a:spLocks noGrp="1"/>
          </p:cNvSpPr>
          <p:nvPr>
            <p:ph type="title"/>
          </p:nvPr>
        </p:nvSpPr>
        <p:spPr/>
        <p:txBody>
          <a:bodyPr/>
          <a:lstStyle/>
          <a:p>
            <a:r>
              <a:rPr lang="en-US" altLang="en-US" b="1"/>
              <a:t>Peterson’s Solution</a:t>
            </a:r>
            <a:endParaRPr lang="en-US" altLang="en-US"/>
          </a:p>
        </p:txBody>
      </p:sp>
      <p:sp>
        <p:nvSpPr>
          <p:cNvPr id="23555" name="Content Placeholder 2">
            <a:extLst>
              <a:ext uri="{FF2B5EF4-FFF2-40B4-BE49-F238E27FC236}">
                <a16:creationId xmlns:a16="http://schemas.microsoft.com/office/drawing/2014/main" id="{B0DABF7F-1A05-F43F-B59A-12CAF04EB9A2}"/>
              </a:ext>
            </a:extLst>
          </p:cNvPr>
          <p:cNvSpPr>
            <a:spLocks noGrp="1"/>
          </p:cNvSpPr>
          <p:nvPr>
            <p:ph idx="1"/>
          </p:nvPr>
        </p:nvSpPr>
        <p:spPr/>
        <p:txBody>
          <a:bodyPr/>
          <a:lstStyle/>
          <a:p>
            <a:pPr>
              <a:buFont typeface="Arial" panose="020B0604020202020204" pitchFamily="34" charset="0"/>
              <a:buNone/>
            </a:pPr>
            <a:r>
              <a:rPr lang="en-US" altLang="en-US"/>
              <a:t>do {    </a:t>
            </a:r>
          </a:p>
          <a:p>
            <a:pPr>
              <a:buFont typeface="Arial" panose="020B0604020202020204" pitchFamily="34" charset="0"/>
              <a:buNone/>
            </a:pPr>
            <a:r>
              <a:rPr lang="en-US" altLang="en-US"/>
              <a:t>	</a:t>
            </a:r>
            <a:r>
              <a:rPr lang="en-US" altLang="en-US">
                <a:solidFill>
                  <a:srgbClr val="FF0000"/>
                </a:solidFill>
              </a:rPr>
              <a:t> </a:t>
            </a:r>
          </a:p>
          <a:p>
            <a:pPr>
              <a:buFont typeface="Arial" panose="020B0604020202020204" pitchFamily="34" charset="0"/>
              <a:buNone/>
            </a:pPr>
            <a:r>
              <a:rPr lang="en-US" altLang="en-US"/>
              <a:t>	</a:t>
            </a:r>
          </a:p>
          <a:p>
            <a:pPr>
              <a:buFont typeface="Arial" panose="020B0604020202020204" pitchFamily="34" charset="0"/>
              <a:buNone/>
            </a:pPr>
            <a:r>
              <a:rPr lang="en-US" altLang="en-US"/>
              <a:t>/* critical section */    </a:t>
            </a:r>
          </a:p>
          <a:p>
            <a:pPr>
              <a:buFont typeface="Arial" panose="020B0604020202020204" pitchFamily="34" charset="0"/>
              <a:buNone/>
            </a:pPr>
            <a:r>
              <a:rPr lang="en-US" altLang="en-US"/>
              <a:t>	   </a:t>
            </a:r>
          </a:p>
          <a:p>
            <a:pPr>
              <a:buFont typeface="Arial" panose="020B0604020202020204" pitchFamily="34" charset="0"/>
              <a:buNone/>
            </a:pPr>
            <a:r>
              <a:rPr lang="en-US" altLang="en-US"/>
              <a:t>	 remainder section */ </a:t>
            </a:r>
          </a:p>
          <a:p>
            <a:pPr>
              <a:buFont typeface="Arial" panose="020B0604020202020204" pitchFamily="34" charset="0"/>
              <a:buNone/>
            </a:pPr>
            <a:r>
              <a:rPr lang="en-US" altLang="en-US"/>
              <a:t>	} while (true);</a:t>
            </a:r>
          </a:p>
          <a:p>
            <a:pPr>
              <a:buFont typeface="Arial" panose="020B0604020202020204" pitchFamily="34" charset="0"/>
              <a:buNone/>
            </a:pPr>
            <a:r>
              <a:rPr lang="en-US" altLang="en-US" b="1"/>
              <a:t>Strutcure of Process P</a:t>
            </a:r>
            <a:r>
              <a:rPr lang="en-US" altLang="en-US" b="1" baseline="-25000"/>
              <a:t>i</a:t>
            </a:r>
          </a:p>
        </p:txBody>
      </p:sp>
      <p:sp>
        <p:nvSpPr>
          <p:cNvPr id="6" name="Rectangle 5">
            <a:extLst>
              <a:ext uri="{FF2B5EF4-FFF2-40B4-BE49-F238E27FC236}">
                <a16:creationId xmlns:a16="http://schemas.microsoft.com/office/drawing/2014/main" id="{34F9CEA4-C703-EE15-AB4B-75C119BBB8F3}"/>
              </a:ext>
            </a:extLst>
          </p:cNvPr>
          <p:cNvSpPr/>
          <p:nvPr/>
        </p:nvSpPr>
        <p:spPr>
          <a:xfrm>
            <a:off x="1219200" y="2209800"/>
            <a:ext cx="6934200" cy="1066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en-US" sz="2000" dirty="0">
                <a:solidFill>
                  <a:srgbClr val="FF0000"/>
                </a:solidFill>
              </a:rPr>
              <a:t>flag[</a:t>
            </a:r>
            <a:r>
              <a:rPr lang="en-US" sz="2000" dirty="0" err="1">
                <a:solidFill>
                  <a:srgbClr val="FF0000"/>
                </a:solidFill>
              </a:rPr>
              <a:t>i</a:t>
            </a:r>
            <a:r>
              <a:rPr lang="en-US" sz="2000" dirty="0">
                <a:solidFill>
                  <a:srgbClr val="FF0000"/>
                </a:solidFill>
              </a:rPr>
              <a:t>] = true;   			(ready to  enter)</a:t>
            </a:r>
          </a:p>
          <a:p>
            <a:pPr eaLnBrk="1" hangingPunct="1">
              <a:defRPr/>
            </a:pPr>
            <a:r>
              <a:rPr lang="en-US" sz="2000" dirty="0">
                <a:solidFill>
                  <a:srgbClr val="FF0000"/>
                </a:solidFill>
              </a:rPr>
              <a:t>turn = j; 				(whose turn)  2</a:t>
            </a:r>
          </a:p>
          <a:p>
            <a:pPr eaLnBrk="1" hangingPunct="1">
              <a:defRPr/>
            </a:pPr>
            <a:r>
              <a:rPr lang="en-US" sz="2000" dirty="0">
                <a:solidFill>
                  <a:srgbClr val="FF0000"/>
                </a:solidFill>
              </a:rPr>
              <a:t>while (flag[j] &amp;&amp; turn == j); 	 1 </a:t>
            </a:r>
            <a:endParaRPr lang="en-US" sz="2000" dirty="0"/>
          </a:p>
        </p:txBody>
      </p:sp>
      <p:sp>
        <p:nvSpPr>
          <p:cNvPr id="7" name="Rectangle 6">
            <a:extLst>
              <a:ext uri="{FF2B5EF4-FFF2-40B4-BE49-F238E27FC236}">
                <a16:creationId xmlns:a16="http://schemas.microsoft.com/office/drawing/2014/main" id="{BE17C82E-6910-2522-B30A-D8B14A1D995D}"/>
              </a:ext>
            </a:extLst>
          </p:cNvPr>
          <p:cNvSpPr/>
          <p:nvPr/>
        </p:nvSpPr>
        <p:spPr>
          <a:xfrm>
            <a:off x="1371600" y="3962400"/>
            <a:ext cx="6705600" cy="6096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en-US" dirty="0">
                <a:solidFill>
                  <a:srgbClr val="00B050"/>
                </a:solidFill>
              </a:rPr>
              <a:t>flag[</a:t>
            </a:r>
            <a:r>
              <a:rPr lang="en-US" dirty="0" err="1">
                <a:solidFill>
                  <a:srgbClr val="00B050"/>
                </a:solidFill>
              </a:rPr>
              <a:t>i</a:t>
            </a:r>
            <a:r>
              <a:rPr lang="en-US" dirty="0">
                <a:solidFill>
                  <a:srgbClr val="00B050"/>
                </a:solidFill>
              </a:rPr>
              <a:t>] = false</a:t>
            </a:r>
            <a:r>
              <a:rPr lang="en-US" dirty="0"/>
              <a:t>;		</a:t>
            </a:r>
            <a:r>
              <a:rPr lang="en-US" dirty="0">
                <a:solidFill>
                  <a:srgbClr val="92D050"/>
                </a:solidFill>
              </a:rPr>
              <a:t>(to come out from  critical section)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B155C74-55C8-0D6D-5A89-55DC48B61F92}"/>
              </a:ext>
            </a:extLst>
          </p:cNvPr>
          <p:cNvSpPr>
            <a:spLocks noGrp="1"/>
          </p:cNvSpPr>
          <p:nvPr>
            <p:ph type="title"/>
          </p:nvPr>
        </p:nvSpPr>
        <p:spPr/>
        <p:txBody>
          <a:bodyPr/>
          <a:lstStyle/>
          <a:p>
            <a:r>
              <a:rPr lang="en-US" altLang="en-US" b="1"/>
              <a:t>Peterson’s Solution</a:t>
            </a:r>
            <a:endParaRPr lang="en-US" altLang="en-US"/>
          </a:p>
        </p:txBody>
      </p:sp>
      <p:sp>
        <p:nvSpPr>
          <p:cNvPr id="24579" name="Content Placeholder 2">
            <a:extLst>
              <a:ext uri="{FF2B5EF4-FFF2-40B4-BE49-F238E27FC236}">
                <a16:creationId xmlns:a16="http://schemas.microsoft.com/office/drawing/2014/main" id="{6FBA03C6-6D31-31A9-7FF8-64781DAC2B02}"/>
              </a:ext>
            </a:extLst>
          </p:cNvPr>
          <p:cNvSpPr>
            <a:spLocks noGrp="1"/>
          </p:cNvSpPr>
          <p:nvPr>
            <p:ph idx="1"/>
          </p:nvPr>
        </p:nvSpPr>
        <p:spPr/>
        <p:txBody>
          <a:bodyPr/>
          <a:lstStyle/>
          <a:p>
            <a:pPr>
              <a:buFont typeface="Arial" panose="020B0604020202020204" pitchFamily="34" charset="0"/>
              <a:buNone/>
            </a:pPr>
            <a:r>
              <a:rPr lang="en-US" altLang="en-US"/>
              <a:t>do {    </a:t>
            </a:r>
          </a:p>
          <a:p>
            <a:pPr>
              <a:buFont typeface="Arial" panose="020B0604020202020204" pitchFamily="34" charset="0"/>
              <a:buNone/>
            </a:pPr>
            <a:r>
              <a:rPr lang="en-US" altLang="en-US"/>
              <a:t>	</a:t>
            </a:r>
            <a:r>
              <a:rPr lang="en-US" altLang="en-US">
                <a:solidFill>
                  <a:srgbClr val="FF0000"/>
                </a:solidFill>
              </a:rPr>
              <a:t> </a:t>
            </a:r>
          </a:p>
          <a:p>
            <a:pPr>
              <a:buFont typeface="Arial" panose="020B0604020202020204" pitchFamily="34" charset="0"/>
              <a:buNone/>
            </a:pPr>
            <a:r>
              <a:rPr lang="en-US" altLang="en-US"/>
              <a:t>	</a:t>
            </a:r>
          </a:p>
          <a:p>
            <a:pPr>
              <a:buFont typeface="Arial" panose="020B0604020202020204" pitchFamily="34" charset="0"/>
              <a:buNone/>
            </a:pPr>
            <a:r>
              <a:rPr lang="en-US" altLang="en-US"/>
              <a:t>/* critical section */    </a:t>
            </a:r>
          </a:p>
          <a:p>
            <a:pPr>
              <a:buFont typeface="Arial" panose="020B0604020202020204" pitchFamily="34" charset="0"/>
              <a:buNone/>
            </a:pPr>
            <a:r>
              <a:rPr lang="en-US" altLang="en-US"/>
              <a:t>	   </a:t>
            </a:r>
          </a:p>
          <a:p>
            <a:pPr>
              <a:buFont typeface="Arial" panose="020B0604020202020204" pitchFamily="34" charset="0"/>
              <a:buNone/>
            </a:pPr>
            <a:r>
              <a:rPr lang="en-US" altLang="en-US"/>
              <a:t>	 remainder section */ </a:t>
            </a:r>
          </a:p>
          <a:p>
            <a:pPr>
              <a:buFont typeface="Arial" panose="020B0604020202020204" pitchFamily="34" charset="0"/>
              <a:buNone/>
            </a:pPr>
            <a:r>
              <a:rPr lang="en-US" altLang="en-US"/>
              <a:t>	} while (true);</a:t>
            </a:r>
          </a:p>
          <a:p>
            <a:pPr>
              <a:buFont typeface="Arial" panose="020B0604020202020204" pitchFamily="34" charset="0"/>
              <a:buNone/>
            </a:pPr>
            <a:r>
              <a:rPr lang="en-US" altLang="en-US" b="1"/>
              <a:t>Strutcure of Process P</a:t>
            </a:r>
            <a:r>
              <a:rPr lang="en-US" altLang="en-US" b="1" baseline="-25000"/>
              <a:t>j</a:t>
            </a:r>
          </a:p>
        </p:txBody>
      </p:sp>
      <p:sp>
        <p:nvSpPr>
          <p:cNvPr id="6" name="Rectangle 5">
            <a:extLst>
              <a:ext uri="{FF2B5EF4-FFF2-40B4-BE49-F238E27FC236}">
                <a16:creationId xmlns:a16="http://schemas.microsoft.com/office/drawing/2014/main" id="{55435321-127B-C368-96BA-0D90E69909E9}"/>
              </a:ext>
            </a:extLst>
          </p:cNvPr>
          <p:cNvSpPr/>
          <p:nvPr/>
        </p:nvSpPr>
        <p:spPr>
          <a:xfrm>
            <a:off x="1219200" y="2209800"/>
            <a:ext cx="6934200" cy="1066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en-US" sz="2000" dirty="0">
                <a:solidFill>
                  <a:srgbClr val="FF0000"/>
                </a:solidFill>
              </a:rPr>
              <a:t>flag[j] = true;   			(ready to  enter)</a:t>
            </a:r>
          </a:p>
          <a:p>
            <a:pPr eaLnBrk="1" hangingPunct="1">
              <a:defRPr/>
            </a:pPr>
            <a:r>
              <a:rPr lang="en-US" sz="2000" dirty="0">
                <a:solidFill>
                  <a:srgbClr val="FF0000"/>
                </a:solidFill>
              </a:rPr>
              <a:t>turn = </a:t>
            </a:r>
            <a:r>
              <a:rPr lang="en-US" sz="2000" dirty="0" err="1">
                <a:solidFill>
                  <a:srgbClr val="FF0000"/>
                </a:solidFill>
              </a:rPr>
              <a:t>i</a:t>
            </a:r>
            <a:r>
              <a:rPr lang="en-US" sz="2000" dirty="0">
                <a:solidFill>
                  <a:srgbClr val="FF0000"/>
                </a:solidFill>
              </a:rPr>
              <a:t>; 				(whose turn)  </a:t>
            </a:r>
          </a:p>
          <a:p>
            <a:pPr eaLnBrk="1" hangingPunct="1">
              <a:defRPr/>
            </a:pPr>
            <a:r>
              <a:rPr lang="en-US" sz="2000" dirty="0">
                <a:solidFill>
                  <a:srgbClr val="FF0000"/>
                </a:solidFill>
              </a:rPr>
              <a:t>while (flag[</a:t>
            </a:r>
            <a:r>
              <a:rPr lang="en-US" sz="2000" dirty="0" err="1">
                <a:solidFill>
                  <a:srgbClr val="FF0000"/>
                </a:solidFill>
              </a:rPr>
              <a:t>i</a:t>
            </a:r>
            <a:r>
              <a:rPr lang="en-US" sz="2000" dirty="0">
                <a:solidFill>
                  <a:srgbClr val="FF0000"/>
                </a:solidFill>
              </a:rPr>
              <a:t>] &amp;&amp; turn == </a:t>
            </a:r>
            <a:r>
              <a:rPr lang="en-US" sz="2000" dirty="0" err="1">
                <a:solidFill>
                  <a:srgbClr val="FF0000"/>
                </a:solidFill>
              </a:rPr>
              <a:t>i</a:t>
            </a:r>
            <a:r>
              <a:rPr lang="en-US" sz="2000" dirty="0">
                <a:solidFill>
                  <a:srgbClr val="FF0000"/>
                </a:solidFill>
              </a:rPr>
              <a:t>);	 ( if both condition true then </a:t>
            </a:r>
            <a:endParaRPr lang="en-US" sz="2000" dirty="0"/>
          </a:p>
        </p:txBody>
      </p:sp>
      <p:sp>
        <p:nvSpPr>
          <p:cNvPr id="7" name="Rectangle 6">
            <a:extLst>
              <a:ext uri="{FF2B5EF4-FFF2-40B4-BE49-F238E27FC236}">
                <a16:creationId xmlns:a16="http://schemas.microsoft.com/office/drawing/2014/main" id="{95E468DC-9B0D-EC70-FEDB-CC849BF19607}"/>
              </a:ext>
            </a:extLst>
          </p:cNvPr>
          <p:cNvSpPr/>
          <p:nvPr/>
        </p:nvSpPr>
        <p:spPr>
          <a:xfrm>
            <a:off x="1371600" y="3962400"/>
            <a:ext cx="6705600" cy="6096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eaLnBrk="1" hangingPunct="1">
              <a:defRPr/>
            </a:pPr>
            <a:r>
              <a:rPr lang="en-US" dirty="0">
                <a:solidFill>
                  <a:srgbClr val="00B050"/>
                </a:solidFill>
              </a:rPr>
              <a:t>flag[j] = false</a:t>
            </a:r>
            <a:r>
              <a:rPr lang="en-US" dirty="0"/>
              <a:t>;		</a:t>
            </a:r>
            <a:r>
              <a:rPr lang="en-US" dirty="0">
                <a:solidFill>
                  <a:srgbClr val="92D050"/>
                </a:solidFill>
              </a:rPr>
              <a:t>(to come out from  critical section)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B113BCA-44AC-E80D-EBA2-C1A0F324C706}"/>
              </a:ext>
            </a:extLst>
          </p:cNvPr>
          <p:cNvSpPr>
            <a:spLocks noGrp="1"/>
          </p:cNvSpPr>
          <p:nvPr>
            <p:ph type="title"/>
          </p:nvPr>
        </p:nvSpPr>
        <p:spPr/>
        <p:txBody>
          <a:bodyPr/>
          <a:lstStyle/>
          <a:p>
            <a:r>
              <a:rPr lang="en-US" altLang="en-US" b="1"/>
              <a:t>Peterson’s Solution</a:t>
            </a:r>
            <a:endParaRPr lang="en-US" altLang="en-US"/>
          </a:p>
        </p:txBody>
      </p:sp>
      <p:sp>
        <p:nvSpPr>
          <p:cNvPr id="25603" name="Content Placeholder 2">
            <a:extLst>
              <a:ext uri="{FF2B5EF4-FFF2-40B4-BE49-F238E27FC236}">
                <a16:creationId xmlns:a16="http://schemas.microsoft.com/office/drawing/2014/main" id="{43176E34-EFC4-BC8F-1C9D-DB7E450F7761}"/>
              </a:ext>
            </a:extLst>
          </p:cNvPr>
          <p:cNvSpPr>
            <a:spLocks noGrp="1"/>
          </p:cNvSpPr>
          <p:nvPr>
            <p:ph idx="1"/>
          </p:nvPr>
        </p:nvSpPr>
        <p:spPr/>
        <p:txBody>
          <a:bodyPr/>
          <a:lstStyle/>
          <a:p>
            <a:pPr algn="just"/>
            <a:r>
              <a:rPr lang="en-US" altLang="en-US" sz="2000"/>
              <a:t>Assume there are N processes (P1, P2, … PN) and every process at some point of time requires to enter the Critical Section</a:t>
            </a:r>
          </a:p>
          <a:p>
            <a:pPr algn="just"/>
            <a:r>
              <a:rPr lang="en-US" altLang="en-US" sz="2000"/>
              <a:t>A FLAG[] array of size N is maintained which is by default false. So, whenever a process requires to enter the critical section, it has to set its flag as true. For example, If Pi wants to enter it will set FLAG[i]=TRUE.</a:t>
            </a:r>
          </a:p>
          <a:p>
            <a:pPr algn="just"/>
            <a:r>
              <a:rPr lang="en-US" altLang="en-US" sz="2000"/>
              <a:t>Another variable called TURN indicates the process number which is currently wating to enter into the CS.</a:t>
            </a:r>
          </a:p>
          <a:p>
            <a:pPr algn="just"/>
            <a:r>
              <a:rPr lang="en-US" altLang="en-US" sz="2000"/>
              <a:t>The process which enters into the critical section while exiting would change the TURN to another number from the list of ready processes.</a:t>
            </a:r>
          </a:p>
          <a:p>
            <a:pPr algn="just"/>
            <a:r>
              <a:rPr lang="en-US" altLang="en-US" sz="2000"/>
              <a:t>Example: turn is 2 then P2 enters the Critical section and while exiting turn=3 and therefore P3 breaks out of wait loop.</a:t>
            </a:r>
          </a:p>
          <a:p>
            <a:pPr algn="just"/>
            <a:endParaRPr lang="en-US"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34AA8DB-429E-31B7-B860-1929F08B7B36}"/>
              </a:ext>
            </a:extLst>
          </p:cNvPr>
          <p:cNvSpPr>
            <a:spLocks noGrp="1"/>
          </p:cNvSpPr>
          <p:nvPr>
            <p:ph type="title"/>
          </p:nvPr>
        </p:nvSpPr>
        <p:spPr/>
        <p:txBody>
          <a:bodyPr/>
          <a:lstStyle/>
          <a:p>
            <a:r>
              <a:rPr lang="en-US" altLang="en-US" b="1"/>
              <a:t>Semaphore</a:t>
            </a:r>
          </a:p>
        </p:txBody>
      </p:sp>
      <p:sp>
        <p:nvSpPr>
          <p:cNvPr id="26627" name="Content Placeholder 2">
            <a:extLst>
              <a:ext uri="{FF2B5EF4-FFF2-40B4-BE49-F238E27FC236}">
                <a16:creationId xmlns:a16="http://schemas.microsoft.com/office/drawing/2014/main" id="{7685E15F-5ECE-57AB-87AA-E344E52C2834}"/>
              </a:ext>
            </a:extLst>
          </p:cNvPr>
          <p:cNvSpPr>
            <a:spLocks noGrp="1"/>
          </p:cNvSpPr>
          <p:nvPr>
            <p:ph idx="1"/>
          </p:nvPr>
        </p:nvSpPr>
        <p:spPr/>
        <p:txBody>
          <a:bodyPr/>
          <a:lstStyle/>
          <a:p>
            <a:pPr algn="just"/>
            <a:r>
              <a:rPr lang="en-US" altLang="en-US" sz="2000"/>
              <a:t>In 1965, Dijkstra proposed a new and very significant technique for managing concurrent processes by using the value of a simple integer variable to synchronize the progress of interacting processes. </a:t>
            </a:r>
          </a:p>
          <a:p>
            <a:pPr algn="just"/>
            <a:r>
              <a:rPr lang="en-US" altLang="en-US" sz="2000"/>
              <a:t>This integer variable is called a </a:t>
            </a:r>
            <a:r>
              <a:rPr lang="en-US" altLang="en-US" sz="2000" b="1"/>
              <a:t>semaphore</a:t>
            </a:r>
            <a:r>
              <a:rPr lang="en-US" altLang="en-US" sz="2000"/>
              <a:t>. So it is basically a synchronizing tool and is accessed only through two standard atomic operations.</a:t>
            </a:r>
          </a:p>
          <a:p>
            <a:pPr algn="just"/>
            <a:r>
              <a:rPr lang="en-US" altLang="en-US" sz="2000"/>
              <a:t> The </a:t>
            </a:r>
            <a:r>
              <a:rPr lang="en-US" altLang="en-US" sz="2000" b="1"/>
              <a:t>wait</a:t>
            </a:r>
            <a:r>
              <a:rPr lang="en-US" altLang="en-US" sz="2000"/>
              <a:t>() operation was originally termed as P (from the Dutch proberen ”to test”),Down</a:t>
            </a:r>
          </a:p>
          <a:p>
            <a:pPr algn="just"/>
            <a:r>
              <a:rPr lang="en-US" altLang="en-US" sz="2000"/>
              <a:t>The</a:t>
            </a:r>
            <a:r>
              <a:rPr lang="en-US" altLang="en-US" sz="2000" b="1"/>
              <a:t> signal</a:t>
            </a:r>
            <a:r>
              <a:rPr lang="en-US" altLang="en-US" sz="2000"/>
              <a:t> () operation was originally termed as V (from the Dutch verhogen ”increment”) ,UP</a:t>
            </a:r>
          </a:p>
          <a:p>
            <a:pPr algn="just"/>
            <a:r>
              <a:rPr lang="en-US" altLang="en-US" sz="2000"/>
              <a:t>When one process modifies the value of a semaphore then, no other process can simultaneously modify that same semaphore's value.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AEEEACB-2442-5F61-E9CE-03E964AC0CC3}"/>
              </a:ext>
            </a:extLst>
          </p:cNvPr>
          <p:cNvSpPr>
            <a:spLocks noGrp="1"/>
          </p:cNvSpPr>
          <p:nvPr>
            <p:ph type="title"/>
          </p:nvPr>
        </p:nvSpPr>
        <p:spPr/>
        <p:txBody>
          <a:bodyPr/>
          <a:lstStyle/>
          <a:p>
            <a:r>
              <a:rPr lang="en-US" altLang="en-US" b="1"/>
              <a:t>Semaphore</a:t>
            </a:r>
            <a:endParaRPr lang="en-US" altLang="en-US"/>
          </a:p>
        </p:txBody>
      </p:sp>
      <p:sp>
        <p:nvSpPr>
          <p:cNvPr id="27651" name="Content Placeholder 2">
            <a:extLst>
              <a:ext uri="{FF2B5EF4-FFF2-40B4-BE49-F238E27FC236}">
                <a16:creationId xmlns:a16="http://schemas.microsoft.com/office/drawing/2014/main" id="{04B5FD84-09D4-4621-3D40-44908CCBC0BE}"/>
              </a:ext>
            </a:extLst>
          </p:cNvPr>
          <p:cNvSpPr>
            <a:spLocks noGrp="1"/>
          </p:cNvSpPr>
          <p:nvPr>
            <p:ph idx="1"/>
          </p:nvPr>
        </p:nvSpPr>
        <p:spPr/>
        <p:txBody>
          <a:bodyPr/>
          <a:lstStyle/>
          <a:p>
            <a:pPr algn="just"/>
            <a:r>
              <a:rPr lang="en-US" altLang="en-US" sz="2000"/>
              <a:t>The classical definitions of </a:t>
            </a:r>
            <a:r>
              <a:rPr lang="en-US" altLang="en-US" sz="2000" b="1"/>
              <a:t>wait</a:t>
            </a:r>
            <a:r>
              <a:rPr lang="en-US" altLang="en-US" sz="2000"/>
              <a:t> and </a:t>
            </a:r>
            <a:r>
              <a:rPr lang="en-US" altLang="en-US" sz="2000" b="1"/>
              <a:t>signal</a:t>
            </a:r>
            <a:r>
              <a:rPr lang="en-US" altLang="en-US" sz="2000"/>
              <a:t> are:</a:t>
            </a:r>
          </a:p>
          <a:p>
            <a:pPr algn="just"/>
            <a:r>
              <a:rPr lang="en-US" altLang="en-US" sz="2000" b="1"/>
              <a:t>Wait</a:t>
            </a:r>
            <a:r>
              <a:rPr lang="en-US" altLang="en-US" sz="2000"/>
              <a:t>: This operation decrements the value of its argument S, as soon as it would become non-negative(greater than or equal to 1). This Operation mainly helps you to control the entry of a task into the critical section. </a:t>
            </a:r>
          </a:p>
          <a:p>
            <a:pPr algn="just"/>
            <a:r>
              <a:rPr lang="en-US" altLang="en-US" sz="2000"/>
              <a:t>In the case of the negative or zero value, no operation is executed. </a:t>
            </a:r>
          </a:p>
          <a:p>
            <a:pPr algn="just"/>
            <a:r>
              <a:rPr lang="en-US" altLang="en-US" sz="2000"/>
              <a:t>The definition of wait operation is as follows:</a:t>
            </a:r>
          </a:p>
          <a:p>
            <a:pPr algn="just"/>
            <a:r>
              <a:rPr lang="en-US" altLang="en-US" sz="2000"/>
              <a:t>wait(S)</a:t>
            </a:r>
          </a:p>
          <a:p>
            <a:pPr algn="just">
              <a:buFont typeface="Arial" panose="020B0604020202020204" pitchFamily="34" charset="0"/>
              <a:buNone/>
            </a:pPr>
            <a:r>
              <a:rPr lang="en-US" altLang="en-US" sz="2000"/>
              <a:t>	 { </a:t>
            </a:r>
          </a:p>
          <a:p>
            <a:pPr lvl="1" algn="just">
              <a:buFont typeface="Arial" panose="020B0604020202020204" pitchFamily="34" charset="0"/>
              <a:buNone/>
            </a:pPr>
            <a:r>
              <a:rPr lang="en-US" altLang="en-US" sz="1600"/>
              <a:t>	while (S&lt;=0);//no operation </a:t>
            </a:r>
          </a:p>
          <a:p>
            <a:pPr lvl="1" algn="just">
              <a:buFont typeface="Arial" panose="020B0604020202020204" pitchFamily="34" charset="0"/>
              <a:buNone/>
            </a:pPr>
            <a:r>
              <a:rPr lang="en-US" altLang="en-US" sz="1600"/>
              <a:t> 	S--; </a:t>
            </a:r>
          </a:p>
          <a:p>
            <a:pPr algn="just">
              <a:buFont typeface="Arial" panose="020B0604020202020204" pitchFamily="34" charset="0"/>
              <a:buNone/>
            </a:pPr>
            <a:r>
              <a:rPr lang="en-US" altLang="en-US" sz="2000"/>
              <a:t>	}</a:t>
            </a:r>
          </a:p>
          <a:p>
            <a:pPr algn="just"/>
            <a:endParaRPr lang="en-US"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FB8A6A9-97D8-EE86-EC4E-E1F553A30498}"/>
              </a:ext>
            </a:extLst>
          </p:cNvPr>
          <p:cNvSpPr>
            <a:spLocks noGrp="1"/>
          </p:cNvSpPr>
          <p:nvPr>
            <p:ph type="title"/>
          </p:nvPr>
        </p:nvSpPr>
        <p:spPr/>
        <p:txBody>
          <a:bodyPr/>
          <a:lstStyle/>
          <a:p>
            <a:r>
              <a:rPr lang="en-US" altLang="en-US" b="1"/>
              <a:t>Semaphore</a:t>
            </a:r>
            <a:endParaRPr lang="en-US" altLang="en-US"/>
          </a:p>
        </p:txBody>
      </p:sp>
      <p:sp>
        <p:nvSpPr>
          <p:cNvPr id="28675" name="Content Placeholder 2">
            <a:extLst>
              <a:ext uri="{FF2B5EF4-FFF2-40B4-BE49-F238E27FC236}">
                <a16:creationId xmlns:a16="http://schemas.microsoft.com/office/drawing/2014/main" id="{5EAB4036-5A2A-3313-00E7-6531AC975664}"/>
              </a:ext>
            </a:extLst>
          </p:cNvPr>
          <p:cNvSpPr>
            <a:spLocks noGrp="1"/>
          </p:cNvSpPr>
          <p:nvPr>
            <p:ph idx="1"/>
          </p:nvPr>
        </p:nvSpPr>
        <p:spPr/>
        <p:txBody>
          <a:bodyPr/>
          <a:lstStyle/>
          <a:p>
            <a:pPr algn="just"/>
            <a:r>
              <a:rPr lang="en-US" altLang="en-US" sz="2000" b="1"/>
              <a:t>Signal</a:t>
            </a:r>
            <a:r>
              <a:rPr lang="en-US" altLang="en-US" sz="2000"/>
              <a:t>: Increments the value of its argument S, as there is no more process blocked on the queue. </a:t>
            </a:r>
          </a:p>
          <a:p>
            <a:pPr algn="just"/>
            <a:r>
              <a:rPr lang="en-US" altLang="en-US" sz="2000"/>
              <a:t>This Operation is mainly used to control the exit of a task from the critical section. </a:t>
            </a:r>
          </a:p>
          <a:p>
            <a:pPr algn="just"/>
            <a:r>
              <a:rPr lang="en-US" altLang="en-US" sz="2000"/>
              <a:t>The definition of signal operation is as follows:</a:t>
            </a:r>
          </a:p>
          <a:p>
            <a:pPr algn="just">
              <a:buFont typeface="Arial" panose="020B0604020202020204" pitchFamily="34" charset="0"/>
              <a:buNone/>
            </a:pPr>
            <a:r>
              <a:rPr lang="en-US" altLang="en-US" sz="2000"/>
              <a:t>	signal(S) </a:t>
            </a:r>
          </a:p>
          <a:p>
            <a:pPr algn="just">
              <a:buFont typeface="Arial" panose="020B0604020202020204" pitchFamily="34" charset="0"/>
              <a:buNone/>
            </a:pPr>
            <a:r>
              <a:rPr lang="en-US" altLang="en-US" sz="2000"/>
              <a:t>	{ </a:t>
            </a:r>
          </a:p>
          <a:p>
            <a:pPr algn="just">
              <a:buFont typeface="Arial" panose="020B0604020202020204" pitchFamily="34" charset="0"/>
              <a:buNone/>
            </a:pPr>
            <a:r>
              <a:rPr lang="en-US" altLang="en-US" sz="2000"/>
              <a:t>	S++; </a:t>
            </a:r>
          </a:p>
          <a:p>
            <a:pPr algn="just">
              <a:buFont typeface="Arial" panose="020B0604020202020204" pitchFamily="34" charset="0"/>
              <a:buNone/>
            </a:pPr>
            <a:r>
              <a:rPr lang="en-US" altLang="en-US" sz="200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110D918-FF39-5D09-3736-596B4762DDE7}"/>
              </a:ext>
            </a:extLst>
          </p:cNvPr>
          <p:cNvSpPr>
            <a:spLocks noGrp="1"/>
          </p:cNvSpPr>
          <p:nvPr>
            <p:ph type="title"/>
          </p:nvPr>
        </p:nvSpPr>
        <p:spPr/>
        <p:txBody>
          <a:bodyPr/>
          <a:lstStyle/>
          <a:p>
            <a:r>
              <a:rPr lang="en-US" altLang="en-US" b="1"/>
              <a:t>Semaphore</a:t>
            </a:r>
            <a:endParaRPr lang="en-US" altLang="en-US"/>
          </a:p>
        </p:txBody>
      </p:sp>
      <p:sp>
        <p:nvSpPr>
          <p:cNvPr id="29699" name="Content Placeholder 2">
            <a:extLst>
              <a:ext uri="{FF2B5EF4-FFF2-40B4-BE49-F238E27FC236}">
                <a16:creationId xmlns:a16="http://schemas.microsoft.com/office/drawing/2014/main" id="{17230012-3966-5D1B-9754-F642795D9A2D}"/>
              </a:ext>
            </a:extLst>
          </p:cNvPr>
          <p:cNvSpPr>
            <a:spLocks noGrp="1"/>
          </p:cNvSpPr>
          <p:nvPr>
            <p:ph idx="1"/>
          </p:nvPr>
        </p:nvSpPr>
        <p:spPr/>
        <p:txBody>
          <a:bodyPr/>
          <a:lstStyle/>
          <a:p>
            <a:pPr algn="just"/>
            <a:r>
              <a:rPr lang="en-US" altLang="en-US" sz="2000"/>
              <a:t>Types of Semaphores</a:t>
            </a:r>
          </a:p>
          <a:p>
            <a:pPr algn="just"/>
            <a:r>
              <a:rPr lang="en-US" altLang="en-US" sz="2000"/>
              <a:t>Semaphores are mainly of two types in Operating system:</a:t>
            </a:r>
          </a:p>
          <a:p>
            <a:pPr algn="just"/>
            <a:r>
              <a:rPr lang="en-US" altLang="en-US" sz="2000" b="1"/>
              <a:t>Binary Semaphore:</a:t>
            </a:r>
            <a:endParaRPr lang="en-US" altLang="en-US" sz="2000"/>
          </a:p>
          <a:p>
            <a:pPr algn="just"/>
            <a:r>
              <a:rPr lang="en-US" altLang="en-US" sz="2000"/>
              <a:t>It is a special form of semaphore used for implementing mutual exclusion, hence it is often called a </a:t>
            </a:r>
            <a:r>
              <a:rPr lang="en-US" altLang="en-US" sz="2000" b="1"/>
              <a:t>Mutex</a:t>
            </a:r>
            <a:r>
              <a:rPr lang="en-US" altLang="en-US" sz="2000"/>
              <a:t>. </a:t>
            </a:r>
          </a:p>
          <a:p>
            <a:pPr algn="just"/>
            <a:r>
              <a:rPr lang="en-US" altLang="en-US" sz="2000"/>
              <a:t>A binary semaphore is initialized to 1 and only takes the values 0 and 1 during the execution of a program. </a:t>
            </a:r>
          </a:p>
          <a:p>
            <a:pPr algn="just"/>
            <a:r>
              <a:rPr lang="en-US" altLang="en-US" sz="2000"/>
              <a:t>In Binary Semaphore, the wait operation works only if the value of semaphore = 1, and the signal operation succeeds when the semaphore= 0. </a:t>
            </a:r>
          </a:p>
          <a:p>
            <a:pPr algn="just"/>
            <a:r>
              <a:rPr lang="en-US" altLang="en-US" sz="2000"/>
              <a:t>Binary Semaphores are easier to implement than counting semaphores.</a:t>
            </a:r>
          </a:p>
          <a:p>
            <a:pPr algn="just"/>
            <a:endParaRPr lang="en-US"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C814A3D9-7FA6-E0D8-5A57-E0205C37F3F4}"/>
              </a:ext>
            </a:extLst>
          </p:cNvPr>
          <p:cNvSpPr>
            <a:spLocks noGrp="1"/>
          </p:cNvSpPr>
          <p:nvPr>
            <p:ph type="title"/>
          </p:nvPr>
        </p:nvSpPr>
        <p:spPr/>
        <p:txBody>
          <a:bodyPr/>
          <a:lstStyle/>
          <a:p>
            <a:r>
              <a:rPr lang="en-US" altLang="en-US" b="1"/>
              <a:t>Semaphore</a:t>
            </a:r>
            <a:endParaRPr lang="en-US" altLang="en-US"/>
          </a:p>
        </p:txBody>
      </p:sp>
      <p:sp>
        <p:nvSpPr>
          <p:cNvPr id="30723" name="Content Placeholder 2">
            <a:extLst>
              <a:ext uri="{FF2B5EF4-FFF2-40B4-BE49-F238E27FC236}">
                <a16:creationId xmlns:a16="http://schemas.microsoft.com/office/drawing/2014/main" id="{F093E83B-749B-88AC-D7F4-8DA8422D4AFE}"/>
              </a:ext>
            </a:extLst>
          </p:cNvPr>
          <p:cNvSpPr>
            <a:spLocks noGrp="1"/>
          </p:cNvSpPr>
          <p:nvPr>
            <p:ph idx="1"/>
          </p:nvPr>
        </p:nvSpPr>
        <p:spPr/>
        <p:txBody>
          <a:bodyPr/>
          <a:lstStyle/>
          <a:p>
            <a:pPr algn="just"/>
            <a:r>
              <a:rPr lang="en-US" altLang="en-US" sz="2000" b="1"/>
              <a:t>Counting Semaphores:</a:t>
            </a:r>
            <a:endParaRPr lang="en-US" altLang="en-US" sz="2000"/>
          </a:p>
          <a:p>
            <a:pPr algn="just"/>
            <a:r>
              <a:rPr lang="en-US" altLang="en-US" sz="2000"/>
              <a:t>These are used to implement </a:t>
            </a:r>
            <a:r>
              <a:rPr lang="en-US" altLang="en-US" sz="2000" b="1"/>
              <a:t>bounded concurrency</a:t>
            </a:r>
            <a:r>
              <a:rPr lang="en-US" altLang="en-US" sz="2000"/>
              <a:t>. The Counting semaphores can range over an </a:t>
            </a:r>
            <a:r>
              <a:rPr lang="en-US" altLang="en-US" sz="2000" b="1"/>
              <a:t>unrestricted domain</a:t>
            </a:r>
            <a:r>
              <a:rPr lang="en-US" altLang="en-US" sz="2000"/>
              <a:t>. These can be used to control access to a given resource that consists of a finite number of Instances. </a:t>
            </a:r>
          </a:p>
          <a:p>
            <a:pPr algn="just"/>
            <a:r>
              <a:rPr lang="en-US" altLang="en-US" sz="2000"/>
              <a:t>Here the semaphore count is used to indicate the number of available resources. </a:t>
            </a:r>
          </a:p>
          <a:p>
            <a:pPr algn="just"/>
            <a:r>
              <a:rPr lang="en-US" altLang="en-US" sz="2000"/>
              <a:t>If the resources are added then the semaphore count automatically gets incremented and if the resources are removed, the count is decremented. Counting </a:t>
            </a:r>
          </a:p>
          <a:p>
            <a:pPr algn="just"/>
            <a:r>
              <a:rPr lang="en-US" altLang="en-US" sz="2000"/>
              <a:t>Semaphore has no mutual exclusion.</a:t>
            </a:r>
          </a:p>
          <a:p>
            <a:pPr>
              <a:buFont typeface="Arial" panose="020B0604020202020204" pitchFamily="34" charset="0"/>
              <a:buNone/>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F670A14-5014-DF84-85E3-322AFDABD6DF}"/>
              </a:ext>
            </a:extLst>
          </p:cNvPr>
          <p:cNvSpPr>
            <a:spLocks noGrp="1"/>
          </p:cNvSpPr>
          <p:nvPr>
            <p:ph type="title"/>
          </p:nvPr>
        </p:nvSpPr>
        <p:spPr/>
        <p:txBody>
          <a:bodyPr/>
          <a:lstStyle/>
          <a:p>
            <a:r>
              <a:rPr lang="en-US" altLang="en-US" b="1"/>
              <a:t>Pipes</a:t>
            </a:r>
          </a:p>
        </p:txBody>
      </p:sp>
      <p:sp>
        <p:nvSpPr>
          <p:cNvPr id="4099" name="Content Placeholder 2">
            <a:extLst>
              <a:ext uri="{FF2B5EF4-FFF2-40B4-BE49-F238E27FC236}">
                <a16:creationId xmlns:a16="http://schemas.microsoft.com/office/drawing/2014/main" id="{E2FBFB1A-13DE-A25C-992B-FA1E077BF9AA}"/>
              </a:ext>
            </a:extLst>
          </p:cNvPr>
          <p:cNvSpPr>
            <a:spLocks noGrp="1"/>
          </p:cNvSpPr>
          <p:nvPr>
            <p:ph idx="1"/>
          </p:nvPr>
        </p:nvSpPr>
        <p:spPr/>
        <p:txBody>
          <a:bodyPr/>
          <a:lstStyle/>
          <a:p>
            <a:pPr algn="just"/>
            <a:r>
              <a:rPr lang="en-US" altLang="en-US" sz="2000"/>
              <a:t>A pipe acts as a conduit allowing two processes to communicate. Pipes were one of the first IPC mechanisms in early UNIX systems. </a:t>
            </a:r>
          </a:p>
          <a:p>
            <a:pPr algn="just"/>
            <a:r>
              <a:rPr lang="en-US" altLang="en-US" sz="2000"/>
              <a:t>They typically provide one of the simpler ways for processes to communicate with one another, although they also have some limitations. In implementing a pipe, four issues must be considered:</a:t>
            </a:r>
          </a:p>
          <a:p>
            <a:pPr algn="just"/>
            <a:r>
              <a:rPr lang="en-US" altLang="en-US" sz="2000"/>
              <a:t>Does the pipe allow </a:t>
            </a:r>
            <a:r>
              <a:rPr lang="en-US" altLang="en-US" sz="2000" b="1"/>
              <a:t>bidirectional </a:t>
            </a:r>
            <a:r>
              <a:rPr lang="en-US" altLang="en-US" sz="2000"/>
              <a:t>communication, or is communication unidirectional?</a:t>
            </a:r>
          </a:p>
          <a:p>
            <a:pPr algn="just"/>
            <a:r>
              <a:rPr lang="en-US" altLang="en-US" sz="2000"/>
              <a:t>If </a:t>
            </a:r>
            <a:r>
              <a:rPr lang="en-US" altLang="en-US" sz="2000" b="1"/>
              <a:t>two-way communication</a:t>
            </a:r>
            <a:r>
              <a:rPr lang="en-US" altLang="en-US" sz="2000"/>
              <a:t> is allowed, is it half duplex (data can travel only one way at a time) or full duplex (data can travel in both directions at the same time)?</a:t>
            </a:r>
          </a:p>
          <a:p>
            <a:pPr algn="just"/>
            <a:r>
              <a:rPr lang="en-US" altLang="en-US" sz="2000"/>
              <a:t>Must a </a:t>
            </a:r>
            <a:r>
              <a:rPr lang="en-US" altLang="en-US" sz="2000" b="1"/>
              <a:t>relationship </a:t>
            </a:r>
            <a:r>
              <a:rPr lang="en-US" altLang="en-US" sz="2000"/>
              <a:t>(such as parent–child) exist between the communicating processes?</a:t>
            </a:r>
          </a:p>
          <a:p>
            <a:pPr algn="just"/>
            <a:r>
              <a:rPr lang="en-US" altLang="en-US" sz="2000"/>
              <a:t>Can the pipes </a:t>
            </a:r>
            <a:r>
              <a:rPr lang="en-US" altLang="en-US" sz="2000" b="1"/>
              <a:t>communicate over a network</a:t>
            </a:r>
            <a:r>
              <a:rPr lang="en-US" altLang="en-US" sz="2000"/>
              <a:t>, or must the communicating processes reside on the same machine?</a:t>
            </a:r>
          </a:p>
          <a:p>
            <a:pPr algn="just"/>
            <a:endParaRPr lang="en-US" alt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027B23A8-3A6D-1F6F-2D70-87817D73E77F}"/>
              </a:ext>
            </a:extLst>
          </p:cNvPr>
          <p:cNvSpPr>
            <a:spLocks noGrp="1"/>
          </p:cNvSpPr>
          <p:nvPr>
            <p:ph type="title"/>
          </p:nvPr>
        </p:nvSpPr>
        <p:spPr/>
        <p:txBody>
          <a:bodyPr/>
          <a:lstStyle/>
          <a:p>
            <a:r>
              <a:rPr lang="en-US" altLang="en-US" b="1"/>
              <a:t>Semaphore</a:t>
            </a:r>
            <a:endParaRPr lang="en-US" altLang="en-US"/>
          </a:p>
        </p:txBody>
      </p:sp>
      <p:sp>
        <p:nvSpPr>
          <p:cNvPr id="31747" name="Content Placeholder 2">
            <a:extLst>
              <a:ext uri="{FF2B5EF4-FFF2-40B4-BE49-F238E27FC236}">
                <a16:creationId xmlns:a16="http://schemas.microsoft.com/office/drawing/2014/main" id="{4C853EFC-201D-4F3B-B53B-61817A942497}"/>
              </a:ext>
            </a:extLst>
          </p:cNvPr>
          <p:cNvSpPr>
            <a:spLocks noGrp="1"/>
          </p:cNvSpPr>
          <p:nvPr>
            <p:ph idx="1"/>
          </p:nvPr>
        </p:nvSpPr>
        <p:spPr/>
        <p:txBody>
          <a:bodyPr/>
          <a:lstStyle/>
          <a:p>
            <a:pPr algn="just"/>
            <a:r>
              <a:rPr lang="en-US" altLang="en-US" sz="2000"/>
              <a:t>When a process executes the wait() operation and finds</a:t>
            </a:r>
            <a:br>
              <a:rPr lang="en-US" altLang="en-US" sz="2000"/>
            </a:br>
            <a:r>
              <a:rPr lang="en-US" altLang="en-US" sz="2000"/>
              <a:t>that the semaphore value is not positive, it must wait. However, rather than</a:t>
            </a:r>
            <a:br>
              <a:rPr lang="en-US" altLang="en-US" sz="2000"/>
            </a:br>
            <a:r>
              <a:rPr lang="en-US" altLang="en-US" sz="2000"/>
              <a:t>engaging in busy waiting, the process can block itself.</a:t>
            </a:r>
          </a:p>
          <a:p>
            <a:r>
              <a:rPr lang="en-US" altLang="en-US" sz="2000"/>
              <a:t> wait(semaphore *S)</a:t>
            </a:r>
          </a:p>
          <a:p>
            <a:r>
              <a:rPr lang="en-US" altLang="en-US" sz="2000"/>
              <a:t> {</a:t>
            </a:r>
            <a:br>
              <a:rPr lang="en-US" altLang="en-US" sz="2000"/>
            </a:br>
            <a:r>
              <a:rPr lang="en-US" altLang="en-US" sz="2000"/>
              <a:t>S-&gt;value--;</a:t>
            </a:r>
            <a:br>
              <a:rPr lang="en-US" altLang="en-US" sz="2000"/>
            </a:br>
            <a:r>
              <a:rPr lang="en-US" altLang="en-US" sz="2000"/>
              <a:t>if (S-&gt;value &lt; 0) </a:t>
            </a:r>
          </a:p>
          <a:p>
            <a:r>
              <a:rPr lang="en-US" altLang="en-US" sz="2000"/>
              <a:t>{</a:t>
            </a:r>
            <a:br>
              <a:rPr lang="en-US" altLang="en-US" sz="2000"/>
            </a:br>
            <a:r>
              <a:rPr lang="en-US" altLang="en-US" sz="2000"/>
              <a:t>add this process to S-&gt;list ;</a:t>
            </a:r>
            <a:br>
              <a:rPr lang="en-US" altLang="en-US" sz="2000"/>
            </a:br>
            <a:r>
              <a:rPr lang="en-US" altLang="en-US" sz="2000"/>
              <a:t>block();</a:t>
            </a:r>
            <a:br>
              <a:rPr lang="en-US" altLang="en-US" sz="2000"/>
            </a:br>
            <a:r>
              <a:rPr lang="en-US" altLang="en-US" sz="2000"/>
              <a:t>}</a:t>
            </a:r>
            <a:br>
              <a:rPr lang="en-US" altLang="en-US" sz="2000"/>
            </a:br>
            <a:r>
              <a:rPr lang="en-US" altLang="en-US" sz="200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8D667BE6-79B7-D5B6-A123-9B4B19AB29CD}"/>
              </a:ext>
            </a:extLst>
          </p:cNvPr>
          <p:cNvSpPr>
            <a:spLocks noGrp="1"/>
          </p:cNvSpPr>
          <p:nvPr>
            <p:ph type="title"/>
          </p:nvPr>
        </p:nvSpPr>
        <p:spPr/>
        <p:txBody>
          <a:bodyPr/>
          <a:lstStyle/>
          <a:p>
            <a:r>
              <a:rPr lang="en-US" altLang="en-US" b="1"/>
              <a:t>Semaphore</a:t>
            </a:r>
          </a:p>
        </p:txBody>
      </p:sp>
      <p:sp>
        <p:nvSpPr>
          <p:cNvPr id="32771" name="Content Placeholder 2">
            <a:extLst>
              <a:ext uri="{FF2B5EF4-FFF2-40B4-BE49-F238E27FC236}">
                <a16:creationId xmlns:a16="http://schemas.microsoft.com/office/drawing/2014/main" id="{7208EFA4-8DFF-E9FA-C53F-14B3A87F59F2}"/>
              </a:ext>
            </a:extLst>
          </p:cNvPr>
          <p:cNvSpPr>
            <a:spLocks noGrp="1"/>
          </p:cNvSpPr>
          <p:nvPr>
            <p:ph idx="1"/>
          </p:nvPr>
        </p:nvSpPr>
        <p:spPr/>
        <p:txBody>
          <a:bodyPr/>
          <a:lstStyle/>
          <a:p>
            <a:r>
              <a:rPr lang="en-US" altLang="en-US" sz="2000"/>
              <a:t>signal(semaphore *S) {</a:t>
            </a:r>
            <a:br>
              <a:rPr lang="en-US" altLang="en-US" sz="2000"/>
            </a:br>
            <a:r>
              <a:rPr lang="en-US" altLang="en-US" sz="2000"/>
              <a:t>S-&gt;value++;</a:t>
            </a:r>
            <a:br>
              <a:rPr lang="en-US" altLang="en-US" sz="2000"/>
            </a:br>
            <a:r>
              <a:rPr lang="en-US" altLang="en-US" sz="2000"/>
              <a:t>if (S-&gt;value &lt;= 0) {</a:t>
            </a:r>
            <a:br>
              <a:rPr lang="en-US" altLang="en-US" sz="2000"/>
            </a:br>
            <a:r>
              <a:rPr lang="en-US" altLang="en-US" sz="2000"/>
              <a:t>remove a process P from S-&gt;list;</a:t>
            </a:r>
            <a:br>
              <a:rPr lang="en-US" altLang="en-US" sz="2000"/>
            </a:br>
            <a:r>
              <a:rPr lang="en-US" altLang="en-US" sz="2000"/>
              <a:t>wakeup(P)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EF7632E-9D85-FA52-67CB-6F9F355A4A24}"/>
              </a:ext>
            </a:extLst>
          </p:cNvPr>
          <p:cNvSpPr>
            <a:spLocks noGrp="1"/>
          </p:cNvSpPr>
          <p:nvPr>
            <p:ph type="title"/>
          </p:nvPr>
        </p:nvSpPr>
        <p:spPr/>
        <p:txBody>
          <a:bodyPr/>
          <a:lstStyle/>
          <a:p>
            <a:r>
              <a:rPr lang="en-US" altLang="en-US" b="1"/>
              <a:t>Deadlock and Starvation</a:t>
            </a:r>
          </a:p>
        </p:txBody>
      </p:sp>
      <p:sp>
        <p:nvSpPr>
          <p:cNvPr id="33795" name="Content Placeholder 2">
            <a:extLst>
              <a:ext uri="{FF2B5EF4-FFF2-40B4-BE49-F238E27FC236}">
                <a16:creationId xmlns:a16="http://schemas.microsoft.com/office/drawing/2014/main" id="{1667F0F8-E53E-01FE-E491-54C01202A463}"/>
              </a:ext>
            </a:extLst>
          </p:cNvPr>
          <p:cNvSpPr>
            <a:spLocks noGrp="1"/>
          </p:cNvSpPr>
          <p:nvPr>
            <p:ph idx="1"/>
          </p:nvPr>
        </p:nvSpPr>
        <p:spPr/>
        <p:txBody>
          <a:bodyPr/>
          <a:lstStyle/>
          <a:p>
            <a:r>
              <a:rPr lang="en-US" altLang="en-US" sz="2000"/>
              <a:t>   P0 	                     P1</a:t>
            </a:r>
            <a:br>
              <a:rPr lang="en-US" altLang="en-US" sz="2000"/>
            </a:br>
            <a:r>
              <a:rPr lang="en-US" altLang="en-US" sz="2000"/>
              <a:t>wait(S);            wait(Q);</a:t>
            </a:r>
            <a:br>
              <a:rPr lang="en-US" altLang="en-US" sz="2000"/>
            </a:br>
            <a:r>
              <a:rPr lang="en-US" altLang="en-US" sz="2000"/>
              <a:t>wait(Q);	wait(S);</a:t>
            </a:r>
            <a:br>
              <a:rPr lang="en-US" altLang="en-US" sz="2000"/>
            </a:br>
            <a:r>
              <a:rPr lang="en-US" altLang="en-US" sz="2000"/>
              <a:t>. .</a:t>
            </a:r>
            <a:br>
              <a:rPr lang="en-US" altLang="en-US" sz="2000"/>
            </a:br>
            <a:r>
              <a:rPr lang="en-US" altLang="en-US" sz="2000"/>
              <a:t>. .</a:t>
            </a:r>
            <a:br>
              <a:rPr lang="en-US" altLang="en-US" sz="2000"/>
            </a:br>
            <a:r>
              <a:rPr lang="en-US" altLang="en-US" sz="2000"/>
              <a:t>. .</a:t>
            </a:r>
            <a:br>
              <a:rPr lang="en-US" altLang="en-US" sz="2000"/>
            </a:br>
            <a:r>
              <a:rPr lang="en-US" altLang="en-US" sz="2000"/>
              <a:t>signal(S); 	signal(Q);</a:t>
            </a:r>
            <a:br>
              <a:rPr lang="en-US" altLang="en-US" sz="2000"/>
            </a:br>
            <a:r>
              <a:rPr lang="en-US" altLang="en-US" sz="2000"/>
              <a:t>signal(Q);	 signal(S);</a:t>
            </a:r>
          </a:p>
          <a:p>
            <a:endParaRPr lang="en-US" altLang="en-US" sz="2000"/>
          </a:p>
          <a:p>
            <a:r>
              <a:rPr lang="en-US" altLang="en-US" sz="2000"/>
              <a:t>Another problem related to deadlocks is indefinite blocking or starvation,</a:t>
            </a:r>
            <a:br>
              <a:rPr lang="en-US" altLang="en-US" sz="2000"/>
            </a:br>
            <a:r>
              <a:rPr lang="en-US" altLang="en-US" sz="2000"/>
              <a:t>a situation in which processes wait indefinitely within the semaphore. </a:t>
            </a:r>
          </a:p>
        </p:txBody>
      </p:sp>
      <p:sp>
        <p:nvSpPr>
          <p:cNvPr id="33796" name="Rectangle 4">
            <a:extLst>
              <a:ext uri="{FF2B5EF4-FFF2-40B4-BE49-F238E27FC236}">
                <a16:creationId xmlns:a16="http://schemas.microsoft.com/office/drawing/2014/main" id="{9CCFC9AB-0A16-B60F-CED3-9D701EB221DF}"/>
              </a:ext>
            </a:extLst>
          </p:cNvPr>
          <p:cNvSpPr>
            <a:spLocks noChangeArrowheads="1"/>
          </p:cNvSpPr>
          <p:nvPr/>
        </p:nvSpPr>
        <p:spPr bwMode="auto">
          <a:xfrm>
            <a:off x="152400" y="-50800"/>
            <a:ext cx="0" cy="40640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63480" rIns="0" bIns="63480"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180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5DB9678-FBFC-8F4A-DD09-6C1694100EFE}"/>
              </a:ext>
            </a:extLst>
          </p:cNvPr>
          <p:cNvSpPr>
            <a:spLocks noGrp="1"/>
          </p:cNvSpPr>
          <p:nvPr>
            <p:ph type="title"/>
          </p:nvPr>
        </p:nvSpPr>
        <p:spPr/>
        <p:txBody>
          <a:bodyPr/>
          <a:lstStyle/>
          <a:p>
            <a:r>
              <a:rPr lang="en-US" altLang="en-US" sz="4000" b="1"/>
              <a:t>Classic problems of Synchronization</a:t>
            </a:r>
          </a:p>
        </p:txBody>
      </p:sp>
      <p:sp>
        <p:nvSpPr>
          <p:cNvPr id="34819" name="Content Placeholder 2">
            <a:extLst>
              <a:ext uri="{FF2B5EF4-FFF2-40B4-BE49-F238E27FC236}">
                <a16:creationId xmlns:a16="http://schemas.microsoft.com/office/drawing/2014/main" id="{F6A255DB-5715-B39E-B108-558D4FD3DB56}"/>
              </a:ext>
            </a:extLst>
          </p:cNvPr>
          <p:cNvSpPr>
            <a:spLocks noGrp="1"/>
          </p:cNvSpPr>
          <p:nvPr>
            <p:ph idx="1"/>
          </p:nvPr>
        </p:nvSpPr>
        <p:spPr/>
        <p:txBody>
          <a:bodyPr/>
          <a:lstStyle/>
          <a:p>
            <a:pPr algn="just"/>
            <a:r>
              <a:rPr lang="en-US" altLang="en-US" sz="2000" b="1"/>
              <a:t>Bounded buffer problem</a:t>
            </a:r>
            <a:r>
              <a:rPr lang="en-US" altLang="en-US" sz="2000"/>
              <a:t>, which is also called </a:t>
            </a:r>
            <a:r>
              <a:rPr lang="en-US" altLang="en-US" sz="2000" b="1"/>
              <a:t>producer consumer problem</a:t>
            </a:r>
            <a:r>
              <a:rPr lang="en-US" altLang="en-US" sz="2000"/>
              <a:t>, is one of the classic problems of synchronization. </a:t>
            </a:r>
          </a:p>
          <a:p>
            <a:pPr algn="just"/>
            <a:r>
              <a:rPr lang="en-US" altLang="en-US" sz="2000"/>
              <a:t>There is a buffer of n slots and each slot is capable of storing one unit of data. There are two processes running, namely, </a:t>
            </a:r>
            <a:r>
              <a:rPr lang="en-US" altLang="en-US" sz="2000" b="1"/>
              <a:t>producer</a:t>
            </a:r>
            <a:r>
              <a:rPr lang="en-US" altLang="en-US" sz="2000"/>
              <a:t> and </a:t>
            </a:r>
            <a:r>
              <a:rPr lang="en-US" altLang="en-US" sz="2000" b="1"/>
              <a:t>consumer</a:t>
            </a:r>
            <a:r>
              <a:rPr lang="en-US" altLang="en-US" sz="2000"/>
              <a:t>, which are operating on the buffer.</a:t>
            </a:r>
          </a:p>
          <a:p>
            <a:pPr algn="just"/>
            <a:r>
              <a:rPr lang="en-US" altLang="en-US" sz="2000"/>
              <a:t>A producer tries to insert data into an empty slot of the buffer. A consumer tries to remove data from a filled slot in the buffer. As you might have guessed by now, those two processes won't produce the expected output if they are being executed concurrently.</a:t>
            </a:r>
          </a:p>
          <a:p>
            <a:pPr algn="just"/>
            <a:r>
              <a:rPr lang="en-US" altLang="en-US" sz="2000"/>
              <a:t>There needs to be a way to make the producer and consumer work in an independent manner.</a:t>
            </a:r>
          </a:p>
          <a:p>
            <a:pPr algn="just"/>
            <a:endParaRPr lang="en-US"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2F55C81C-1E54-E9F8-1C62-6F8D65444BB1}"/>
              </a:ext>
            </a:extLst>
          </p:cNvPr>
          <p:cNvSpPr>
            <a:spLocks noGrp="1"/>
          </p:cNvSpPr>
          <p:nvPr>
            <p:ph type="title"/>
          </p:nvPr>
        </p:nvSpPr>
        <p:spPr/>
        <p:txBody>
          <a:bodyPr/>
          <a:lstStyle/>
          <a:p>
            <a:r>
              <a:rPr lang="en-US" altLang="en-US" sz="4000" b="1"/>
              <a:t>Classic problems of Synchronization</a:t>
            </a:r>
            <a:endParaRPr lang="en-US" altLang="en-US" sz="4000"/>
          </a:p>
        </p:txBody>
      </p:sp>
      <p:sp>
        <p:nvSpPr>
          <p:cNvPr id="35843" name="Content Placeholder 2">
            <a:extLst>
              <a:ext uri="{FF2B5EF4-FFF2-40B4-BE49-F238E27FC236}">
                <a16:creationId xmlns:a16="http://schemas.microsoft.com/office/drawing/2014/main" id="{B8008156-82CD-FEA9-C1B9-612DF6D5A309}"/>
              </a:ext>
            </a:extLst>
          </p:cNvPr>
          <p:cNvSpPr>
            <a:spLocks noGrp="1"/>
          </p:cNvSpPr>
          <p:nvPr>
            <p:ph idx="1"/>
          </p:nvPr>
        </p:nvSpPr>
        <p:spPr>
          <a:xfrm>
            <a:off x="533400" y="1600200"/>
            <a:ext cx="8229600" cy="4525963"/>
          </a:xfrm>
        </p:spPr>
        <p:txBody>
          <a:bodyPr/>
          <a:lstStyle/>
          <a:p>
            <a:pPr algn="just"/>
            <a:r>
              <a:rPr lang="en-US" altLang="en-US" sz="2000"/>
              <a:t>One solution of this problem is to use semaphores. The semaphores which will be used here are:</a:t>
            </a:r>
          </a:p>
          <a:p>
            <a:pPr algn="just"/>
            <a:r>
              <a:rPr lang="en-US" altLang="en-US" sz="2000"/>
              <a:t>m, a </a:t>
            </a:r>
            <a:r>
              <a:rPr lang="en-US" altLang="en-US" sz="2000" b="1"/>
              <a:t>binary semaphore</a:t>
            </a:r>
            <a:r>
              <a:rPr lang="en-US" altLang="en-US" sz="2000"/>
              <a:t> which is used to acquire and release the lock.</a:t>
            </a:r>
          </a:p>
          <a:p>
            <a:pPr algn="just"/>
            <a:r>
              <a:rPr lang="en-US" altLang="en-US" sz="2000"/>
              <a:t>empty, a </a:t>
            </a:r>
            <a:r>
              <a:rPr lang="en-US" altLang="en-US" sz="2000" b="1"/>
              <a:t>counting semaphore</a:t>
            </a:r>
            <a:r>
              <a:rPr lang="en-US" altLang="en-US" sz="2000"/>
              <a:t> whose initial value is the number of slots in the buffer, since, initially all slots are empty.</a:t>
            </a:r>
          </a:p>
          <a:p>
            <a:pPr algn="just"/>
            <a:r>
              <a:rPr lang="en-US" altLang="en-US" sz="2000"/>
              <a:t>full, a </a:t>
            </a:r>
            <a:r>
              <a:rPr lang="en-US" altLang="en-US" sz="2000" b="1"/>
              <a:t>counting semaphore</a:t>
            </a:r>
            <a:r>
              <a:rPr lang="en-US" altLang="en-US" sz="2000"/>
              <a:t> whose initial value is 0.</a:t>
            </a:r>
          </a:p>
          <a:p>
            <a:pPr algn="just"/>
            <a:r>
              <a:rPr lang="en-US" altLang="en-US" sz="2000"/>
              <a:t>At any instant, the current value of empty represents the number of empty slots in the buffer and full represents the number of occupied slots in the buffer.</a:t>
            </a:r>
          </a:p>
          <a:p>
            <a:pPr algn="just"/>
            <a:endParaRPr lang="en-US"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7B46626-EDA5-5DA4-B0E9-C8E8D9839B7C}"/>
              </a:ext>
            </a:extLst>
          </p:cNvPr>
          <p:cNvSpPr>
            <a:spLocks noGrp="1"/>
          </p:cNvSpPr>
          <p:nvPr>
            <p:ph type="title"/>
          </p:nvPr>
        </p:nvSpPr>
        <p:spPr/>
        <p:txBody>
          <a:bodyPr/>
          <a:lstStyle/>
          <a:p>
            <a:r>
              <a:rPr lang="en-US" altLang="en-US" sz="4000" b="1"/>
              <a:t>Classic problems of Synchronization</a:t>
            </a:r>
            <a:endParaRPr lang="en-US" altLang="en-US" sz="4000"/>
          </a:p>
        </p:txBody>
      </p:sp>
      <p:sp>
        <p:nvSpPr>
          <p:cNvPr id="36867" name="Content Placeholder 2">
            <a:extLst>
              <a:ext uri="{FF2B5EF4-FFF2-40B4-BE49-F238E27FC236}">
                <a16:creationId xmlns:a16="http://schemas.microsoft.com/office/drawing/2014/main" id="{A764DD34-F5AD-6C7D-25A6-A55451DBFCB6}"/>
              </a:ext>
            </a:extLst>
          </p:cNvPr>
          <p:cNvSpPr>
            <a:spLocks noGrp="1"/>
          </p:cNvSpPr>
          <p:nvPr>
            <p:ph idx="1"/>
          </p:nvPr>
        </p:nvSpPr>
        <p:spPr/>
        <p:txBody>
          <a:bodyPr/>
          <a:lstStyle/>
          <a:p>
            <a:pPr>
              <a:buFont typeface="Arial" panose="020B0604020202020204" pitchFamily="34" charset="0"/>
              <a:buNone/>
            </a:pPr>
            <a:r>
              <a:rPr lang="en-US" altLang="en-US" sz="2000"/>
              <a:t>do </a:t>
            </a:r>
          </a:p>
          <a:p>
            <a:pPr>
              <a:buFont typeface="Arial" panose="020B0604020202020204" pitchFamily="34" charset="0"/>
              <a:buNone/>
            </a:pPr>
            <a:r>
              <a:rPr lang="en-US" altLang="en-US" sz="2000"/>
              <a:t>{ </a:t>
            </a:r>
          </a:p>
          <a:p>
            <a:pPr>
              <a:buFont typeface="Arial" panose="020B0604020202020204" pitchFamily="34" charset="0"/>
              <a:buNone/>
            </a:pPr>
            <a:r>
              <a:rPr lang="en-US" altLang="en-US" sz="2000"/>
              <a:t>// wait until empty &gt; 0 and then decrement 'empty' </a:t>
            </a:r>
          </a:p>
          <a:p>
            <a:pPr>
              <a:buFont typeface="Arial" panose="020B0604020202020204" pitchFamily="34" charset="0"/>
              <a:buNone/>
            </a:pPr>
            <a:r>
              <a:rPr lang="en-US" altLang="en-US" sz="2000"/>
              <a:t>wait(empty); </a:t>
            </a:r>
          </a:p>
          <a:p>
            <a:pPr>
              <a:buFont typeface="Arial" panose="020B0604020202020204" pitchFamily="34" charset="0"/>
              <a:buNone/>
            </a:pPr>
            <a:r>
              <a:rPr lang="en-US" altLang="en-US" sz="2000"/>
              <a:t>// acquire lock </a:t>
            </a:r>
          </a:p>
          <a:p>
            <a:pPr>
              <a:buFont typeface="Arial" panose="020B0604020202020204" pitchFamily="34" charset="0"/>
              <a:buNone/>
            </a:pPr>
            <a:r>
              <a:rPr lang="en-US" altLang="en-US" sz="2000"/>
              <a:t>wait(mutex); </a:t>
            </a:r>
          </a:p>
          <a:p>
            <a:pPr>
              <a:buFont typeface="Arial" panose="020B0604020202020204" pitchFamily="34" charset="0"/>
              <a:buNone/>
            </a:pPr>
            <a:r>
              <a:rPr lang="en-US" altLang="en-US" sz="2000"/>
              <a:t>/* perform the insert operation in a slot */ // </a:t>
            </a:r>
          </a:p>
          <a:p>
            <a:pPr>
              <a:buFont typeface="Arial" panose="020B0604020202020204" pitchFamily="34" charset="0"/>
              <a:buNone/>
            </a:pPr>
            <a:r>
              <a:rPr lang="en-US" altLang="en-US" sz="2000"/>
              <a:t>release lock </a:t>
            </a:r>
          </a:p>
          <a:p>
            <a:pPr>
              <a:buFont typeface="Arial" panose="020B0604020202020204" pitchFamily="34" charset="0"/>
              <a:buNone/>
            </a:pPr>
            <a:r>
              <a:rPr lang="en-US" altLang="en-US" sz="2000"/>
              <a:t>signal(mutex);</a:t>
            </a:r>
          </a:p>
          <a:p>
            <a:pPr>
              <a:buFont typeface="Arial" panose="020B0604020202020204" pitchFamily="34" charset="0"/>
              <a:buNone/>
            </a:pPr>
            <a:r>
              <a:rPr lang="en-US" altLang="en-US" sz="2000"/>
              <a:t> // increment 'full' </a:t>
            </a:r>
          </a:p>
          <a:p>
            <a:pPr>
              <a:buFont typeface="Arial" panose="020B0604020202020204" pitchFamily="34" charset="0"/>
              <a:buNone/>
            </a:pPr>
            <a:r>
              <a:rPr lang="en-US" altLang="en-US" sz="2000"/>
              <a:t>signal(full); </a:t>
            </a:r>
          </a:p>
          <a:p>
            <a:pPr>
              <a:buFont typeface="Arial" panose="020B0604020202020204" pitchFamily="34" charset="0"/>
              <a:buNone/>
            </a:pPr>
            <a:r>
              <a:rPr lang="en-US" altLang="en-US" sz="2000"/>
              <a:t>} </a:t>
            </a:r>
          </a:p>
          <a:p>
            <a:pPr>
              <a:buFont typeface="Arial" panose="020B0604020202020204" pitchFamily="34" charset="0"/>
              <a:buNone/>
            </a:pPr>
            <a:r>
              <a:rPr lang="en-US" altLang="en-US" sz="2000"/>
              <a:t>while(TRUE);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890155C4-C1F3-5F51-5F1F-5F1E55DD8DC7}"/>
              </a:ext>
            </a:extLst>
          </p:cNvPr>
          <p:cNvSpPr>
            <a:spLocks noGrp="1"/>
          </p:cNvSpPr>
          <p:nvPr>
            <p:ph type="title"/>
          </p:nvPr>
        </p:nvSpPr>
        <p:spPr/>
        <p:txBody>
          <a:bodyPr/>
          <a:lstStyle/>
          <a:p>
            <a:r>
              <a:rPr lang="en-US" altLang="en-US" sz="4000" b="1"/>
              <a:t>Classic problems of Synchronization</a:t>
            </a:r>
            <a:endParaRPr lang="en-US" altLang="en-US" sz="4000"/>
          </a:p>
        </p:txBody>
      </p:sp>
      <p:sp>
        <p:nvSpPr>
          <p:cNvPr id="37891" name="Content Placeholder 2">
            <a:extLst>
              <a:ext uri="{FF2B5EF4-FFF2-40B4-BE49-F238E27FC236}">
                <a16:creationId xmlns:a16="http://schemas.microsoft.com/office/drawing/2014/main" id="{70CFEFCE-5077-9B72-715B-E125EAFC06B6}"/>
              </a:ext>
            </a:extLst>
          </p:cNvPr>
          <p:cNvSpPr>
            <a:spLocks noGrp="1"/>
          </p:cNvSpPr>
          <p:nvPr>
            <p:ph idx="1"/>
          </p:nvPr>
        </p:nvSpPr>
        <p:spPr/>
        <p:txBody>
          <a:bodyPr/>
          <a:lstStyle/>
          <a:p>
            <a:r>
              <a:rPr lang="en-US" altLang="en-US" sz="2000"/>
              <a:t>we can see that a producer first waits until there is atleast one empty slot.</a:t>
            </a:r>
          </a:p>
          <a:p>
            <a:r>
              <a:rPr lang="en-US" altLang="en-US" sz="2000"/>
              <a:t>Then it decrements the </a:t>
            </a:r>
            <a:r>
              <a:rPr lang="en-US" altLang="en-US" sz="2000" b="1"/>
              <a:t>empty</a:t>
            </a:r>
            <a:r>
              <a:rPr lang="en-US" altLang="en-US" sz="2000"/>
              <a:t> semaphore because, there will now be one less empty slot, since the producer is going to insert data in one of those slots.</a:t>
            </a:r>
          </a:p>
          <a:p>
            <a:r>
              <a:rPr lang="en-US" altLang="en-US" sz="2000"/>
              <a:t>Then, it acquires lock on the buffer, so that the consumer cannot access the buffer until producer completes its operation.</a:t>
            </a:r>
          </a:p>
          <a:p>
            <a:r>
              <a:rPr lang="en-US" altLang="en-US" sz="2000"/>
              <a:t>After performing the insert operation, the lock is released and the value of </a:t>
            </a:r>
            <a:r>
              <a:rPr lang="en-US" altLang="en-US" sz="2000" b="1"/>
              <a:t>full</a:t>
            </a:r>
            <a:r>
              <a:rPr lang="en-US" altLang="en-US" sz="2000"/>
              <a:t> is incremented because the producer has just filled a slot in the buffer.</a:t>
            </a:r>
          </a:p>
          <a:p>
            <a:endParaRPr lang="en-US" alt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AB2183C6-6684-7745-1561-C55D4BF7723C}"/>
              </a:ext>
            </a:extLst>
          </p:cNvPr>
          <p:cNvSpPr>
            <a:spLocks noGrp="1"/>
          </p:cNvSpPr>
          <p:nvPr>
            <p:ph type="title"/>
          </p:nvPr>
        </p:nvSpPr>
        <p:spPr/>
        <p:txBody>
          <a:bodyPr/>
          <a:lstStyle/>
          <a:p>
            <a:r>
              <a:rPr lang="en-US" altLang="en-US" sz="4000" b="1"/>
              <a:t>Classic problems of Synchronization</a:t>
            </a:r>
            <a:endParaRPr lang="en-US" altLang="en-US" sz="4000"/>
          </a:p>
        </p:txBody>
      </p:sp>
      <p:sp>
        <p:nvSpPr>
          <p:cNvPr id="38915" name="Content Placeholder 2">
            <a:extLst>
              <a:ext uri="{FF2B5EF4-FFF2-40B4-BE49-F238E27FC236}">
                <a16:creationId xmlns:a16="http://schemas.microsoft.com/office/drawing/2014/main" id="{1604D4B0-4263-32FF-A430-83063847CD94}"/>
              </a:ext>
            </a:extLst>
          </p:cNvPr>
          <p:cNvSpPr>
            <a:spLocks noGrp="1"/>
          </p:cNvSpPr>
          <p:nvPr>
            <p:ph idx="1"/>
          </p:nvPr>
        </p:nvSpPr>
        <p:spPr/>
        <p:txBody>
          <a:bodyPr/>
          <a:lstStyle/>
          <a:p>
            <a:pPr algn="just">
              <a:buFont typeface="Arial" panose="020B0604020202020204" pitchFamily="34" charset="0"/>
              <a:buNone/>
            </a:pPr>
            <a:r>
              <a:rPr lang="en-US" altLang="en-US" sz="2000"/>
              <a:t>do </a:t>
            </a:r>
          </a:p>
          <a:p>
            <a:pPr algn="just">
              <a:buFont typeface="Arial" panose="020B0604020202020204" pitchFamily="34" charset="0"/>
              <a:buNone/>
            </a:pPr>
            <a:r>
              <a:rPr lang="en-US" altLang="en-US" sz="2000"/>
              <a:t>{ </a:t>
            </a:r>
          </a:p>
          <a:p>
            <a:pPr algn="just">
              <a:buFont typeface="Arial" panose="020B0604020202020204" pitchFamily="34" charset="0"/>
              <a:buNone/>
            </a:pPr>
            <a:r>
              <a:rPr lang="en-US" altLang="en-US" sz="2000"/>
              <a:t>// wait until full &gt; 0 and then decrement 'full' </a:t>
            </a:r>
          </a:p>
          <a:p>
            <a:pPr algn="just">
              <a:buFont typeface="Arial" panose="020B0604020202020204" pitchFamily="34" charset="0"/>
              <a:buNone/>
            </a:pPr>
            <a:r>
              <a:rPr lang="en-US" altLang="en-US" sz="2000"/>
              <a:t>wait(full); </a:t>
            </a:r>
          </a:p>
          <a:p>
            <a:pPr algn="just">
              <a:buFont typeface="Arial" panose="020B0604020202020204" pitchFamily="34" charset="0"/>
              <a:buNone/>
            </a:pPr>
            <a:r>
              <a:rPr lang="en-US" altLang="en-US" sz="2000"/>
              <a:t>// acquire the lock </a:t>
            </a:r>
          </a:p>
          <a:p>
            <a:pPr algn="just">
              <a:buFont typeface="Arial" panose="020B0604020202020204" pitchFamily="34" charset="0"/>
              <a:buNone/>
            </a:pPr>
            <a:r>
              <a:rPr lang="en-US" altLang="en-US" sz="2000"/>
              <a:t>wait(mutex); </a:t>
            </a:r>
          </a:p>
          <a:p>
            <a:pPr algn="just">
              <a:buFont typeface="Arial" panose="020B0604020202020204" pitchFamily="34" charset="0"/>
              <a:buNone/>
            </a:pPr>
            <a:r>
              <a:rPr lang="en-US" altLang="en-US" sz="2000"/>
              <a:t>/* perform the remove operation in a slot */ </a:t>
            </a:r>
          </a:p>
          <a:p>
            <a:pPr algn="just">
              <a:buFont typeface="Arial" panose="020B0604020202020204" pitchFamily="34" charset="0"/>
              <a:buNone/>
            </a:pPr>
            <a:r>
              <a:rPr lang="en-US" altLang="en-US" sz="2000"/>
              <a:t>// release the lock </a:t>
            </a:r>
          </a:p>
          <a:p>
            <a:pPr algn="just">
              <a:buFont typeface="Arial" panose="020B0604020202020204" pitchFamily="34" charset="0"/>
              <a:buNone/>
            </a:pPr>
            <a:r>
              <a:rPr lang="en-US" altLang="en-US" sz="2000"/>
              <a:t>signal(mutex); </a:t>
            </a:r>
          </a:p>
          <a:p>
            <a:pPr algn="just">
              <a:buFont typeface="Arial" panose="020B0604020202020204" pitchFamily="34" charset="0"/>
              <a:buNone/>
            </a:pPr>
            <a:r>
              <a:rPr lang="en-US" altLang="en-US" sz="2000"/>
              <a:t>// increment 'empty' </a:t>
            </a:r>
          </a:p>
          <a:p>
            <a:pPr algn="just">
              <a:buFont typeface="Arial" panose="020B0604020202020204" pitchFamily="34" charset="0"/>
              <a:buNone/>
            </a:pPr>
            <a:r>
              <a:rPr lang="en-US" altLang="en-US" sz="2000"/>
              <a:t>signal(empty);</a:t>
            </a:r>
          </a:p>
          <a:p>
            <a:pPr algn="just">
              <a:buFont typeface="Arial" panose="020B0604020202020204" pitchFamily="34" charset="0"/>
              <a:buNone/>
            </a:pPr>
            <a:r>
              <a:rPr lang="en-US" altLang="en-US" sz="2000"/>
              <a:t> } </a:t>
            </a:r>
          </a:p>
          <a:p>
            <a:pPr algn="just">
              <a:buFont typeface="Arial" panose="020B0604020202020204" pitchFamily="34" charset="0"/>
              <a:buNone/>
            </a:pPr>
            <a:r>
              <a:rPr lang="en-US" altLang="en-US" sz="2000"/>
              <a:t>while(TRUE);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CB7B447-4535-1A19-90B7-B078DD81A8FE}"/>
              </a:ext>
            </a:extLst>
          </p:cNvPr>
          <p:cNvSpPr>
            <a:spLocks noGrp="1"/>
          </p:cNvSpPr>
          <p:nvPr>
            <p:ph type="title"/>
          </p:nvPr>
        </p:nvSpPr>
        <p:spPr/>
        <p:txBody>
          <a:bodyPr/>
          <a:lstStyle/>
          <a:p>
            <a:r>
              <a:rPr lang="en-US" altLang="en-US" sz="4000" b="1"/>
              <a:t>Classic problems of Synchronization</a:t>
            </a:r>
            <a:endParaRPr lang="en-US" altLang="en-US" sz="4000"/>
          </a:p>
        </p:txBody>
      </p:sp>
      <p:sp>
        <p:nvSpPr>
          <p:cNvPr id="39939" name="Content Placeholder 2">
            <a:extLst>
              <a:ext uri="{FF2B5EF4-FFF2-40B4-BE49-F238E27FC236}">
                <a16:creationId xmlns:a16="http://schemas.microsoft.com/office/drawing/2014/main" id="{0E746C97-60BC-1211-488E-82F391FB8F59}"/>
              </a:ext>
            </a:extLst>
          </p:cNvPr>
          <p:cNvSpPr>
            <a:spLocks noGrp="1"/>
          </p:cNvSpPr>
          <p:nvPr>
            <p:ph idx="1"/>
          </p:nvPr>
        </p:nvSpPr>
        <p:spPr/>
        <p:txBody>
          <a:bodyPr/>
          <a:lstStyle/>
          <a:p>
            <a:pPr algn="just"/>
            <a:r>
              <a:rPr lang="en-US" altLang="en-US" sz="2000"/>
              <a:t>The consumer waits until there is atleast one full slot in the buffer.</a:t>
            </a:r>
          </a:p>
          <a:p>
            <a:pPr algn="just"/>
            <a:r>
              <a:rPr lang="en-US" altLang="en-US" sz="2000"/>
              <a:t>Then it decrements the </a:t>
            </a:r>
            <a:r>
              <a:rPr lang="en-US" altLang="en-US" sz="2000" b="1"/>
              <a:t>full</a:t>
            </a:r>
            <a:r>
              <a:rPr lang="en-US" altLang="en-US" sz="2000"/>
              <a:t> semaphore because the number of occupied slots will be decreased by one, after the consumer completes its operation.</a:t>
            </a:r>
          </a:p>
          <a:p>
            <a:pPr algn="just"/>
            <a:r>
              <a:rPr lang="en-US" altLang="en-US" sz="2000"/>
              <a:t>After that, the consumer acquires lock on the buffer.</a:t>
            </a:r>
          </a:p>
          <a:p>
            <a:pPr algn="just"/>
            <a:r>
              <a:rPr lang="en-US" altLang="en-US" sz="2000"/>
              <a:t>Following that, the consumer completes the removal operation so that the data from one of the full slots is removed.</a:t>
            </a:r>
          </a:p>
          <a:p>
            <a:pPr algn="just"/>
            <a:r>
              <a:rPr lang="en-US" altLang="en-US" sz="2000"/>
              <a:t>Then, the consumer releases the lock.</a:t>
            </a:r>
          </a:p>
          <a:p>
            <a:pPr algn="just"/>
            <a:r>
              <a:rPr lang="en-US" altLang="en-US" sz="2000"/>
              <a:t>Finally, the </a:t>
            </a:r>
            <a:r>
              <a:rPr lang="en-US" altLang="en-US" sz="2000" b="1"/>
              <a:t>empty</a:t>
            </a:r>
            <a:r>
              <a:rPr lang="en-US" altLang="en-US" sz="2000"/>
              <a:t> semaphore is incremented by 1, because the consumer has just removed data from an occupied slot, thus making it empty.</a:t>
            </a:r>
          </a:p>
          <a:p>
            <a:pPr algn="just"/>
            <a:endParaRPr lang="en-US" altLang="en-US"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57AA6DE-ED1A-1858-1FF5-46B30367AC4E}"/>
              </a:ext>
            </a:extLst>
          </p:cNvPr>
          <p:cNvSpPr>
            <a:spLocks noGrp="1"/>
          </p:cNvSpPr>
          <p:nvPr>
            <p:ph type="title"/>
          </p:nvPr>
        </p:nvSpPr>
        <p:spPr/>
        <p:txBody>
          <a:bodyPr/>
          <a:lstStyle/>
          <a:p>
            <a:r>
              <a:rPr lang="en-US" altLang="en-US" sz="4000" b="1"/>
              <a:t>Classic problems of Synchronization</a:t>
            </a:r>
            <a:endParaRPr lang="en-US" altLang="en-US" sz="4000"/>
          </a:p>
        </p:txBody>
      </p:sp>
      <p:sp>
        <p:nvSpPr>
          <p:cNvPr id="40963" name="Content Placeholder 2">
            <a:extLst>
              <a:ext uri="{FF2B5EF4-FFF2-40B4-BE49-F238E27FC236}">
                <a16:creationId xmlns:a16="http://schemas.microsoft.com/office/drawing/2014/main" id="{531776B6-B44E-C54E-8ABB-FBDFC2A361DC}"/>
              </a:ext>
            </a:extLst>
          </p:cNvPr>
          <p:cNvSpPr>
            <a:spLocks noGrp="1"/>
          </p:cNvSpPr>
          <p:nvPr>
            <p:ph idx="1"/>
          </p:nvPr>
        </p:nvSpPr>
        <p:spPr/>
        <p:txBody>
          <a:bodyPr/>
          <a:lstStyle/>
          <a:p>
            <a:pPr algn="just"/>
            <a:r>
              <a:rPr lang="en-US" altLang="en-US" sz="2000"/>
              <a:t>Three variables are used: </a:t>
            </a:r>
            <a:r>
              <a:rPr lang="en-US" altLang="en-US" sz="2000" b="1"/>
              <a:t>mutex, wrt, readcnt</a:t>
            </a:r>
            <a:r>
              <a:rPr lang="en-US" altLang="en-US" sz="2000"/>
              <a:t> to implement solution</a:t>
            </a:r>
          </a:p>
          <a:p>
            <a:pPr algn="just"/>
            <a:r>
              <a:rPr lang="en-US" altLang="en-US" sz="2000" b="1"/>
              <a:t>semaphore</a:t>
            </a:r>
            <a:r>
              <a:rPr lang="en-US" altLang="en-US" sz="2000"/>
              <a:t> mutex, wrt; // </a:t>
            </a:r>
          </a:p>
          <a:p>
            <a:pPr algn="just"/>
            <a:r>
              <a:rPr lang="en-US" altLang="en-US" sz="2000"/>
              <a:t>semaphore </a:t>
            </a:r>
            <a:r>
              <a:rPr lang="en-US" altLang="en-US" sz="2000" b="1"/>
              <a:t>mutex</a:t>
            </a:r>
            <a:r>
              <a:rPr lang="en-US" altLang="en-US" sz="2000"/>
              <a:t> is used to ensure mutual exclusion when </a:t>
            </a:r>
            <a:r>
              <a:rPr lang="en-US" altLang="en-US" sz="2000" b="1"/>
              <a:t>readcnt</a:t>
            </a:r>
            <a:r>
              <a:rPr lang="en-US" altLang="en-US" sz="2000"/>
              <a:t> is updated i.e. when any reader enters or exit from the critical section and semaphore </a:t>
            </a:r>
            <a:r>
              <a:rPr lang="en-US" altLang="en-US" sz="2000" b="1"/>
              <a:t>wrt</a:t>
            </a:r>
            <a:r>
              <a:rPr lang="en-US" altLang="en-US" sz="2000"/>
              <a:t> is used by both readers and writers</a:t>
            </a:r>
          </a:p>
          <a:p>
            <a:pPr algn="just"/>
            <a:r>
              <a:rPr lang="en-US" altLang="en-US" sz="2000" b="1"/>
              <a:t>int</a:t>
            </a:r>
            <a:r>
              <a:rPr lang="en-US" altLang="en-US" sz="2000"/>
              <a:t> readcnt;  //    </a:t>
            </a:r>
            <a:r>
              <a:rPr lang="en-US" altLang="en-US" sz="2000" b="1"/>
              <a:t>readcnt</a:t>
            </a:r>
            <a:r>
              <a:rPr lang="en-US" altLang="en-US" sz="2000"/>
              <a:t> tells the number of processes performing read in the critical section, initially 0</a:t>
            </a:r>
          </a:p>
          <a:p>
            <a:r>
              <a:rPr lang="en-US" altLang="en-US" sz="2000" b="1"/>
              <a:t>Functions for sempahore :</a:t>
            </a:r>
            <a:endParaRPr lang="en-US" altLang="en-US" sz="2000"/>
          </a:p>
          <a:p>
            <a:r>
              <a:rPr lang="en-US" altLang="en-US" sz="2000"/>
              <a:t>– wait() : decrements the semaphore value.</a:t>
            </a:r>
          </a:p>
          <a:p>
            <a:r>
              <a:rPr lang="en-US" altLang="en-US" sz="2000"/>
              <a:t>– signal() : increments the semaphore value.</a:t>
            </a:r>
          </a:p>
          <a:p>
            <a:pPr algn="just"/>
            <a:endParaRPr lang="en-US" altLang="en-US" sz="2000"/>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3599049-09A8-A42F-43A3-07B09488A3CA}"/>
              </a:ext>
            </a:extLst>
          </p:cNvPr>
          <p:cNvSpPr>
            <a:spLocks noGrp="1"/>
          </p:cNvSpPr>
          <p:nvPr>
            <p:ph type="title"/>
          </p:nvPr>
        </p:nvSpPr>
        <p:spPr/>
        <p:txBody>
          <a:bodyPr/>
          <a:lstStyle/>
          <a:p>
            <a:r>
              <a:rPr lang="en-US" altLang="en-US" b="1"/>
              <a:t>Pipes</a:t>
            </a:r>
            <a:endParaRPr lang="en-US" altLang="en-US"/>
          </a:p>
        </p:txBody>
      </p:sp>
      <p:sp>
        <p:nvSpPr>
          <p:cNvPr id="5123" name="Content Placeholder 2">
            <a:extLst>
              <a:ext uri="{FF2B5EF4-FFF2-40B4-BE49-F238E27FC236}">
                <a16:creationId xmlns:a16="http://schemas.microsoft.com/office/drawing/2014/main" id="{18D2ABA5-79A6-3781-4090-7274B2E340E8}"/>
              </a:ext>
            </a:extLst>
          </p:cNvPr>
          <p:cNvSpPr>
            <a:spLocks noGrp="1"/>
          </p:cNvSpPr>
          <p:nvPr>
            <p:ph idx="1"/>
          </p:nvPr>
        </p:nvSpPr>
        <p:spPr>
          <a:ln>
            <a:solidFill>
              <a:schemeClr val="accent1"/>
            </a:solidFill>
            <a:miter lim="800000"/>
            <a:headEnd/>
            <a:tailEnd/>
          </a:ln>
        </p:spPr>
        <p:txBody>
          <a:bodyPr/>
          <a:lstStyle/>
          <a:p>
            <a:pPr algn="just"/>
            <a:r>
              <a:rPr lang="en-US" altLang="en-US" sz="2000" b="1"/>
              <a:t>Ordinary pipes </a:t>
            </a:r>
            <a:r>
              <a:rPr lang="en-US" altLang="en-US" sz="2000"/>
              <a:t>are unidirectional, allowing only one-way communication</a:t>
            </a:r>
          </a:p>
          <a:p>
            <a:pPr algn="just"/>
            <a:r>
              <a:rPr lang="en-US" altLang="en-US" sz="2000"/>
              <a:t>Ordinary pipes allow two processes to communicate in standard producer– consumer fashion: the producer writes to one end of the pipe (the write-end) and the consumer reads from the other end (the read-end). </a:t>
            </a:r>
          </a:p>
          <a:p>
            <a:pPr algn="just"/>
            <a:r>
              <a:rPr lang="en-US" altLang="en-US" sz="2000"/>
              <a:t>If </a:t>
            </a:r>
            <a:r>
              <a:rPr lang="en-US" altLang="en-US" sz="2000" b="1"/>
              <a:t>two-way communication </a:t>
            </a:r>
            <a:r>
              <a:rPr lang="en-US" altLang="en-US" sz="2000"/>
              <a:t>is required, two pipes must be used, with each pipe sending data in a different direction. </a:t>
            </a:r>
          </a:p>
          <a:p>
            <a:pPr algn="just"/>
            <a:endParaRPr lang="en-US" altLang="en-US" sz="2000"/>
          </a:p>
          <a:p>
            <a:pPr marL="1828800" lvl="4" indent="0" algn="just">
              <a:buFont typeface="Arial" panose="020B0604020202020204" pitchFamily="34" charset="0"/>
              <a:buNone/>
            </a:pPr>
            <a:r>
              <a:rPr lang="en-US" altLang="en-US" sz="800"/>
              <a:t>   </a:t>
            </a:r>
          </a:p>
          <a:p>
            <a:pPr marL="1828800" lvl="4" indent="0" algn="just">
              <a:buFont typeface="Arial" panose="020B0604020202020204" pitchFamily="34" charset="0"/>
              <a:buNone/>
            </a:pPr>
            <a:endParaRPr lang="en-US" altLang="en-US" sz="800"/>
          </a:p>
          <a:p>
            <a:pPr marL="1828800" lvl="4" indent="0" algn="just">
              <a:buFont typeface="Arial" panose="020B0604020202020204" pitchFamily="34" charset="0"/>
              <a:buNone/>
            </a:pPr>
            <a:r>
              <a:rPr lang="en-US" altLang="en-US" sz="1600" b="1"/>
              <a:t>write fd[1]				         read fd[0]</a:t>
            </a:r>
          </a:p>
          <a:p>
            <a:pPr marL="1828800" lvl="4" indent="0" algn="just">
              <a:buFont typeface="Arial" panose="020B0604020202020204" pitchFamily="34" charset="0"/>
              <a:buNone/>
            </a:pPr>
            <a:endParaRPr lang="en-US" altLang="en-US" sz="1600" b="1"/>
          </a:p>
          <a:p>
            <a:pPr marL="1828800" lvl="4" indent="0" algn="just">
              <a:buFont typeface="Arial" panose="020B0604020202020204" pitchFamily="34" charset="0"/>
              <a:buNone/>
            </a:pPr>
            <a:endParaRPr lang="en-US" altLang="en-US" sz="800"/>
          </a:p>
        </p:txBody>
      </p:sp>
      <p:sp>
        <p:nvSpPr>
          <p:cNvPr id="2" name="Cylinder 1">
            <a:extLst>
              <a:ext uri="{FF2B5EF4-FFF2-40B4-BE49-F238E27FC236}">
                <a16:creationId xmlns:a16="http://schemas.microsoft.com/office/drawing/2014/main" id="{0060FD4F-E627-AEDB-BCCD-D94F5B954612}"/>
              </a:ext>
            </a:extLst>
          </p:cNvPr>
          <p:cNvSpPr/>
          <p:nvPr/>
        </p:nvSpPr>
        <p:spPr>
          <a:xfrm rot="16200000">
            <a:off x="4434681" y="3729832"/>
            <a:ext cx="1036637" cy="2387600"/>
          </a:xfrm>
          <a:prstGeom prst="can">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3" name="Oval 2">
            <a:extLst>
              <a:ext uri="{FF2B5EF4-FFF2-40B4-BE49-F238E27FC236}">
                <a16:creationId xmlns:a16="http://schemas.microsoft.com/office/drawing/2014/main" id="{121B8369-346C-EB4D-C4C6-318397302BB5}"/>
              </a:ext>
            </a:extLst>
          </p:cNvPr>
          <p:cNvSpPr/>
          <p:nvPr/>
        </p:nvSpPr>
        <p:spPr>
          <a:xfrm>
            <a:off x="5842000" y="4405313"/>
            <a:ext cx="304800" cy="10366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5" name="Straight Arrow Connector 4">
            <a:extLst>
              <a:ext uri="{FF2B5EF4-FFF2-40B4-BE49-F238E27FC236}">
                <a16:creationId xmlns:a16="http://schemas.microsoft.com/office/drawing/2014/main" id="{86BDABC1-EB31-4DD4-7312-A2F44A90DB54}"/>
              </a:ext>
            </a:extLst>
          </p:cNvPr>
          <p:cNvCxnSpPr/>
          <p:nvPr/>
        </p:nvCxnSpPr>
        <p:spPr>
          <a:xfrm flipH="1">
            <a:off x="2235200" y="4876800"/>
            <a:ext cx="15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4BDEDCA-EAA8-B956-C9CA-4AA9042C0461}"/>
              </a:ext>
            </a:extLst>
          </p:cNvPr>
          <p:cNvCxnSpPr/>
          <p:nvPr/>
        </p:nvCxnSpPr>
        <p:spPr>
          <a:xfrm>
            <a:off x="6248400" y="4876800"/>
            <a:ext cx="1219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DABB04D-CC25-C03F-AD9A-20B3D8922D78}"/>
              </a:ext>
            </a:extLst>
          </p:cNvPr>
          <p:cNvSpPr>
            <a:spLocks noGrp="1"/>
          </p:cNvSpPr>
          <p:nvPr>
            <p:ph type="title"/>
          </p:nvPr>
        </p:nvSpPr>
        <p:spPr/>
        <p:txBody>
          <a:bodyPr/>
          <a:lstStyle/>
          <a:p>
            <a:r>
              <a:rPr lang="en-US" altLang="en-US" sz="4000" b="1"/>
              <a:t>Classic problems of Synchronization</a:t>
            </a:r>
            <a:endParaRPr lang="en-US" altLang="en-US" sz="4000"/>
          </a:p>
        </p:txBody>
      </p:sp>
      <p:sp>
        <p:nvSpPr>
          <p:cNvPr id="41987" name="Content Placeholder 2">
            <a:extLst>
              <a:ext uri="{FF2B5EF4-FFF2-40B4-BE49-F238E27FC236}">
                <a16:creationId xmlns:a16="http://schemas.microsoft.com/office/drawing/2014/main" id="{C508A744-7FD3-8633-6EA9-6EC2B314263C}"/>
              </a:ext>
            </a:extLst>
          </p:cNvPr>
          <p:cNvSpPr>
            <a:spLocks noGrp="1"/>
          </p:cNvSpPr>
          <p:nvPr>
            <p:ph idx="1"/>
          </p:nvPr>
        </p:nvSpPr>
        <p:spPr/>
        <p:txBody>
          <a:bodyPr/>
          <a:lstStyle/>
          <a:p>
            <a:pPr algn="just"/>
            <a:r>
              <a:rPr lang="en-US" altLang="en-US" sz="2000" b="1"/>
              <a:t>Writer process:</a:t>
            </a:r>
            <a:endParaRPr lang="en-US" altLang="en-US" sz="2000"/>
          </a:p>
          <a:p>
            <a:pPr algn="just"/>
            <a:r>
              <a:rPr lang="en-US" altLang="en-US" sz="2000"/>
              <a:t>Writer requests the entry to critical section.</a:t>
            </a:r>
          </a:p>
          <a:p>
            <a:pPr algn="just"/>
            <a:r>
              <a:rPr lang="en-US" altLang="en-US" sz="2000"/>
              <a:t>If allowed i.e. wait() gives a true value, it enters and performs the write. If not allowed, it keeps on waiting.</a:t>
            </a:r>
          </a:p>
          <a:p>
            <a:pPr algn="just"/>
            <a:r>
              <a:rPr lang="en-US" altLang="en-US" sz="2000"/>
              <a:t>It exits the critical section.</a:t>
            </a:r>
          </a:p>
          <a:p>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ACEDEE56-21A0-E3CC-5444-7FF8988D2BBF}"/>
              </a:ext>
            </a:extLst>
          </p:cNvPr>
          <p:cNvSpPr>
            <a:spLocks noGrp="1"/>
          </p:cNvSpPr>
          <p:nvPr>
            <p:ph type="title"/>
          </p:nvPr>
        </p:nvSpPr>
        <p:spPr/>
        <p:txBody>
          <a:bodyPr/>
          <a:lstStyle/>
          <a:p>
            <a:r>
              <a:rPr lang="en-US" altLang="en-US" sz="4000" b="1"/>
              <a:t>Classic problems of Synchronization</a:t>
            </a:r>
            <a:endParaRPr lang="en-US" altLang="en-US" sz="4000"/>
          </a:p>
        </p:txBody>
      </p:sp>
      <p:sp>
        <p:nvSpPr>
          <p:cNvPr id="43011" name="Content Placeholder 2">
            <a:extLst>
              <a:ext uri="{FF2B5EF4-FFF2-40B4-BE49-F238E27FC236}">
                <a16:creationId xmlns:a16="http://schemas.microsoft.com/office/drawing/2014/main" id="{D334E470-9216-CDD5-A520-E302E6FD5D2A}"/>
              </a:ext>
            </a:extLst>
          </p:cNvPr>
          <p:cNvSpPr>
            <a:spLocks noGrp="1"/>
          </p:cNvSpPr>
          <p:nvPr>
            <p:ph idx="1"/>
          </p:nvPr>
        </p:nvSpPr>
        <p:spPr/>
        <p:txBody>
          <a:bodyPr/>
          <a:lstStyle/>
          <a:p>
            <a:pPr algn="just"/>
            <a:r>
              <a:rPr lang="en-US" altLang="en-US" sz="2000" b="1"/>
              <a:t>Reader process:</a:t>
            </a:r>
            <a:endParaRPr lang="en-US" altLang="en-US" sz="2000"/>
          </a:p>
          <a:p>
            <a:pPr algn="just"/>
            <a:r>
              <a:rPr lang="en-US" altLang="en-US" sz="2000"/>
              <a:t>Reader requests the entry to critical section.</a:t>
            </a:r>
          </a:p>
          <a:p>
            <a:pPr algn="just"/>
            <a:r>
              <a:rPr lang="en-US" altLang="en-US" sz="2000"/>
              <a:t>If allowed:</a:t>
            </a:r>
          </a:p>
          <a:p>
            <a:pPr lvl="1" algn="just"/>
            <a:r>
              <a:rPr lang="en-US" altLang="en-US" sz="2000"/>
              <a:t>it increments the count of number of readers inside the critical section. If this reader is the first reader entering, it locks the </a:t>
            </a:r>
            <a:r>
              <a:rPr lang="en-US" altLang="en-US" sz="2000" b="1"/>
              <a:t>wrt</a:t>
            </a:r>
            <a:r>
              <a:rPr lang="en-US" altLang="en-US" sz="2000"/>
              <a:t> semaphore to restrict the entry of writers if any reader is inside.</a:t>
            </a:r>
          </a:p>
          <a:p>
            <a:pPr lvl="1" algn="just"/>
            <a:r>
              <a:rPr lang="en-US" altLang="en-US" sz="2000"/>
              <a:t>It then, signals mutex as any other reader is allowed to enter while others are already reading.</a:t>
            </a:r>
          </a:p>
          <a:p>
            <a:pPr lvl="1" algn="just"/>
            <a:r>
              <a:rPr lang="en-US" altLang="en-US" sz="2000"/>
              <a:t>After performing reading, it exits the critical section. When exiting, it checks if no more reader is inside, it signals the semaphore “wrt” as now, writer can enter the critical section.</a:t>
            </a:r>
          </a:p>
          <a:p>
            <a:pPr algn="just"/>
            <a:r>
              <a:rPr lang="en-US" altLang="en-US" sz="2000"/>
              <a:t>If not allowed, it keeps on waiting.</a:t>
            </a:r>
          </a:p>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1EBB2898-8E89-77E4-693E-809B1D30DEBE}"/>
              </a:ext>
            </a:extLst>
          </p:cNvPr>
          <p:cNvSpPr>
            <a:spLocks noGrp="1"/>
          </p:cNvSpPr>
          <p:nvPr>
            <p:ph type="title"/>
          </p:nvPr>
        </p:nvSpPr>
        <p:spPr/>
        <p:txBody>
          <a:bodyPr/>
          <a:lstStyle/>
          <a:p>
            <a:r>
              <a:rPr lang="en-US" altLang="en-US" sz="4000" b="1"/>
              <a:t>Classic problems of Synchronization</a:t>
            </a:r>
            <a:endParaRPr lang="en-US" altLang="en-US" sz="4000"/>
          </a:p>
        </p:txBody>
      </p:sp>
      <p:sp>
        <p:nvSpPr>
          <p:cNvPr id="44035" name="Content Placeholder 2">
            <a:extLst>
              <a:ext uri="{FF2B5EF4-FFF2-40B4-BE49-F238E27FC236}">
                <a16:creationId xmlns:a16="http://schemas.microsoft.com/office/drawing/2014/main" id="{509590E9-573B-90E3-D8E0-EE157C1221FB}"/>
              </a:ext>
            </a:extLst>
          </p:cNvPr>
          <p:cNvSpPr>
            <a:spLocks noGrp="1"/>
          </p:cNvSpPr>
          <p:nvPr>
            <p:ph idx="1"/>
          </p:nvPr>
        </p:nvSpPr>
        <p:spPr/>
        <p:txBody>
          <a:bodyPr/>
          <a:lstStyle/>
          <a:p>
            <a:pPr algn="just"/>
            <a:r>
              <a:rPr lang="en-US" altLang="en-US" sz="2000"/>
              <a:t>Thus, the semaphore ‘</a:t>
            </a:r>
            <a:r>
              <a:rPr lang="en-US" altLang="en-US" sz="2000" b="1"/>
              <a:t>wrt</a:t>
            </a:r>
            <a:r>
              <a:rPr lang="en-US" altLang="en-US" sz="2000"/>
              <a:t>‘ is queued on both readers and writers in a manner such that preference is given to readers if writers are also there. Thus, no reader is waiting simply because a writer has requested to enter the critical section.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5D25939D-7784-E61F-078C-2DD699D4E8C2}"/>
              </a:ext>
            </a:extLst>
          </p:cNvPr>
          <p:cNvSpPr>
            <a:spLocks noGrp="1"/>
          </p:cNvSpPr>
          <p:nvPr>
            <p:ph type="title"/>
          </p:nvPr>
        </p:nvSpPr>
        <p:spPr/>
        <p:txBody>
          <a:bodyPr/>
          <a:lstStyle/>
          <a:p>
            <a:r>
              <a:rPr lang="en-US" altLang="en-US" sz="4000" b="1"/>
              <a:t>Classic problems of  Synchronization</a:t>
            </a:r>
            <a:endParaRPr lang="en-IN" altLang="en-US" sz="4000"/>
          </a:p>
        </p:txBody>
      </p:sp>
      <p:sp>
        <p:nvSpPr>
          <p:cNvPr id="45059" name="Rectangle 2">
            <a:extLst>
              <a:ext uri="{FF2B5EF4-FFF2-40B4-BE49-F238E27FC236}">
                <a16:creationId xmlns:a16="http://schemas.microsoft.com/office/drawing/2014/main" id="{0771B93C-2D76-EF9E-3B93-2D2EED55BABA}"/>
              </a:ext>
            </a:extLst>
          </p:cNvPr>
          <p:cNvSpPr>
            <a:spLocks noGrp="1" noChangeArrowheads="1"/>
          </p:cNvSpPr>
          <p:nvPr>
            <p:ph idx="1"/>
          </p:nvPr>
        </p:nvSpPr>
        <p:spPr>
          <a:xfrm>
            <a:off x="990600" y="1828800"/>
            <a:ext cx="6781800" cy="3478213"/>
          </a:xfrm>
          <a:solidFill>
            <a:srgbClr val="EEEEEE"/>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a:spcBef>
                <a:spcPct val="0"/>
              </a:spcBef>
              <a:buFontTx/>
              <a:buNone/>
            </a:pPr>
            <a:r>
              <a:rPr lang="en-US" altLang="en-US" sz="2000">
                <a:solidFill>
                  <a:srgbClr val="000000"/>
                </a:solidFill>
                <a:cs typeface="Arial" panose="020B0604020202020204" pitchFamily="34" charset="0"/>
              </a:rPr>
              <a:t>wait </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mutex</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p>
          <a:p>
            <a:pPr marL="0" indent="0">
              <a:spcBef>
                <a:spcPct val="0"/>
              </a:spcBef>
              <a:buFontTx/>
              <a:buNone/>
            </a:pPr>
            <a:r>
              <a:rPr lang="en-US" altLang="en-US" sz="2000">
                <a:solidFill>
                  <a:srgbClr val="000000"/>
                </a:solidFill>
                <a:cs typeface="Arial" panose="020B0604020202020204" pitchFamily="34" charset="0"/>
              </a:rPr>
              <a:t>rc </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p>
          <a:p>
            <a:pPr marL="0" indent="0">
              <a:spcBef>
                <a:spcPct val="0"/>
              </a:spcBef>
              <a:buFontTx/>
              <a:buNone/>
            </a:pPr>
            <a:r>
              <a:rPr lang="en-US" altLang="en-US" sz="2000">
                <a:solidFill>
                  <a:srgbClr val="000088"/>
                </a:solidFill>
                <a:cs typeface="Arial" panose="020B0604020202020204" pitchFamily="34" charset="0"/>
              </a:rPr>
              <a:t>if</a:t>
            </a:r>
            <a:r>
              <a:rPr lang="en-US" altLang="en-US" sz="2000">
                <a:solidFill>
                  <a:srgbClr val="000000"/>
                </a:solidFill>
                <a:cs typeface="Arial" panose="020B0604020202020204" pitchFamily="34" charset="0"/>
              </a:rPr>
              <a:t> </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rc </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r>
              <a:rPr lang="en-US" altLang="en-US" sz="2000">
                <a:solidFill>
                  <a:srgbClr val="006666"/>
                </a:solidFill>
                <a:cs typeface="Arial" panose="020B0604020202020204" pitchFamily="34" charset="0"/>
              </a:rPr>
              <a:t>1</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p>
          <a:p>
            <a:pPr marL="0" indent="0">
              <a:spcBef>
                <a:spcPct val="0"/>
              </a:spcBef>
              <a:buFontTx/>
              <a:buNone/>
            </a:pPr>
            <a:r>
              <a:rPr lang="en-US" altLang="en-US" sz="2000">
                <a:solidFill>
                  <a:srgbClr val="000000"/>
                </a:solidFill>
                <a:cs typeface="Arial" panose="020B0604020202020204" pitchFamily="34" charset="0"/>
              </a:rPr>
              <a:t>wait </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wrt</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p>
          <a:p>
            <a:pPr marL="0" indent="0">
              <a:spcBef>
                <a:spcPct val="0"/>
              </a:spcBef>
              <a:buFontTx/>
              <a:buNone/>
            </a:pPr>
            <a:r>
              <a:rPr lang="en-US" altLang="en-US" sz="2000">
                <a:solidFill>
                  <a:srgbClr val="000000"/>
                </a:solidFill>
                <a:cs typeface="Arial" panose="020B0604020202020204" pitchFamily="34" charset="0"/>
              </a:rPr>
              <a:t>signal</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mutex</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p>
          <a:p>
            <a:pPr marL="0" indent="0">
              <a:spcBef>
                <a:spcPct val="0"/>
              </a:spcBef>
              <a:buFontTx/>
              <a:buNone/>
            </a:pPr>
            <a:r>
              <a:rPr lang="en-US" altLang="en-US" sz="2000">
                <a:solidFill>
                  <a:srgbClr val="000000"/>
                </a:solidFill>
                <a:cs typeface="Arial" panose="020B0604020202020204" pitchFamily="34" charset="0"/>
              </a:rPr>
              <a:t>READ THE OBJECT </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p>
          <a:p>
            <a:pPr marL="0" indent="0">
              <a:spcBef>
                <a:spcPct val="0"/>
              </a:spcBef>
              <a:buFontTx/>
              <a:buNone/>
            </a:pPr>
            <a:r>
              <a:rPr lang="en-US" altLang="en-US" sz="2000">
                <a:solidFill>
                  <a:srgbClr val="000000"/>
                </a:solidFill>
                <a:cs typeface="Arial" panose="020B0604020202020204" pitchFamily="34" charset="0"/>
              </a:rPr>
              <a:t>wait</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mutex</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p>
          <a:p>
            <a:pPr marL="0" indent="0">
              <a:spcBef>
                <a:spcPct val="0"/>
              </a:spcBef>
              <a:buFontTx/>
              <a:buNone/>
            </a:pPr>
            <a:r>
              <a:rPr lang="en-US" altLang="en-US" sz="2000">
                <a:solidFill>
                  <a:srgbClr val="000000"/>
                </a:solidFill>
                <a:cs typeface="Arial" panose="020B0604020202020204" pitchFamily="34" charset="0"/>
              </a:rPr>
              <a:t>rc </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p>
          <a:p>
            <a:pPr marL="0" indent="0">
              <a:spcBef>
                <a:spcPct val="0"/>
              </a:spcBef>
              <a:buFontTx/>
              <a:buNone/>
            </a:pPr>
            <a:r>
              <a:rPr lang="en-US" altLang="en-US" sz="2000">
                <a:solidFill>
                  <a:srgbClr val="000088"/>
                </a:solidFill>
                <a:cs typeface="Arial" panose="020B0604020202020204" pitchFamily="34" charset="0"/>
              </a:rPr>
              <a:t>if</a:t>
            </a:r>
            <a:r>
              <a:rPr lang="en-US" altLang="en-US" sz="2000">
                <a:solidFill>
                  <a:srgbClr val="000000"/>
                </a:solidFill>
                <a:cs typeface="Arial" panose="020B0604020202020204" pitchFamily="34" charset="0"/>
              </a:rPr>
              <a:t> </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rc </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r>
              <a:rPr lang="en-US" altLang="en-US" sz="2000">
                <a:solidFill>
                  <a:srgbClr val="006666"/>
                </a:solidFill>
                <a:cs typeface="Arial" panose="020B0604020202020204" pitchFamily="34" charset="0"/>
              </a:rPr>
              <a:t>0</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p>
          <a:p>
            <a:pPr marL="0" indent="0">
              <a:spcBef>
                <a:spcPct val="0"/>
              </a:spcBef>
              <a:buFontTx/>
              <a:buNone/>
            </a:pPr>
            <a:r>
              <a:rPr lang="en-US" altLang="en-US" sz="2000">
                <a:solidFill>
                  <a:srgbClr val="000000"/>
                </a:solidFill>
                <a:cs typeface="Arial" panose="020B0604020202020204" pitchFamily="34" charset="0"/>
              </a:rPr>
              <a:t>signal </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wrt</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 </a:t>
            </a:r>
          </a:p>
          <a:p>
            <a:pPr marL="0" indent="0">
              <a:spcBef>
                <a:spcPct val="0"/>
              </a:spcBef>
              <a:buFontTx/>
              <a:buNone/>
            </a:pPr>
            <a:r>
              <a:rPr lang="en-US" altLang="en-US" sz="2000">
                <a:solidFill>
                  <a:srgbClr val="000000"/>
                </a:solidFill>
                <a:cs typeface="Arial" panose="020B0604020202020204" pitchFamily="34" charset="0"/>
              </a:rPr>
              <a:t>signal</a:t>
            </a:r>
            <a:r>
              <a:rPr lang="en-US" altLang="en-US" sz="2000">
                <a:solidFill>
                  <a:srgbClr val="666600"/>
                </a:solidFill>
                <a:cs typeface="Arial" panose="020B0604020202020204" pitchFamily="34" charset="0"/>
              </a:rPr>
              <a:t>(</a:t>
            </a:r>
            <a:r>
              <a:rPr lang="en-US" altLang="en-US" sz="2000">
                <a:solidFill>
                  <a:srgbClr val="000000"/>
                </a:solidFill>
                <a:cs typeface="Arial" panose="020B0604020202020204" pitchFamily="34" charset="0"/>
              </a:rPr>
              <a:t>mutex</a:t>
            </a:r>
            <a:r>
              <a:rPr lang="en-US" altLang="en-US" sz="2000">
                <a:solidFill>
                  <a:srgbClr val="666600"/>
                </a:solidFill>
                <a:cs typeface="Arial" panose="020B0604020202020204" pitchFamily="34" charset="0"/>
              </a:rPr>
              <a:t>);</a:t>
            </a:r>
            <a:r>
              <a:rPr lang="en-US" altLang="en-US" sz="2000">
                <a:cs typeface="Arial" panose="020B0604020202020204" pitchFamily="34"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7149D7E-1373-1B8F-5F3C-D90BCB37E783}"/>
              </a:ext>
            </a:extLst>
          </p:cNvPr>
          <p:cNvSpPr>
            <a:spLocks noGrp="1"/>
          </p:cNvSpPr>
          <p:nvPr>
            <p:ph type="title"/>
          </p:nvPr>
        </p:nvSpPr>
        <p:spPr/>
        <p:txBody>
          <a:bodyPr/>
          <a:lstStyle/>
          <a:p>
            <a:r>
              <a:rPr lang="en-US" altLang="en-US" sz="4000" b="1"/>
              <a:t>Classic problems of  Synchronization</a:t>
            </a:r>
            <a:endParaRPr lang="en-IN" altLang="en-US" sz="4000"/>
          </a:p>
        </p:txBody>
      </p:sp>
      <p:sp>
        <p:nvSpPr>
          <p:cNvPr id="46083" name="Rectangle 1">
            <a:extLst>
              <a:ext uri="{FF2B5EF4-FFF2-40B4-BE49-F238E27FC236}">
                <a16:creationId xmlns:a16="http://schemas.microsoft.com/office/drawing/2014/main" id="{C170DB3E-709D-AE9E-90FE-070A5252C349}"/>
              </a:ext>
            </a:extLst>
          </p:cNvPr>
          <p:cNvSpPr>
            <a:spLocks noGrp="1" noChangeArrowheads="1"/>
          </p:cNvSpPr>
          <p:nvPr>
            <p:ph idx="1"/>
          </p:nvPr>
        </p:nvSpPr>
        <p:spPr>
          <a:xfrm>
            <a:off x="990600" y="2132013"/>
            <a:ext cx="6858000" cy="1201737"/>
          </a:xfrm>
          <a:solidFill>
            <a:srgbClr val="EEEEEE"/>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a:spcBef>
                <a:spcPct val="0"/>
              </a:spcBef>
              <a:buFontTx/>
              <a:buNone/>
            </a:pPr>
            <a:r>
              <a:rPr lang="en-US" altLang="en-US" sz="2400">
                <a:solidFill>
                  <a:srgbClr val="000000"/>
                </a:solidFill>
                <a:cs typeface="Arial" panose="020B0604020202020204" pitchFamily="34" charset="0"/>
              </a:rPr>
              <a:t>wait</a:t>
            </a:r>
            <a:r>
              <a:rPr lang="en-US" altLang="en-US" sz="2400">
                <a:solidFill>
                  <a:srgbClr val="666600"/>
                </a:solidFill>
                <a:cs typeface="Arial" panose="020B0604020202020204" pitchFamily="34" charset="0"/>
              </a:rPr>
              <a:t>(</a:t>
            </a:r>
            <a:r>
              <a:rPr lang="en-US" altLang="en-US" sz="2400">
                <a:solidFill>
                  <a:srgbClr val="000000"/>
                </a:solidFill>
                <a:cs typeface="Arial" panose="020B0604020202020204" pitchFamily="34" charset="0"/>
              </a:rPr>
              <a:t>wrt</a:t>
            </a:r>
            <a:r>
              <a:rPr lang="en-US" altLang="en-US" sz="2400">
                <a:solidFill>
                  <a:srgbClr val="666600"/>
                </a:solidFill>
                <a:cs typeface="Arial" panose="020B0604020202020204" pitchFamily="34" charset="0"/>
              </a:rPr>
              <a:t>);</a:t>
            </a:r>
            <a:r>
              <a:rPr lang="en-US" altLang="en-US" sz="2400">
                <a:solidFill>
                  <a:srgbClr val="000000"/>
                </a:solidFill>
                <a:cs typeface="Arial" panose="020B0604020202020204" pitchFamily="34" charset="0"/>
              </a:rPr>
              <a:t> </a:t>
            </a:r>
            <a:endParaRPr lang="en-US" altLang="en-US" sz="2400">
              <a:solidFill>
                <a:srgbClr val="666600"/>
              </a:solidFill>
              <a:cs typeface="Arial" panose="020B0604020202020204" pitchFamily="34" charset="0"/>
            </a:endParaRPr>
          </a:p>
          <a:p>
            <a:pPr marL="0" indent="0">
              <a:spcBef>
                <a:spcPct val="0"/>
              </a:spcBef>
              <a:buFontTx/>
              <a:buNone/>
            </a:pPr>
            <a:r>
              <a:rPr lang="en-US" altLang="en-US" sz="2400">
                <a:solidFill>
                  <a:srgbClr val="000000"/>
                </a:solidFill>
                <a:cs typeface="Arial" panose="020B0604020202020204" pitchFamily="34" charset="0"/>
              </a:rPr>
              <a:t> WRITE INTO THE OBJECT </a:t>
            </a:r>
            <a:r>
              <a:rPr lang="en-US" altLang="en-US" sz="2400">
                <a:solidFill>
                  <a:srgbClr val="666600"/>
                </a:solidFill>
                <a:cs typeface="Arial" panose="020B0604020202020204" pitchFamily="34" charset="0"/>
              </a:rPr>
              <a:t>.</a:t>
            </a:r>
            <a:r>
              <a:rPr lang="en-US" altLang="en-US" sz="2400">
                <a:solidFill>
                  <a:srgbClr val="000000"/>
                </a:solidFill>
                <a:cs typeface="Arial" panose="020B0604020202020204" pitchFamily="34" charset="0"/>
              </a:rPr>
              <a:t> </a:t>
            </a:r>
          </a:p>
          <a:p>
            <a:pPr marL="0" indent="0">
              <a:spcBef>
                <a:spcPct val="0"/>
              </a:spcBef>
              <a:buFontTx/>
              <a:buNone/>
            </a:pPr>
            <a:r>
              <a:rPr lang="en-US" altLang="en-US" sz="2400">
                <a:solidFill>
                  <a:srgbClr val="000000"/>
                </a:solidFill>
                <a:cs typeface="Arial" panose="020B0604020202020204" pitchFamily="34" charset="0"/>
              </a:rPr>
              <a:t>signal</a:t>
            </a:r>
            <a:r>
              <a:rPr lang="en-US" altLang="en-US" sz="2400">
                <a:solidFill>
                  <a:srgbClr val="666600"/>
                </a:solidFill>
                <a:cs typeface="Arial" panose="020B0604020202020204" pitchFamily="34" charset="0"/>
              </a:rPr>
              <a:t>(</a:t>
            </a:r>
            <a:r>
              <a:rPr lang="en-US" altLang="en-US" sz="2400">
                <a:solidFill>
                  <a:srgbClr val="000000"/>
                </a:solidFill>
                <a:cs typeface="Arial" panose="020B0604020202020204" pitchFamily="34" charset="0"/>
              </a:rPr>
              <a:t>wrt</a:t>
            </a:r>
            <a:r>
              <a:rPr lang="en-US" altLang="en-US" sz="2400">
                <a:solidFill>
                  <a:srgbClr val="666600"/>
                </a:solidFill>
                <a:cs typeface="Arial" panose="020B0604020202020204" pitchFamily="34" charset="0"/>
              </a:rPr>
              <a:t>);</a:t>
            </a:r>
            <a:r>
              <a:rPr lang="en-US" altLang="en-US" sz="2400">
                <a:cs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551F1DC-5486-BF64-1C24-B8EB966EC61C}"/>
              </a:ext>
            </a:extLst>
          </p:cNvPr>
          <p:cNvSpPr>
            <a:spLocks noGrp="1"/>
          </p:cNvSpPr>
          <p:nvPr>
            <p:ph type="title"/>
          </p:nvPr>
        </p:nvSpPr>
        <p:spPr/>
        <p:txBody>
          <a:bodyPr/>
          <a:lstStyle/>
          <a:p>
            <a:r>
              <a:rPr lang="en-US" altLang="en-US" b="1"/>
              <a:t>Pipes</a:t>
            </a:r>
            <a:endParaRPr lang="en-US" altLang="en-US"/>
          </a:p>
        </p:txBody>
      </p:sp>
      <p:sp>
        <p:nvSpPr>
          <p:cNvPr id="6147" name="Content Placeholder 2">
            <a:extLst>
              <a:ext uri="{FF2B5EF4-FFF2-40B4-BE49-F238E27FC236}">
                <a16:creationId xmlns:a16="http://schemas.microsoft.com/office/drawing/2014/main" id="{1FCBCA2E-0795-55F8-AB3C-B7094DD59B6E}"/>
              </a:ext>
            </a:extLst>
          </p:cNvPr>
          <p:cNvSpPr>
            <a:spLocks noGrp="1"/>
          </p:cNvSpPr>
          <p:nvPr>
            <p:ph idx="1"/>
          </p:nvPr>
        </p:nvSpPr>
        <p:spPr/>
        <p:txBody>
          <a:bodyPr/>
          <a:lstStyle/>
          <a:p>
            <a:pPr algn="just"/>
            <a:r>
              <a:rPr lang="en-US" altLang="en-US" sz="2000"/>
              <a:t>On UNIX systems, ordinary pipes are constructed using the function </a:t>
            </a:r>
            <a:r>
              <a:rPr lang="en-US" altLang="en-US" sz="2000" b="1"/>
              <a:t>pipe(int fd[]) </a:t>
            </a:r>
          </a:p>
          <a:p>
            <a:pPr algn="just"/>
            <a:r>
              <a:rPr lang="en-US" altLang="en-US" sz="2000"/>
              <a:t>This function creates a pipe that is accessed through the int fd[] file descriptors:</a:t>
            </a:r>
          </a:p>
          <a:p>
            <a:pPr algn="just"/>
            <a:r>
              <a:rPr lang="en-US" altLang="en-US" sz="2000"/>
              <a:t> fd[0] is the read-end of the pipe</a:t>
            </a:r>
          </a:p>
          <a:p>
            <a:r>
              <a:rPr lang="en-US" altLang="en-US" sz="2000"/>
              <a:t>fd[1] is the write end.  </a:t>
            </a:r>
            <a:br>
              <a:rPr lang="en-US" altLang="en-US" sz="2000"/>
            </a:b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499E69A-A81E-64EE-1C6E-29DFABE607E1}"/>
              </a:ext>
            </a:extLst>
          </p:cNvPr>
          <p:cNvSpPr>
            <a:spLocks noGrp="1"/>
          </p:cNvSpPr>
          <p:nvPr>
            <p:ph type="title"/>
          </p:nvPr>
        </p:nvSpPr>
        <p:spPr/>
        <p:txBody>
          <a:bodyPr/>
          <a:lstStyle/>
          <a:p>
            <a:r>
              <a:rPr lang="en-US" altLang="en-US" b="1"/>
              <a:t>Pipes</a:t>
            </a:r>
            <a:endParaRPr lang="en-US" altLang="en-US"/>
          </a:p>
        </p:txBody>
      </p:sp>
      <p:sp>
        <p:nvSpPr>
          <p:cNvPr id="7171" name="Content Placeholder 2">
            <a:extLst>
              <a:ext uri="{FF2B5EF4-FFF2-40B4-BE49-F238E27FC236}">
                <a16:creationId xmlns:a16="http://schemas.microsoft.com/office/drawing/2014/main" id="{9743A7B6-A389-838C-B276-484A0DBF687B}"/>
              </a:ext>
            </a:extLst>
          </p:cNvPr>
          <p:cNvSpPr>
            <a:spLocks noGrp="1"/>
          </p:cNvSpPr>
          <p:nvPr>
            <p:ph idx="1"/>
          </p:nvPr>
        </p:nvSpPr>
        <p:spPr/>
        <p:txBody>
          <a:bodyPr/>
          <a:lstStyle/>
          <a:p>
            <a:pPr algn="just"/>
            <a:r>
              <a:rPr lang="en-US" altLang="en-US" sz="2000"/>
              <a:t>UNIX treats a pipe as a special type of file. Thus, pipes can be accessed using ordinary read() and write() system calls.  </a:t>
            </a:r>
          </a:p>
          <a:p>
            <a:pPr algn="just"/>
            <a:r>
              <a:rPr lang="en-US" altLang="en-US" sz="2000"/>
              <a:t>An ordinary pipe cannot be accessed from outside the process that created it. </a:t>
            </a:r>
          </a:p>
          <a:p>
            <a:pPr algn="just"/>
            <a:r>
              <a:rPr lang="en-US" altLang="en-US" sz="2000"/>
              <a:t>Typically, a parent process creates a pipe and uses it to communicate with a child process that it creates via fork(). </a:t>
            </a:r>
          </a:p>
          <a:p>
            <a:pPr algn="just"/>
            <a:r>
              <a:rPr lang="en-US" altLang="en-US" sz="2000"/>
              <a:t>A child process inherits open files from its parent. Since a pipe is a special type of file, the child inherits the pipe from its parent process. </a:t>
            </a:r>
          </a:p>
          <a:p>
            <a:pPr algn="just"/>
            <a:r>
              <a:rPr lang="en-US" altLang="en-US" sz="2000"/>
              <a:t>Ordinary pipes on </a:t>
            </a:r>
            <a:r>
              <a:rPr lang="en-US" altLang="en-US" sz="2000" b="1"/>
              <a:t>Windows systems </a:t>
            </a:r>
            <a:r>
              <a:rPr lang="en-US" altLang="en-US" sz="2000"/>
              <a:t>are termed </a:t>
            </a:r>
            <a:r>
              <a:rPr lang="en-US" altLang="en-US" sz="2000" b="1"/>
              <a:t>anonymous pipes</a:t>
            </a:r>
            <a:r>
              <a:rPr lang="en-US" altLang="en-US" sz="2000"/>
              <a:t>, and they behave similarly to their UNIX counterparts: they are </a:t>
            </a:r>
            <a:r>
              <a:rPr lang="en-US" altLang="en-US" sz="2000" b="1"/>
              <a:t>unidirectional</a:t>
            </a:r>
            <a:r>
              <a:rPr lang="en-US" altLang="en-US" sz="2000"/>
              <a:t> and employ parent–child relationships between the communicating processes.</a:t>
            </a:r>
          </a:p>
          <a:p>
            <a:pPr algn="just"/>
            <a:r>
              <a:rPr lang="en-US" altLang="en-US" sz="2000"/>
              <a:t>Createpipe() function must used to create an ordinary pipe(Windows)</a:t>
            </a:r>
          </a:p>
          <a:p>
            <a:pPr algn="just"/>
            <a:r>
              <a:rPr lang="en-US" altLang="en-US" sz="2000"/>
              <a:t>Byte oriented Communication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E1025B0-DEAD-C19F-144D-997E9A6EC9C5}"/>
              </a:ext>
            </a:extLst>
          </p:cNvPr>
          <p:cNvSpPr>
            <a:spLocks noGrp="1"/>
          </p:cNvSpPr>
          <p:nvPr>
            <p:ph type="title"/>
          </p:nvPr>
        </p:nvSpPr>
        <p:spPr/>
        <p:txBody>
          <a:bodyPr/>
          <a:lstStyle/>
          <a:p>
            <a:r>
              <a:rPr lang="en-US" altLang="en-US" b="1"/>
              <a:t>Pipes</a:t>
            </a:r>
            <a:endParaRPr lang="en-US" altLang="en-US"/>
          </a:p>
        </p:txBody>
      </p:sp>
      <p:sp>
        <p:nvSpPr>
          <p:cNvPr id="8195" name="Content Placeholder 2">
            <a:extLst>
              <a:ext uri="{FF2B5EF4-FFF2-40B4-BE49-F238E27FC236}">
                <a16:creationId xmlns:a16="http://schemas.microsoft.com/office/drawing/2014/main" id="{F1799A98-BD24-7C83-3EA1-598B73463463}"/>
              </a:ext>
            </a:extLst>
          </p:cNvPr>
          <p:cNvSpPr>
            <a:spLocks noGrp="1"/>
          </p:cNvSpPr>
          <p:nvPr>
            <p:ph idx="1"/>
          </p:nvPr>
        </p:nvSpPr>
        <p:spPr/>
        <p:txBody>
          <a:bodyPr/>
          <a:lstStyle/>
          <a:p>
            <a:pPr algn="just"/>
            <a:r>
              <a:rPr lang="en-US" altLang="en-US" sz="2000"/>
              <a:t>Ordinary pipes provide a simple mechanism for allowing a pair of processes to communicate.</a:t>
            </a:r>
          </a:p>
          <a:p>
            <a:pPr algn="just"/>
            <a:r>
              <a:rPr lang="en-US" altLang="en-US" sz="2000"/>
              <a:t> However, ordinary pipes exist only while the processes are communicating with one another.</a:t>
            </a:r>
          </a:p>
          <a:p>
            <a:pPr algn="just"/>
            <a:r>
              <a:rPr lang="en-US" altLang="en-US" sz="2000"/>
              <a:t> On both UNIX and Windows systems, once the processes have finished communicating and have terminated, the ordinary pipe ceases to exist. </a:t>
            </a:r>
          </a:p>
          <a:p>
            <a:pPr algn="just"/>
            <a:r>
              <a:rPr lang="en-US" altLang="en-US" sz="2000"/>
              <a:t>Require parent child relationship</a:t>
            </a:r>
          </a:p>
          <a:p>
            <a:pPr algn="just"/>
            <a:r>
              <a:rPr lang="en-US" altLang="en-US" sz="2000"/>
              <a:t>Communicating processes must be  in same system </a:t>
            </a:r>
          </a:p>
          <a:p>
            <a:pPr algn="just"/>
            <a:r>
              <a:rPr lang="en-US" altLang="en-US" sz="2000"/>
              <a:t>Unrelated process can’t communicated.</a:t>
            </a:r>
          </a:p>
          <a:p>
            <a:pPr algn="just"/>
            <a:endParaRPr lang="en-US"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FFA2539-B014-3152-2357-078ACBBE5404}"/>
              </a:ext>
            </a:extLst>
          </p:cNvPr>
          <p:cNvSpPr>
            <a:spLocks noGrp="1"/>
          </p:cNvSpPr>
          <p:nvPr>
            <p:ph type="title"/>
          </p:nvPr>
        </p:nvSpPr>
        <p:spPr/>
        <p:txBody>
          <a:bodyPr/>
          <a:lstStyle/>
          <a:p>
            <a:r>
              <a:rPr lang="en-US" altLang="en-US" b="1"/>
              <a:t>Pipes</a:t>
            </a:r>
            <a:endParaRPr lang="en-US" altLang="en-US"/>
          </a:p>
        </p:txBody>
      </p:sp>
      <p:sp>
        <p:nvSpPr>
          <p:cNvPr id="9219" name="Content Placeholder 2">
            <a:extLst>
              <a:ext uri="{FF2B5EF4-FFF2-40B4-BE49-F238E27FC236}">
                <a16:creationId xmlns:a16="http://schemas.microsoft.com/office/drawing/2014/main" id="{14F1E9EF-D3EF-4F39-F007-985146FC40B9}"/>
              </a:ext>
            </a:extLst>
          </p:cNvPr>
          <p:cNvSpPr>
            <a:spLocks noGrp="1"/>
          </p:cNvSpPr>
          <p:nvPr>
            <p:ph idx="1"/>
          </p:nvPr>
        </p:nvSpPr>
        <p:spPr/>
        <p:txBody>
          <a:bodyPr/>
          <a:lstStyle/>
          <a:p>
            <a:pPr algn="just"/>
            <a:r>
              <a:rPr lang="en-US" altLang="en-US" sz="2000" b="1"/>
              <a:t>Named pipes </a:t>
            </a:r>
            <a:r>
              <a:rPr lang="en-US" altLang="en-US" sz="2000"/>
              <a:t>provide a much more powerful communication tool. Communication can be </a:t>
            </a:r>
            <a:r>
              <a:rPr lang="en-US" altLang="en-US" sz="2000" b="1"/>
              <a:t>bidirectional</a:t>
            </a:r>
            <a:r>
              <a:rPr lang="en-US" altLang="en-US" sz="2000"/>
              <a:t>, and </a:t>
            </a:r>
            <a:r>
              <a:rPr lang="en-US" altLang="en-US" sz="2000" b="1"/>
              <a:t>no parent–child relationship </a:t>
            </a:r>
            <a:r>
              <a:rPr lang="en-US" altLang="en-US" sz="2000"/>
              <a:t> is required.</a:t>
            </a:r>
          </a:p>
          <a:p>
            <a:pPr algn="just"/>
            <a:r>
              <a:rPr lang="en-US" altLang="en-US" sz="2000"/>
              <a:t>Once a named pipe is established, several processes can use it for communication. In fact, in a typical scenario, a named pipe has several writers. </a:t>
            </a:r>
          </a:p>
          <a:p>
            <a:pPr algn="just"/>
            <a:r>
              <a:rPr lang="en-US" altLang="en-US" sz="2000"/>
              <a:t>Additionally, named pipes continue to exist after communicating processes have finished. </a:t>
            </a:r>
          </a:p>
          <a:p>
            <a:pPr algn="just"/>
            <a:r>
              <a:rPr lang="en-US" altLang="en-US" sz="2000"/>
              <a:t>Named pipes are referred to as </a:t>
            </a:r>
            <a:r>
              <a:rPr lang="en-US" altLang="en-US" sz="2000" b="1"/>
              <a:t>FIFOs</a:t>
            </a:r>
            <a:r>
              <a:rPr lang="en-US" altLang="en-US" sz="2000"/>
              <a:t> in </a:t>
            </a:r>
            <a:r>
              <a:rPr lang="en-US" altLang="en-US" sz="2000" b="1"/>
              <a:t>UNIX systems</a:t>
            </a:r>
            <a:r>
              <a:rPr lang="en-US" altLang="en-US" sz="2000"/>
              <a:t>. Once created, they appear as typical files in the file system. </a:t>
            </a:r>
          </a:p>
          <a:p>
            <a:pPr algn="just"/>
            <a:r>
              <a:rPr lang="en-US" altLang="en-US" sz="2000"/>
              <a:t>A </a:t>
            </a:r>
            <a:r>
              <a:rPr lang="en-US" altLang="en-US" sz="2000" b="1"/>
              <a:t>FIFO is created with the mkfifo() system call </a:t>
            </a:r>
            <a:r>
              <a:rPr lang="en-US" altLang="en-US" sz="2000"/>
              <a:t>and manipulated with the ordinary open(), read(), write(), and close() system calls. </a:t>
            </a:r>
          </a:p>
          <a:p>
            <a:pPr algn="just"/>
            <a:r>
              <a:rPr lang="en-US" altLang="en-US" sz="2000"/>
              <a:t>It will continue to exist until it is explicitly deleted from the file system.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0708EE5-23C4-1C83-4A5C-55E65D5A0B5F}"/>
              </a:ext>
            </a:extLst>
          </p:cNvPr>
          <p:cNvSpPr>
            <a:spLocks noGrp="1"/>
          </p:cNvSpPr>
          <p:nvPr>
            <p:ph type="title"/>
          </p:nvPr>
        </p:nvSpPr>
        <p:spPr/>
        <p:txBody>
          <a:bodyPr/>
          <a:lstStyle/>
          <a:p>
            <a:r>
              <a:rPr lang="en-US" altLang="en-US" b="1"/>
              <a:t>Pipes</a:t>
            </a:r>
          </a:p>
        </p:txBody>
      </p:sp>
      <p:sp>
        <p:nvSpPr>
          <p:cNvPr id="10243" name="Content Placeholder 2">
            <a:extLst>
              <a:ext uri="{FF2B5EF4-FFF2-40B4-BE49-F238E27FC236}">
                <a16:creationId xmlns:a16="http://schemas.microsoft.com/office/drawing/2014/main" id="{F32D6D0E-8D43-49CD-BB37-52D98453987F}"/>
              </a:ext>
            </a:extLst>
          </p:cNvPr>
          <p:cNvSpPr>
            <a:spLocks noGrp="1"/>
          </p:cNvSpPr>
          <p:nvPr>
            <p:ph idx="1"/>
          </p:nvPr>
        </p:nvSpPr>
        <p:spPr/>
        <p:txBody>
          <a:bodyPr/>
          <a:lstStyle/>
          <a:p>
            <a:pPr algn="just"/>
            <a:r>
              <a:rPr lang="en-US" altLang="en-US" sz="2000"/>
              <a:t>In UNIX only byte oriented,</a:t>
            </a:r>
          </a:p>
          <a:p>
            <a:pPr lvl="1" algn="just"/>
            <a:r>
              <a:rPr lang="en-US" altLang="en-US" sz="2000"/>
              <a:t>Additionally, the communicating processes must reside on the same machine. If inter-machine communication is required, </a:t>
            </a:r>
            <a:r>
              <a:rPr lang="en-US" altLang="en-US" sz="2000" b="1"/>
              <a:t>sockets</a:t>
            </a:r>
            <a:r>
              <a:rPr lang="en-US" altLang="en-US" sz="2000"/>
              <a:t> must be used.</a:t>
            </a:r>
          </a:p>
          <a:p>
            <a:pPr algn="just"/>
            <a:r>
              <a:rPr lang="en-US" altLang="en-US" sz="2000"/>
              <a:t>Although FIFOs allow bidirectional communication, only half-duplex transmission is permitted. </a:t>
            </a:r>
          </a:p>
          <a:p>
            <a:pPr algn="just"/>
            <a:r>
              <a:rPr lang="en-US" altLang="en-US" sz="2000"/>
              <a:t>If data must travel in both directions, two FIFOs are typically used.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B075F13B2949047B12BF5A95A5E9E5A" ma:contentTypeVersion="14" ma:contentTypeDescription="Create a new document." ma:contentTypeScope="" ma:versionID="d5988eeb30a8b4df575dc7ee5f863f90">
  <xsd:schema xmlns:xsd="http://www.w3.org/2001/XMLSchema" xmlns:xs="http://www.w3.org/2001/XMLSchema" xmlns:p="http://schemas.microsoft.com/office/2006/metadata/properties" xmlns:ns2="e3f91dd7-70a1-47b7-aab5-f23ce70634f5" xmlns:ns3="2898ba26-0935-4f42-b4da-f2710b470df5" targetNamespace="http://schemas.microsoft.com/office/2006/metadata/properties" ma:root="true" ma:fieldsID="5eb03501f4bd4b5cea77c9da5cf28dbe" ns2:_="" ns3:_="">
    <xsd:import namespace="e3f91dd7-70a1-47b7-aab5-f23ce70634f5"/>
    <xsd:import namespace="2898ba26-0935-4f42-b4da-f2710b470df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_x0032_3885A7301"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f91dd7-70a1-47b7-aab5-f23ce70634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79146a36-f60c-4dd0-9f9f-1e631ab45163"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x0032_3885A7301" ma:index="19" nillable="true" ma:displayName="23885A7301" ma:format="Dropdown" ma:internalName="_x0032_3885A7301">
      <xsd:simpleType>
        <xsd:restriction base="dms:Text">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98ba26-0935-4f42-b4da-f2710b470df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fbedce3e-1261-47b3-9804-38829f295479}" ma:internalName="TaxCatchAll" ma:showField="CatchAllData" ma:web="2898ba26-0935-4f42-b4da-f2710b470d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2898ba26-0935-4f42-b4da-f2710b470df5">
      <UserInfo>
        <DisplayName>22881A7345</DisplayName>
        <AccountId>38</AccountId>
        <AccountType/>
      </UserInfo>
    </SharedWithUsers>
    <TaxCatchAll xmlns="2898ba26-0935-4f42-b4da-f2710b470df5" xsi:nil="true"/>
    <lcf76f155ced4ddcb4097134ff3c332f xmlns="e3f91dd7-70a1-47b7-aab5-f23ce70634f5">
      <Terms xmlns="http://schemas.microsoft.com/office/infopath/2007/PartnerControls"/>
    </lcf76f155ced4ddcb4097134ff3c332f>
    <_x0032_3885A7301 xmlns="e3f91dd7-70a1-47b7-aab5-f23ce70634f5" xsi:nil="true"/>
  </documentManagement>
</p:properties>
</file>

<file path=customXml/itemProps1.xml><?xml version="1.0" encoding="utf-8"?>
<ds:datastoreItem xmlns:ds="http://schemas.openxmlformats.org/officeDocument/2006/customXml" ds:itemID="{E07F3A3C-FD06-4A9D-AD72-ED47F5CD9E58}">
  <ds:schemaRefs>
    <ds:schemaRef ds:uri="http://schemas.microsoft.com/sharepoint/v3/contenttype/forms"/>
  </ds:schemaRefs>
</ds:datastoreItem>
</file>

<file path=customXml/itemProps2.xml><?xml version="1.0" encoding="utf-8"?>
<ds:datastoreItem xmlns:ds="http://schemas.openxmlformats.org/officeDocument/2006/customXml" ds:itemID="{8FD7E5E4-CBB7-45F5-9EF3-E58DEA4489C3}"/>
</file>

<file path=customXml/itemProps3.xml><?xml version="1.0" encoding="utf-8"?>
<ds:datastoreItem xmlns:ds="http://schemas.openxmlformats.org/officeDocument/2006/customXml" ds:itemID="{8011FA8E-DDB1-4B91-BAB5-02BCD5F80AA3}"/>
</file>

<file path=docProps/app.xml><?xml version="1.0" encoding="utf-8"?>
<Properties xmlns="http://schemas.openxmlformats.org/officeDocument/2006/extended-properties" xmlns:vt="http://schemas.openxmlformats.org/officeDocument/2006/docPropsVTypes">
  <TotalTime>1509</TotalTime>
  <Words>3617</Words>
  <Application>Microsoft Office PowerPoint</Application>
  <PresentationFormat>On-screen Show (4:3)</PresentationFormat>
  <Paragraphs>309</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UNIT II PROCESS SYNCHRONIZATION</vt:lpstr>
      <vt:lpstr>UNIT II </vt:lpstr>
      <vt:lpstr>Pipes</vt:lpstr>
      <vt:lpstr>Pipes</vt:lpstr>
      <vt:lpstr>Pipes</vt:lpstr>
      <vt:lpstr>Pipes</vt:lpstr>
      <vt:lpstr>Pipes</vt:lpstr>
      <vt:lpstr>Pipes</vt:lpstr>
      <vt:lpstr>Pipes</vt:lpstr>
      <vt:lpstr>Pipes</vt:lpstr>
      <vt:lpstr>Synchronization</vt:lpstr>
      <vt:lpstr>Synchronization</vt:lpstr>
      <vt:lpstr>Synchronization</vt:lpstr>
      <vt:lpstr>Synchronization</vt:lpstr>
      <vt:lpstr>Synchronization</vt:lpstr>
      <vt:lpstr>Synchronization</vt:lpstr>
      <vt:lpstr> The Critical section problem  </vt:lpstr>
      <vt:lpstr>The Critical section problem </vt:lpstr>
      <vt:lpstr> The Critical section problem  </vt:lpstr>
      <vt:lpstr> The Critical section problem  </vt:lpstr>
      <vt:lpstr>Peterson’s Solution</vt:lpstr>
      <vt:lpstr>Peterson’s Solution</vt:lpstr>
      <vt:lpstr>Peterson’s Solution</vt:lpstr>
      <vt:lpstr>Peterson’s Solution</vt:lpstr>
      <vt:lpstr>Semaphore</vt:lpstr>
      <vt:lpstr>Semaphore</vt:lpstr>
      <vt:lpstr>Semaphore</vt:lpstr>
      <vt:lpstr>Semaphore</vt:lpstr>
      <vt:lpstr>Semaphore</vt:lpstr>
      <vt:lpstr>Semaphore</vt:lpstr>
      <vt:lpstr>Semaphore</vt:lpstr>
      <vt:lpstr>Deadlock and Starvation</vt:lpstr>
      <vt:lpstr>Classic problems of Synchronization</vt:lpstr>
      <vt:lpstr>Classic problems of Synchronization</vt:lpstr>
      <vt:lpstr>Classic problems of Synchronization</vt:lpstr>
      <vt:lpstr>Classic problems of Synchronization</vt:lpstr>
      <vt:lpstr>Classic problems of Synchronization</vt:lpstr>
      <vt:lpstr>Classic problems of Synchronization</vt:lpstr>
      <vt:lpstr>Classic problems of Synchronization</vt:lpstr>
      <vt:lpstr>Classic problems of Synchronization</vt:lpstr>
      <vt:lpstr>Classic problems of Synchronization</vt:lpstr>
      <vt:lpstr>Classic problems of Synchronization</vt:lpstr>
      <vt:lpstr>Classic problems of  Synchronization</vt:lpstr>
      <vt:lpstr>Classic problems of  Synchronization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PROCESS SYNCHRONIZATION</dc:title>
  <dc:creator>Admin</dc:creator>
  <cp:lastModifiedBy>Farhana Begum</cp:lastModifiedBy>
  <cp:revision>32</cp:revision>
  <dcterms:created xsi:type="dcterms:W3CDTF">2021-12-08T21:15:33Z</dcterms:created>
  <dcterms:modified xsi:type="dcterms:W3CDTF">2023-11-18T04:28:40Z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0x010100EB075F13B2949047B12BF5A95A5E9E5A</vt:lpwstr>
  </property>
</Properties>
</file>