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AD23F-8356-41AE-A5D2-23BC7C905AC0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D68EB-2860-4A52-BC7E-2E0915F57B1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4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Könyv</a:t>
            </a:r>
            <a:r>
              <a:rPr lang="en-US" baseline="0" smtClean="0"/>
              <a:t> </a:t>
            </a:r>
            <a:r>
              <a:rPr lang="hu-HU" baseline="0" noProof="0" smtClean="0"/>
              <a:t>egyedből</a:t>
            </a:r>
            <a:r>
              <a:rPr lang="en-US" baseline="0" smtClean="0"/>
              <a:t> egy tábla lesz, a következő tulajdonságokkal: ISBN, Cím, Szerző.</a:t>
            </a:r>
          </a:p>
          <a:p>
            <a:r>
              <a:rPr lang="en-US" smtClean="0"/>
              <a:t>A KÖP 1:N típusú kapcsolat ezért a Példány táblában meg fog jelenni a Könyv tábla kulcstulajdonsága.</a:t>
            </a:r>
          </a:p>
          <a:p>
            <a:r>
              <a:rPr lang="en-US" smtClean="0"/>
              <a:t>A Példány egyedből is</a:t>
            </a:r>
            <a:r>
              <a:rPr lang="en-US" baseline="0" smtClean="0"/>
              <a:t> egy tábla lesz ami az eredeti tulajdonásgain kívül, amik a következőek: Pszám és Időtar, tartalmazni fogja továbba a Könyv tábla kulcstulajdonságát, az ISBN-t és a Kikölcsönzés tábla kulcstulajdonságát a Kiszám-ot, mind a kettőt idegen kulcs formájában.</a:t>
            </a:r>
          </a:p>
          <a:p>
            <a:r>
              <a:rPr lang="en-US" baseline="0" smtClean="0"/>
              <a:t>A PÉK N:1 típusú kapcsolat ezért a Pédány táblában meg fog jelenni a Kikölcsönzés tábla kulcstulajdonsága.</a:t>
            </a:r>
          </a:p>
          <a:p>
            <a:r>
              <a:rPr lang="en-US" baseline="0" smtClean="0"/>
              <a:t>A Kikölcsönzés egyedből is lesz egy tábla, ami az eredeti tulajdonságain kívül, amik a: Kiszám és a Naptól, tartalmazni fogja a Kaszám idegen kulcsot, amivel ezt és a Hallgató táblát köti össze.</a:t>
            </a:r>
          </a:p>
          <a:p>
            <a:r>
              <a:rPr lang="en-US" smtClean="0"/>
              <a:t>A KIH</a:t>
            </a:r>
            <a:r>
              <a:rPr lang="en-US" baseline="0" smtClean="0"/>
              <a:t> N:1 típusú kapcsolat ezért a Kikölcsönzés tábla tartalmazza a Hallgató tábla kulcstulajdonságát, a Kaszám-ot.</a:t>
            </a:r>
          </a:p>
          <a:p>
            <a:r>
              <a:rPr lang="en-US" smtClean="0"/>
              <a:t>A Hallgató egyedből szintén egy tábla lesz</a:t>
            </a:r>
            <a:r>
              <a:rPr lang="en-US" baseline="0" smtClean="0"/>
              <a:t>, ami tartalmazni fogja a Kaszám kulcs-ot és a Név tulajdonságot, a Cím összetett tulajdonság eltűnik, az ebből következő Város, Utca, Hsz pedig egy mezőben szerepelnek majd, Lakcím néven. Ez a tábla továbbá magábafoglalja majd a Lefoglalás tulajdonságait, mivel a két tábla elemei száma megegyezik. Ezek a következők: Pszám ami egy idegen kulcs, a Példány tábla kulcstulajdonsága, és a Dátum-ot, ami a lefoglalás dátuma.</a:t>
            </a:r>
          </a:p>
          <a:p>
            <a:r>
              <a:rPr lang="en-US" baseline="0" smtClean="0"/>
              <a:t>A Kölcsök többértékű tulajdonság átkerül egy külön táblába, aminek Kölcsönzések lesz a neve. Ez az új tábla tartalmazza a Kölcs1, Kölcs2 és Kölcs3 mezőket, amelyek a 3 lehetséges Kikölcsönzés számait tárolhatják.</a:t>
            </a:r>
          </a:p>
          <a:p>
            <a:r>
              <a:rPr lang="en-US" baseline="0" smtClean="0"/>
              <a:t>A LEH 1:1 típusú kapcsolat, valamint a megeggyező elemszám,mivel egy Hallgató csak egy Lefoglalást indíthat egyidőben, miatt tudta bekebelezni a Hallgatók a Lefoglalás egyedet egy táblába.</a:t>
            </a:r>
          </a:p>
          <a:p>
            <a:endParaRPr lang="en-US" baseline="0" smtClean="0"/>
          </a:p>
          <a:p>
            <a:r>
              <a:rPr lang="en-US" baseline="0" smtClean="0"/>
              <a:t>Az adatbázis relációs sémái: </a:t>
            </a:r>
          </a:p>
          <a:p>
            <a:r>
              <a:rPr lang="en-US" baseline="0" smtClean="0"/>
              <a:t>Példány [ </a:t>
            </a:r>
            <a:r>
              <a:rPr lang="en-US" u="sng" baseline="0" smtClean="0"/>
              <a:t>Pszám</a:t>
            </a:r>
            <a:r>
              <a:rPr lang="en-US" baseline="0" smtClean="0"/>
              <a:t>, Idotar, </a:t>
            </a:r>
            <a:r>
              <a:rPr lang="en-US" u="dashLong" baseline="0" smtClean="0"/>
              <a:t>ISBN</a:t>
            </a:r>
            <a:r>
              <a:rPr lang="en-US" baseline="0" smtClean="0"/>
              <a:t>, </a:t>
            </a:r>
            <a:r>
              <a:rPr lang="en-US" u="dashLong" baseline="0" smtClean="0"/>
              <a:t>Kiszám</a:t>
            </a:r>
            <a:r>
              <a:rPr lang="en-US" baseline="0" smtClean="0"/>
              <a:t> ]</a:t>
            </a:r>
          </a:p>
          <a:p>
            <a:r>
              <a:rPr lang="en-US" baseline="0" smtClean="0"/>
              <a:t>Kikölcsönzés [ </a:t>
            </a:r>
            <a:r>
              <a:rPr lang="en-US" u="sng" baseline="0" smtClean="0"/>
              <a:t>Kiszám</a:t>
            </a:r>
            <a:r>
              <a:rPr lang="en-US" baseline="0" smtClean="0"/>
              <a:t>, Naptól, </a:t>
            </a:r>
            <a:r>
              <a:rPr lang="en-US" u="dashLong" baseline="0" smtClean="0"/>
              <a:t>Kaszám</a:t>
            </a:r>
            <a:r>
              <a:rPr lang="en-US" baseline="0" smtClean="0"/>
              <a:t> ]</a:t>
            </a:r>
          </a:p>
          <a:p>
            <a:r>
              <a:rPr lang="en-US" baseline="0" smtClean="0"/>
              <a:t>Könyv [ </a:t>
            </a:r>
            <a:r>
              <a:rPr lang="en-US" u="sng" baseline="0" smtClean="0"/>
              <a:t>ISBN</a:t>
            </a:r>
            <a:r>
              <a:rPr lang="en-US" baseline="0" smtClean="0"/>
              <a:t>, Cím, Szerzo ]</a:t>
            </a:r>
          </a:p>
          <a:p>
            <a:r>
              <a:rPr lang="en-US" baseline="0" smtClean="0"/>
              <a:t>Kölcsönzések [ </a:t>
            </a:r>
            <a:r>
              <a:rPr lang="en-US" u="dashLong" baseline="0" smtClean="0"/>
              <a:t>Kaszám</a:t>
            </a:r>
            <a:r>
              <a:rPr lang="en-US" baseline="0" smtClean="0"/>
              <a:t>, Kölcs1, Kölcs2, Kölcs3 ]</a:t>
            </a:r>
          </a:p>
          <a:p>
            <a:r>
              <a:rPr lang="en-US" baseline="0" smtClean="0"/>
              <a:t>Hallgató [ </a:t>
            </a:r>
            <a:r>
              <a:rPr lang="en-US" u="sng" baseline="0" smtClean="0"/>
              <a:t>Kaszám</a:t>
            </a:r>
            <a:r>
              <a:rPr lang="en-US" baseline="0" smtClean="0"/>
              <a:t>, Név, Lakcím, </a:t>
            </a:r>
            <a:r>
              <a:rPr lang="en-US" u="dashLong" baseline="0" smtClean="0"/>
              <a:t>Pszám</a:t>
            </a:r>
            <a:r>
              <a:rPr lang="en-US" baseline="0" smtClean="0"/>
              <a:t>, Dátum ]</a:t>
            </a:r>
          </a:p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A0D3A-C096-42E6-B179-66763DA08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1961-EEAD-4E04-A606-C07EB19D77E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E09F-85A3-46DD-9A03-93132817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1961-EEAD-4E04-A606-C07EB19D77E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E09F-85A3-46DD-9A03-93132817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yamatábra: Feldolgozás 2"/>
          <p:cNvSpPr/>
          <p:nvPr/>
        </p:nvSpPr>
        <p:spPr>
          <a:xfrm>
            <a:off x="3918181" y="2231250"/>
            <a:ext cx="2430379" cy="397041"/>
          </a:xfrm>
          <a:prstGeom prst="flowChartProcess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smtClean="0">
                <a:solidFill>
                  <a:schemeClr val="tx1"/>
                </a:solidFill>
              </a:rPr>
              <a:t>Könyv</a:t>
            </a:r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4" name="Folyamatábra: Feldolgozás 3"/>
          <p:cNvSpPr/>
          <p:nvPr/>
        </p:nvSpPr>
        <p:spPr>
          <a:xfrm>
            <a:off x="3918180" y="2628290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ISBN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N13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Folyamatábra: Feldolgozás 4"/>
          <p:cNvSpPr/>
          <p:nvPr/>
        </p:nvSpPr>
        <p:spPr>
          <a:xfrm>
            <a:off x="5525600" y="2628289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smtClean="0">
                <a:solidFill>
                  <a:schemeClr val="tx1"/>
                </a:solidFill>
              </a:rPr>
              <a:t>Szerző</a:t>
            </a:r>
            <a:endParaRPr lang="en-US" sz="1600" smtClean="0">
              <a:solidFill>
                <a:schemeClr val="tx1"/>
              </a:solidFill>
            </a:endParaRP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C50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6" name="Folyamatábra: Feldolgozás 5"/>
          <p:cNvSpPr/>
          <p:nvPr/>
        </p:nvSpPr>
        <p:spPr>
          <a:xfrm>
            <a:off x="4741140" y="2628289"/>
            <a:ext cx="7844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smtClean="0">
                <a:solidFill>
                  <a:schemeClr val="tx1"/>
                </a:solidFill>
              </a:rPr>
              <a:t>Cím</a:t>
            </a:r>
            <a:endParaRPr lang="en-US" sz="1600" smtClean="0">
              <a:solidFill>
                <a:schemeClr val="tx1"/>
              </a:solidFill>
            </a:endParaRP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C100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7" name="Folyamatábra: Feldolgozás 6"/>
          <p:cNvSpPr/>
          <p:nvPr/>
        </p:nvSpPr>
        <p:spPr>
          <a:xfrm>
            <a:off x="571115" y="732936"/>
            <a:ext cx="4099177" cy="407478"/>
          </a:xfrm>
          <a:prstGeom prst="flowChartProcess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Példány</a:t>
            </a:r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8" name="Folyamatábra: Feldolgozás 7"/>
          <p:cNvSpPr/>
          <p:nvPr/>
        </p:nvSpPr>
        <p:spPr>
          <a:xfrm>
            <a:off x="1413307" y="1145991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Pszám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N3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Folyamatábra: Feldolgozás 8"/>
          <p:cNvSpPr/>
          <p:nvPr/>
        </p:nvSpPr>
        <p:spPr>
          <a:xfrm>
            <a:off x="3020727" y="1145990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dashLong" smtClean="0">
                <a:solidFill>
                  <a:schemeClr val="tx1"/>
                </a:solidFill>
              </a:rPr>
              <a:t>ISBN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N13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0" name="Folyamatábra: Feldolgozás 9"/>
          <p:cNvSpPr/>
          <p:nvPr/>
        </p:nvSpPr>
        <p:spPr>
          <a:xfrm>
            <a:off x="2236267" y="1145990"/>
            <a:ext cx="7844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Időtar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N3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1" name="Folyamatábra: Feldolgozás 10"/>
          <p:cNvSpPr/>
          <p:nvPr/>
        </p:nvSpPr>
        <p:spPr>
          <a:xfrm>
            <a:off x="7100636" y="1224212"/>
            <a:ext cx="2432469" cy="397041"/>
          </a:xfrm>
          <a:prstGeom prst="flowChartProcess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err="1" smtClean="0">
                <a:solidFill>
                  <a:schemeClr val="tx1"/>
                </a:solidFill>
              </a:rPr>
              <a:t>Kik</a:t>
            </a:r>
            <a:r>
              <a:rPr lang="hu-HU" b="1" smtClean="0">
                <a:solidFill>
                  <a:schemeClr val="tx1"/>
                </a:solidFill>
              </a:rPr>
              <a:t>ö</a:t>
            </a:r>
            <a:r>
              <a:rPr lang="en-US" b="1" smtClean="0">
                <a:solidFill>
                  <a:schemeClr val="tx1"/>
                </a:solidFill>
              </a:rPr>
              <a:t>lcsönzés</a:t>
            </a:r>
          </a:p>
        </p:txBody>
      </p:sp>
      <p:sp>
        <p:nvSpPr>
          <p:cNvPr id="12" name="Folyamatábra: Feldolgozás 11"/>
          <p:cNvSpPr/>
          <p:nvPr/>
        </p:nvSpPr>
        <p:spPr>
          <a:xfrm>
            <a:off x="7100635" y="1621252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Kiszám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Folyamatábra: Feldolgozás 12"/>
          <p:cNvSpPr/>
          <p:nvPr/>
        </p:nvSpPr>
        <p:spPr>
          <a:xfrm>
            <a:off x="3847331" y="1144414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dashLong" smtClean="0">
                <a:solidFill>
                  <a:schemeClr val="tx1"/>
                </a:solidFill>
              </a:rPr>
              <a:t>Kiszám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N5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4" name="Folyamatábra: Feldolgozás 13"/>
          <p:cNvSpPr/>
          <p:nvPr/>
        </p:nvSpPr>
        <p:spPr>
          <a:xfrm>
            <a:off x="7923595" y="1621251"/>
            <a:ext cx="7844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Naptól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D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5" name="Folyamatábra: Feldolgozás 14"/>
          <p:cNvSpPr/>
          <p:nvPr/>
        </p:nvSpPr>
        <p:spPr>
          <a:xfrm>
            <a:off x="8710145" y="1621251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dashLong" smtClean="0">
                <a:solidFill>
                  <a:schemeClr val="tx1"/>
                </a:solidFill>
              </a:rPr>
              <a:t>Kaszám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N4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8" name="Folyamatábra: Feldolgozás 17"/>
          <p:cNvSpPr/>
          <p:nvPr/>
        </p:nvSpPr>
        <p:spPr>
          <a:xfrm>
            <a:off x="9295695" y="4687076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dashLong" smtClean="0">
                <a:solidFill>
                  <a:schemeClr val="tx1"/>
                </a:solidFill>
              </a:rPr>
              <a:t>Köszám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N4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9" name="Folyamatábra: Feldolgozás 18"/>
          <p:cNvSpPr/>
          <p:nvPr/>
        </p:nvSpPr>
        <p:spPr>
          <a:xfrm>
            <a:off x="10128280" y="4687077"/>
            <a:ext cx="7844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Dátum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D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21" name="Folyamatábra: Feldolgozás 20"/>
          <p:cNvSpPr/>
          <p:nvPr/>
        </p:nvSpPr>
        <p:spPr>
          <a:xfrm>
            <a:off x="6855691" y="4286036"/>
            <a:ext cx="4057049" cy="397041"/>
          </a:xfrm>
          <a:prstGeom prst="flowChartProcess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Hallgató</a:t>
            </a:r>
          </a:p>
        </p:txBody>
      </p:sp>
      <p:sp>
        <p:nvSpPr>
          <p:cNvPr id="22" name="Folyamatábra: Feldolgozás 21"/>
          <p:cNvSpPr/>
          <p:nvPr/>
        </p:nvSpPr>
        <p:spPr>
          <a:xfrm>
            <a:off x="6855691" y="4683076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Kaszám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N4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Folyamatábra: Feldolgozás 22"/>
          <p:cNvSpPr/>
          <p:nvPr/>
        </p:nvSpPr>
        <p:spPr>
          <a:xfrm>
            <a:off x="8472736" y="4677428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Lakcím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C100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24" name="Folyamatábra: Feldolgozás 23"/>
          <p:cNvSpPr/>
          <p:nvPr/>
        </p:nvSpPr>
        <p:spPr>
          <a:xfrm>
            <a:off x="7678651" y="4685090"/>
            <a:ext cx="7844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Név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C50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26" name="Folyamatábra: Feldolgozás 25"/>
          <p:cNvSpPr/>
          <p:nvPr/>
        </p:nvSpPr>
        <p:spPr>
          <a:xfrm>
            <a:off x="2588090" y="3832562"/>
            <a:ext cx="3253339" cy="397041"/>
          </a:xfrm>
          <a:prstGeom prst="flowChartProcess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bg1"/>
                </a:solidFill>
              </a:rPr>
              <a:t>Kölcsönzések</a:t>
            </a:r>
          </a:p>
        </p:txBody>
      </p:sp>
      <p:sp>
        <p:nvSpPr>
          <p:cNvPr id="27" name="Folyamatábra: Feldolgozás 26"/>
          <p:cNvSpPr/>
          <p:nvPr/>
        </p:nvSpPr>
        <p:spPr>
          <a:xfrm>
            <a:off x="2588090" y="4229602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dashLongHeavy" smtClean="0">
                <a:solidFill>
                  <a:schemeClr val="tx1"/>
                </a:solidFill>
              </a:rPr>
              <a:t>Kaszám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N4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Folyamatábra: Feldolgozás 27"/>
          <p:cNvSpPr/>
          <p:nvPr/>
        </p:nvSpPr>
        <p:spPr>
          <a:xfrm>
            <a:off x="4195510" y="4229601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Kölcs2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N5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29" name="Folyamatábra: Feldolgozás 28"/>
          <p:cNvSpPr/>
          <p:nvPr/>
        </p:nvSpPr>
        <p:spPr>
          <a:xfrm>
            <a:off x="3411050" y="4229601"/>
            <a:ext cx="7844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Kölcs1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N5</a:t>
            </a:r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30" name="Folyamatábra: Feldolgozás 29"/>
          <p:cNvSpPr/>
          <p:nvPr/>
        </p:nvSpPr>
        <p:spPr>
          <a:xfrm>
            <a:off x="5018469" y="4229602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Kölcs3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N5</a:t>
            </a:r>
            <a:endParaRPr lang="hu-HU" sz="1600">
              <a:solidFill>
                <a:schemeClr val="tx1"/>
              </a:solidFill>
            </a:endParaRPr>
          </a:p>
        </p:txBody>
      </p:sp>
      <p:cxnSp>
        <p:nvCxnSpPr>
          <p:cNvPr id="32" name="Szögletes összekötő 31"/>
          <p:cNvCxnSpPr>
            <a:stCxn id="9" idx="2"/>
            <a:endCxn id="4" idx="2"/>
          </p:cNvCxnSpPr>
          <p:nvPr/>
        </p:nvCxnSpPr>
        <p:spPr>
          <a:xfrm rot="16200000" flipH="1">
            <a:off x="3139783" y="2261373"/>
            <a:ext cx="1482300" cy="897453"/>
          </a:xfrm>
          <a:prstGeom prst="bentConnector3">
            <a:avLst>
              <a:gd name="adj1" fmla="val 1154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zögletes összekötő 46"/>
          <p:cNvCxnSpPr>
            <a:stCxn id="15" idx="2"/>
            <a:endCxn id="22" idx="1"/>
          </p:cNvCxnSpPr>
          <p:nvPr/>
        </p:nvCxnSpPr>
        <p:spPr>
          <a:xfrm rot="5400000">
            <a:off x="6663486" y="2636416"/>
            <a:ext cx="2650345" cy="2265934"/>
          </a:xfrm>
          <a:prstGeom prst="bentConnector4">
            <a:avLst>
              <a:gd name="adj1" fmla="val 42237"/>
              <a:gd name="adj2" fmla="val 1100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zögletes összekötő 50"/>
          <p:cNvCxnSpPr>
            <a:stCxn id="18" idx="2"/>
            <a:endCxn id="33" idx="1"/>
          </p:cNvCxnSpPr>
          <p:nvPr/>
        </p:nvCxnSpPr>
        <p:spPr>
          <a:xfrm rot="5400000" flipH="1">
            <a:off x="3162074" y="-1035065"/>
            <a:ext cx="3954142" cy="9136060"/>
          </a:xfrm>
          <a:prstGeom prst="bentConnector4">
            <a:avLst>
              <a:gd name="adj1" fmla="val -17772"/>
              <a:gd name="adj2" fmla="val 1025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zögletes összekötő 60"/>
          <p:cNvCxnSpPr>
            <a:stCxn id="27" idx="2"/>
            <a:endCxn id="22" idx="2"/>
          </p:cNvCxnSpPr>
          <p:nvPr/>
        </p:nvCxnSpPr>
        <p:spPr>
          <a:xfrm rot="16200000" flipH="1">
            <a:off x="4906633" y="3145498"/>
            <a:ext cx="453474" cy="4267601"/>
          </a:xfrm>
          <a:prstGeom prst="bentConnector3">
            <a:avLst>
              <a:gd name="adj1" fmla="val 15041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zögletes összekötő 108"/>
          <p:cNvCxnSpPr>
            <a:stCxn id="13" idx="2"/>
            <a:endCxn id="12" idx="1"/>
          </p:cNvCxnSpPr>
          <p:nvPr/>
        </p:nvCxnSpPr>
        <p:spPr>
          <a:xfrm rot="16200000" flipH="1">
            <a:off x="5647044" y="579141"/>
            <a:ext cx="65358" cy="284182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yamatábra: Feldolgozás 32"/>
          <p:cNvSpPr/>
          <p:nvPr/>
        </p:nvSpPr>
        <p:spPr>
          <a:xfrm>
            <a:off x="571115" y="1144414"/>
            <a:ext cx="822960" cy="82296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Köszám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N4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6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403</Words>
  <Application>Microsoft Office PowerPoint</Application>
  <PresentationFormat>Szélesvásznú</PresentationFormat>
  <Paragraphs>62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Bemutató1</dc:title>
  <dc:creator>András Timkó</dc:creator>
  <dc:description/>
  <cp:lastModifiedBy>Xanax</cp:lastModifiedBy>
  <cp:revision>80</cp:revision>
  <dcterms:created xsi:type="dcterms:W3CDTF">2018-11-03T15:02:42Z</dcterms:created>
  <dcterms:modified xsi:type="dcterms:W3CDTF">2021-12-09T17:39:49Z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Bemutató1</vt:lpwstr>
  </property>
  <property fmtid="{D5CDD505-2E9C-101B-9397-08002B2CF9AE}" pid="3" name="SlideDescription">
    <vt:lpwstr/>
  </property>
</Properties>
</file>