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Лист1!$A$2:$A$40</c:f>
              <c:numCache>
                <c:formatCode>0</c:formatCode>
                <c:ptCount val="3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  <c:pt idx="19">
                  <c:v>2000</c:v>
                </c:pt>
                <c:pt idx="20">
                  <c:v>3000</c:v>
                </c:pt>
                <c:pt idx="21">
                  <c:v>4000</c:v>
                </c:pt>
                <c:pt idx="22">
                  <c:v>5000</c:v>
                </c:pt>
                <c:pt idx="23">
                  <c:v>6000</c:v>
                </c:pt>
                <c:pt idx="24">
                  <c:v>7000</c:v>
                </c:pt>
                <c:pt idx="25">
                  <c:v>8000</c:v>
                </c:pt>
                <c:pt idx="26">
                  <c:v>9000</c:v>
                </c:pt>
                <c:pt idx="27">
                  <c:v>10000</c:v>
                </c:pt>
                <c:pt idx="28">
                  <c:v>20000</c:v>
                </c:pt>
                <c:pt idx="29">
                  <c:v>30000</c:v>
                </c:pt>
                <c:pt idx="30">
                  <c:v>40000</c:v>
                </c:pt>
                <c:pt idx="31">
                  <c:v>50000</c:v>
                </c:pt>
                <c:pt idx="32">
                  <c:v>60000</c:v>
                </c:pt>
                <c:pt idx="33">
                  <c:v>70000</c:v>
                </c:pt>
                <c:pt idx="34">
                  <c:v>80000</c:v>
                </c:pt>
                <c:pt idx="35">
                  <c:v>90000</c:v>
                </c:pt>
                <c:pt idx="36">
                  <c:v>100000</c:v>
                </c:pt>
                <c:pt idx="37">
                  <c:v>125000</c:v>
                </c:pt>
                <c:pt idx="38">
                  <c:v>150000</c:v>
                </c:pt>
              </c:numCache>
            </c:numRef>
          </c:cat>
          <c:val>
            <c:numRef>
              <c:f>Лист1!$B$2:$B$40</c:f>
              <c:numCache>
                <c:formatCode>General</c:formatCode>
                <c:ptCount val="39"/>
                <c:pt idx="0">
                  <c:v>3.4999999999999998E-7</c:v>
                </c:pt>
                <c:pt idx="1">
                  <c:v>1.3999999999999999E-6</c:v>
                </c:pt>
                <c:pt idx="2">
                  <c:v>3.1499999999999999E-6</c:v>
                </c:pt>
                <c:pt idx="3">
                  <c:v>5.5999999999999997E-6</c:v>
                </c:pt>
                <c:pt idx="4">
                  <c:v>8.7499999999999992E-6</c:v>
                </c:pt>
                <c:pt idx="5">
                  <c:v>1.26E-5</c:v>
                </c:pt>
                <c:pt idx="6">
                  <c:v>1.715E-5</c:v>
                </c:pt>
                <c:pt idx="7">
                  <c:v>2.2399999999999999E-5</c:v>
                </c:pt>
                <c:pt idx="8">
                  <c:v>2.8349999999999998E-5</c:v>
                </c:pt>
                <c:pt idx="9">
                  <c:v>3.4999999999999997E-5</c:v>
                </c:pt>
                <c:pt idx="10">
                  <c:v>1.3999999999999999E-4</c:v>
                </c:pt>
                <c:pt idx="11">
                  <c:v>3.1500000000000001E-4</c:v>
                </c:pt>
                <c:pt idx="12">
                  <c:v>5.5999999999999995E-4</c:v>
                </c:pt>
                <c:pt idx="13">
                  <c:v>8.7500000000000002E-4</c:v>
                </c:pt>
                <c:pt idx="14">
                  <c:v>1.2600000000000001E-3</c:v>
                </c:pt>
                <c:pt idx="15">
                  <c:v>1.7149999999999999E-3</c:v>
                </c:pt>
                <c:pt idx="16">
                  <c:v>2.2399999999999998E-3</c:v>
                </c:pt>
                <c:pt idx="17">
                  <c:v>2.8349999999999998E-3</c:v>
                </c:pt>
                <c:pt idx="18">
                  <c:v>3.5000000000000001E-3</c:v>
                </c:pt>
                <c:pt idx="19">
                  <c:v>1.4E-2</c:v>
                </c:pt>
                <c:pt idx="20">
                  <c:v>3.15E-2</c:v>
                </c:pt>
                <c:pt idx="21">
                  <c:v>5.6000000000000001E-2</c:v>
                </c:pt>
                <c:pt idx="22">
                  <c:v>8.7499999999999994E-2</c:v>
                </c:pt>
                <c:pt idx="23">
                  <c:v>0.126</c:v>
                </c:pt>
                <c:pt idx="24">
                  <c:v>0.17149999999999999</c:v>
                </c:pt>
                <c:pt idx="25">
                  <c:v>0.224</c:v>
                </c:pt>
                <c:pt idx="26">
                  <c:v>0.28349999999999997</c:v>
                </c:pt>
                <c:pt idx="27">
                  <c:v>0.35</c:v>
                </c:pt>
                <c:pt idx="28">
                  <c:v>1.4</c:v>
                </c:pt>
                <c:pt idx="29">
                  <c:v>3.15</c:v>
                </c:pt>
                <c:pt idx="30">
                  <c:v>5.6</c:v>
                </c:pt>
                <c:pt idx="31">
                  <c:v>8.75</c:v>
                </c:pt>
                <c:pt idx="32">
                  <c:v>12.6</c:v>
                </c:pt>
                <c:pt idx="33">
                  <c:v>17.149999999999999</c:v>
                </c:pt>
                <c:pt idx="34">
                  <c:v>22.4</c:v>
                </c:pt>
                <c:pt idx="35">
                  <c:v>28.349999999999998</c:v>
                </c:pt>
                <c:pt idx="36">
                  <c:v>35</c:v>
                </c:pt>
                <c:pt idx="37">
                  <c:v>54.6875</c:v>
                </c:pt>
                <c:pt idx="38">
                  <c:v>78.75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0A4-4625-9975-3D800327751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Пузырёк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Лист1!$A$2:$A$40</c:f>
              <c:numCache>
                <c:formatCode>0</c:formatCode>
                <c:ptCount val="3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200</c:v>
                </c:pt>
                <c:pt idx="11">
                  <c:v>300</c:v>
                </c:pt>
                <c:pt idx="12">
                  <c:v>400</c:v>
                </c:pt>
                <c:pt idx="13">
                  <c:v>500</c:v>
                </c:pt>
                <c:pt idx="14">
                  <c:v>600</c:v>
                </c:pt>
                <c:pt idx="15">
                  <c:v>700</c:v>
                </c:pt>
                <c:pt idx="16">
                  <c:v>800</c:v>
                </c:pt>
                <c:pt idx="17">
                  <c:v>900</c:v>
                </c:pt>
                <c:pt idx="18">
                  <c:v>1000</c:v>
                </c:pt>
                <c:pt idx="19">
                  <c:v>2000</c:v>
                </c:pt>
                <c:pt idx="20">
                  <c:v>3000</c:v>
                </c:pt>
                <c:pt idx="21">
                  <c:v>4000</c:v>
                </c:pt>
                <c:pt idx="22">
                  <c:v>5000</c:v>
                </c:pt>
                <c:pt idx="23">
                  <c:v>6000</c:v>
                </c:pt>
                <c:pt idx="24">
                  <c:v>7000</c:v>
                </c:pt>
                <c:pt idx="25">
                  <c:v>8000</c:v>
                </c:pt>
                <c:pt idx="26">
                  <c:v>9000</c:v>
                </c:pt>
                <c:pt idx="27">
                  <c:v>10000</c:v>
                </c:pt>
                <c:pt idx="28">
                  <c:v>20000</c:v>
                </c:pt>
                <c:pt idx="29">
                  <c:v>30000</c:v>
                </c:pt>
                <c:pt idx="30">
                  <c:v>40000</c:v>
                </c:pt>
                <c:pt idx="31">
                  <c:v>50000</c:v>
                </c:pt>
                <c:pt idx="32">
                  <c:v>60000</c:v>
                </c:pt>
                <c:pt idx="33">
                  <c:v>70000</c:v>
                </c:pt>
                <c:pt idx="34">
                  <c:v>80000</c:v>
                </c:pt>
                <c:pt idx="35">
                  <c:v>90000</c:v>
                </c:pt>
                <c:pt idx="36">
                  <c:v>100000</c:v>
                </c:pt>
                <c:pt idx="37">
                  <c:v>125000</c:v>
                </c:pt>
                <c:pt idx="38">
                  <c:v>150000</c:v>
                </c:pt>
              </c:numCache>
            </c:numRef>
          </c:cat>
          <c:val>
            <c:numRef>
              <c:f>Лист1!$C$2:$C$40</c:f>
              <c:numCache>
                <c:formatCode>General</c:formatCode>
                <c:ptCount val="3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1E-3</c:v>
                </c:pt>
                <c:pt idx="16">
                  <c:v>1E-3</c:v>
                </c:pt>
                <c:pt idx="17">
                  <c:v>2E-3</c:v>
                </c:pt>
                <c:pt idx="18">
                  <c:v>4.0000000000000001E-3</c:v>
                </c:pt>
                <c:pt idx="19">
                  <c:v>8.0000000000000002E-3</c:v>
                </c:pt>
                <c:pt idx="20">
                  <c:v>1.7999999999999999E-2</c:v>
                </c:pt>
                <c:pt idx="21">
                  <c:v>3.1E-2</c:v>
                </c:pt>
                <c:pt idx="22">
                  <c:v>5.1999999999999998E-2</c:v>
                </c:pt>
                <c:pt idx="23">
                  <c:v>7.5999999999999998E-2</c:v>
                </c:pt>
                <c:pt idx="24">
                  <c:v>9.4E-2</c:v>
                </c:pt>
                <c:pt idx="25">
                  <c:v>0.14099999999999999</c:v>
                </c:pt>
                <c:pt idx="26">
                  <c:v>0.17100000000000001</c:v>
                </c:pt>
                <c:pt idx="27">
                  <c:v>0.219</c:v>
                </c:pt>
                <c:pt idx="28">
                  <c:v>0.91300000000000003</c:v>
                </c:pt>
                <c:pt idx="29">
                  <c:v>2.1360000000000001</c:v>
                </c:pt>
                <c:pt idx="30">
                  <c:v>3.8919999999999999</c:v>
                </c:pt>
                <c:pt idx="31">
                  <c:v>6.2039999999999997</c:v>
                </c:pt>
                <c:pt idx="32">
                  <c:v>9.66</c:v>
                </c:pt>
                <c:pt idx="33">
                  <c:v>12.428000000000001</c:v>
                </c:pt>
                <c:pt idx="34">
                  <c:v>16.303999999999998</c:v>
                </c:pt>
                <c:pt idx="35">
                  <c:v>20.782</c:v>
                </c:pt>
                <c:pt idx="36">
                  <c:v>25.786999999999999</c:v>
                </c:pt>
                <c:pt idx="37">
                  <c:v>41.194000000000003</c:v>
                </c:pt>
                <c:pt idx="38">
                  <c:v>78.400000000000006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A4-4625-9975-3D8003277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4025440"/>
        <c:axId val="524022816"/>
      </c:lineChart>
      <c:catAx>
        <c:axId val="524025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сортируемых значений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4022816"/>
        <c:crosses val="autoZero"/>
        <c:auto val="1"/>
        <c:lblAlgn val="ctr"/>
        <c:lblOffset val="100"/>
        <c:noMultiLvlLbl val="0"/>
      </c:catAx>
      <c:valAx>
        <c:axId val="52402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сортировки в секундах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402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O(nlog(n))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Лист1!$A$2:$A$18</c:f>
              <c:numCache>
                <c:formatCode>General</c:formatCode>
                <c:ptCount val="17"/>
                <c:pt idx="0">
                  <c:v>0</c:v>
                </c:pt>
                <c:pt idx="1">
                  <c:v>10000</c:v>
                </c:pt>
                <c:pt idx="2">
                  <c:v>60000</c:v>
                </c:pt>
                <c:pt idx="3">
                  <c:v>100000</c:v>
                </c:pt>
                <c:pt idx="4">
                  <c:v>160000</c:v>
                </c:pt>
                <c:pt idx="5">
                  <c:v>190000</c:v>
                </c:pt>
                <c:pt idx="6">
                  <c:v>240000</c:v>
                </c:pt>
                <c:pt idx="7">
                  <c:v>270000</c:v>
                </c:pt>
                <c:pt idx="8">
                  <c:v>290000</c:v>
                </c:pt>
                <c:pt idx="9">
                  <c:v>400000</c:v>
                </c:pt>
                <c:pt idx="10">
                  <c:v>450000</c:v>
                </c:pt>
                <c:pt idx="11">
                  <c:v>500000</c:v>
                </c:pt>
                <c:pt idx="12">
                  <c:v>600000</c:v>
                </c:pt>
                <c:pt idx="13">
                  <c:v>700000</c:v>
                </c:pt>
                <c:pt idx="14">
                  <c:v>800000</c:v>
                </c:pt>
                <c:pt idx="15">
                  <c:v>900000</c:v>
                </c:pt>
                <c:pt idx="16">
                  <c:v>1000000</c:v>
                </c:pt>
              </c:numCache>
            </c:num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0</c:v>
                </c:pt>
                <c:pt idx="1">
                  <c:v>3.2000000000000002E-3</c:v>
                </c:pt>
                <c:pt idx="2">
                  <c:v>2.2935126001841492E-2</c:v>
                </c:pt>
                <c:pt idx="3">
                  <c:v>0.04</c:v>
                </c:pt>
                <c:pt idx="4">
                  <c:v>6.6612735777995841E-2</c:v>
                </c:pt>
                <c:pt idx="5">
                  <c:v>8.0237054734483004E-2</c:v>
                </c:pt>
                <c:pt idx="6">
                  <c:v>0.10330005584086284</c:v>
                </c:pt>
                <c:pt idx="7">
                  <c:v>0.11731745730583412</c:v>
                </c:pt>
                <c:pt idx="8">
                  <c:v>0.1267276335512558</c:v>
                </c:pt>
                <c:pt idx="9">
                  <c:v>0.17926591972249481</c:v>
                </c:pt>
                <c:pt idx="10">
                  <c:v>0.20351565049591239</c:v>
                </c:pt>
                <c:pt idx="11">
                  <c:v>0.22795880017344078</c:v>
                </c:pt>
                <c:pt idx="12">
                  <c:v>0.27735126001841492</c:v>
                </c:pt>
                <c:pt idx="13">
                  <c:v>0.32732549024079843</c:v>
                </c:pt>
                <c:pt idx="14">
                  <c:v>0.37779775916748443</c:v>
                </c:pt>
                <c:pt idx="15">
                  <c:v>0.42870546067963139</c:v>
                </c:pt>
                <c:pt idx="16">
                  <c:v>0.48000000000000004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D1-4BA0-B052-6228C221A0B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HeapSort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Лист1!$A$2:$A$18</c:f>
              <c:numCache>
                <c:formatCode>General</c:formatCode>
                <c:ptCount val="17"/>
                <c:pt idx="0">
                  <c:v>0</c:v>
                </c:pt>
                <c:pt idx="1">
                  <c:v>10000</c:v>
                </c:pt>
                <c:pt idx="2">
                  <c:v>60000</c:v>
                </c:pt>
                <c:pt idx="3">
                  <c:v>100000</c:v>
                </c:pt>
                <c:pt idx="4">
                  <c:v>160000</c:v>
                </c:pt>
                <c:pt idx="5">
                  <c:v>190000</c:v>
                </c:pt>
                <c:pt idx="6">
                  <c:v>240000</c:v>
                </c:pt>
                <c:pt idx="7">
                  <c:v>270000</c:v>
                </c:pt>
                <c:pt idx="8">
                  <c:v>290000</c:v>
                </c:pt>
                <c:pt idx="9">
                  <c:v>400000</c:v>
                </c:pt>
                <c:pt idx="10">
                  <c:v>450000</c:v>
                </c:pt>
                <c:pt idx="11">
                  <c:v>500000</c:v>
                </c:pt>
                <c:pt idx="12">
                  <c:v>600000</c:v>
                </c:pt>
                <c:pt idx="13">
                  <c:v>700000</c:v>
                </c:pt>
                <c:pt idx="14">
                  <c:v>800000</c:v>
                </c:pt>
                <c:pt idx="15">
                  <c:v>900000</c:v>
                </c:pt>
                <c:pt idx="16">
                  <c:v>1000000</c:v>
                </c:pt>
              </c:numCache>
            </c:numRef>
          </c:cat>
          <c:val>
            <c:numRef>
              <c:f>Лист1!$C$2:$C$18</c:f>
              <c:numCache>
                <c:formatCode>General</c:formatCode>
                <c:ptCount val="17"/>
                <c:pt idx="0">
                  <c:v>0</c:v>
                </c:pt>
                <c:pt idx="1">
                  <c:v>1.5625E-2</c:v>
                </c:pt>
                <c:pt idx="2">
                  <c:v>3.125E-2</c:v>
                </c:pt>
                <c:pt idx="3">
                  <c:v>4.6875E-2</c:v>
                </c:pt>
                <c:pt idx="4">
                  <c:v>6.25E-2</c:v>
                </c:pt>
                <c:pt idx="5">
                  <c:v>7.8125E-2</c:v>
                </c:pt>
                <c:pt idx="6">
                  <c:v>9.375E-2</c:v>
                </c:pt>
                <c:pt idx="7">
                  <c:v>0.109375</c:v>
                </c:pt>
                <c:pt idx="8">
                  <c:v>0.125</c:v>
                </c:pt>
                <c:pt idx="9">
                  <c:v>0.15625</c:v>
                </c:pt>
                <c:pt idx="10">
                  <c:v>0.171875</c:v>
                </c:pt>
                <c:pt idx="11">
                  <c:v>0.21875</c:v>
                </c:pt>
                <c:pt idx="12">
                  <c:v>0.265625</c:v>
                </c:pt>
                <c:pt idx="13">
                  <c:v>0.296875</c:v>
                </c:pt>
                <c:pt idx="14">
                  <c:v>0.328125</c:v>
                </c:pt>
                <c:pt idx="15">
                  <c:v>0.375</c:v>
                </c:pt>
                <c:pt idx="16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D1-4BA0-B052-6228C221A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322216"/>
        <c:axId val="372325496"/>
      </c:lineChart>
      <c:catAx>
        <c:axId val="372322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 b="0" i="0" baseline="0" dirty="0">
                    <a:effectLst/>
                  </a:rPr>
                  <a:t>Количество сортируемых значений</a:t>
                </a:r>
                <a:endParaRPr lang="ru-RU" sz="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2325496"/>
        <c:crosses val="autoZero"/>
        <c:auto val="1"/>
        <c:lblAlgn val="ctr"/>
        <c:lblOffset val="100"/>
        <c:noMultiLvlLbl val="0"/>
      </c:catAx>
      <c:valAx>
        <c:axId val="37232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 b="0" i="0" baseline="0" dirty="0">
                    <a:effectLst/>
                  </a:rPr>
                  <a:t>Время сортировки в секундах</a:t>
                </a:r>
                <a:endParaRPr lang="ru-RU" sz="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2322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72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49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5600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761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05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318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929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82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04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32534" y="245286"/>
            <a:ext cx="8642520" cy="60032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br>
              <a:rPr dirty="0"/>
            </a:br>
            <a:endParaRPr lang="ru-RU" dirty="0"/>
          </a:p>
          <a:p>
            <a:pPr algn="ctr">
              <a:lnSpc>
                <a:spcPct val="100000"/>
              </a:lnSpc>
            </a:pPr>
            <a:br>
              <a:rPr dirty="0"/>
            </a:b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Отчёт 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выполнении практического задания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студенты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ИУ4-32Б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Бондаренко Дмитрий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Крейденко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Александр</a:t>
            </a:r>
          </a:p>
          <a:p>
            <a:pPr algn="ctr"/>
            <a:r>
              <a:rPr lang="ru-RU" sz="1600" spc="-1" dirty="0" err="1">
                <a:solidFill>
                  <a:srgbClr val="0F228B"/>
                </a:solidFill>
                <a:latin typeface="Times New Roman"/>
              </a:rPr>
              <a:t>Погуляка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 Даниил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Рыжов Фёдор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Севостьянов Никита</a:t>
            </a:r>
            <a:br>
              <a:rPr lang="ru-RU"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ассистент кафедры ИУ-4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Терехов В.В.</a:t>
            </a:r>
            <a:br>
              <a:rPr dirty="0"/>
            </a:br>
            <a:endParaRPr lang="ru-RU" dirty="0"/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/>
              </a:rPr>
              <a:t>20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3080" y="614878"/>
            <a:ext cx="890460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Скриншоты кода алгоритма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пирамидальной сортировки на языке 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C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E6AF6D-143C-44C4-95BA-A26D93EAB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6" y="1327127"/>
            <a:ext cx="3620005" cy="16861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116A32-743E-418B-9F77-ABECB7C52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6" y="3318822"/>
            <a:ext cx="2495898" cy="933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0A1DF5-42A0-4AB1-B072-C221DC42F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64" y="1327127"/>
            <a:ext cx="472505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4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0" y="-52634"/>
            <a:ext cx="8904600" cy="7100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Блок схема алгоритма пирамидальной сортировки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79965" y="65509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Кафедра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ИУ4 «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и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технология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400" b="0" strike="noStrike" spc="-1" dirty="0" err="1">
                <a:solidFill>
                  <a:srgbClr val="0F228B"/>
                </a:solidFill>
                <a:latin typeface="Times New Roman"/>
              </a:rPr>
              <a:t>производства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Э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1BF8E2-6301-47F6-9E41-B14148437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0" y="364617"/>
            <a:ext cx="9044808" cy="62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7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3080" y="614878"/>
            <a:ext cx="890460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График алгоритма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пирамидальной сортировки на языке 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C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A6049CD-FF3C-4CBB-9215-F05304738E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382707"/>
              </p:ext>
            </p:extLst>
          </p:nvPr>
        </p:nvGraphicFramePr>
        <p:xfrm>
          <a:off x="1411550" y="1207363"/>
          <a:ext cx="6970330" cy="474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639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50189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+</a:t>
            </a: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 Сортировка пузырьком является одной из самых простых и понятных для реализации сортировок. Сортировка устойчивая*. Требует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O(1)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дополнительной памяти.</a:t>
            </a:r>
            <a:endParaRPr lang="ru-RU" sz="2000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– Временная сложность сортировки пузырьком в худшем случае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O(n^2)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. Поэтому такой алгоритм не эффективен для сортировки больших массивов — уйдёт слишком много времени на сортировку.</a:t>
            </a:r>
          </a:p>
          <a:p>
            <a:pPr>
              <a:lnSpc>
                <a:spcPct val="100000"/>
              </a:lnSpc>
            </a:pPr>
            <a:endParaRPr lang="ru-RU" sz="2000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+ Пирамидальная сортировка является относительно быстрым алгоритмом сортировки, который во всех случаях имеет временную сложность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</a:t>
            </a:r>
            <a:r>
              <a:rPr lang="en-US" sz="2000" spc="-1" dirty="0" err="1">
                <a:solidFill>
                  <a:srgbClr val="0F228B"/>
                </a:solidFill>
                <a:latin typeface="Times New Roman"/>
              </a:rPr>
              <a:t>nlog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(n))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Требует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O(1)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дополнительной памяти.</a:t>
            </a:r>
          </a:p>
          <a:p>
            <a:pPr>
              <a:lnSpc>
                <a:spcPct val="100000"/>
              </a:lnSpc>
            </a:pP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– На почт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и отсортированных массивах такая сортировка работает столь же долго, как и на хаотических данных. Эта сортировка неустойчивая.</a:t>
            </a:r>
          </a:p>
          <a:p>
            <a:pPr>
              <a:lnSpc>
                <a:spcPct val="100000"/>
              </a:lnSpc>
            </a:pPr>
            <a:endParaRPr lang="ru-RU" sz="2000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trike="noStrike" spc="-1" dirty="0">
                <a:solidFill>
                  <a:srgbClr val="0F228B"/>
                </a:solidFill>
                <a:latin typeface="Times New Roman"/>
              </a:rPr>
              <a:t>*Устойчивая сортировка не меняет взаимного расположения равных элементов.</a:t>
            </a:r>
            <a:endParaRPr lang="en-US" sz="200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34800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 исследование работы двух видов сортировок: сортировки пузырьком и пирамидальной сортировки.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Задачи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endParaRPr lang="ru-RU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Описать принципы работы сортировок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Оценить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плюсы и минусы каждой из сортировок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Привести блок-схем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у работы каждого из алгоритмов сортировок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Построить графики скорости работы каждой из сортировок в зависимости от количества входных данных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Сравнить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полученные графики с эталонными графиками для каждой из сортировок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471116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Сортировка пузырьком или сортировка простыми обменами</a:t>
            </a:r>
            <a:endParaRPr lang="en-US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(англ. </a:t>
            </a:r>
            <a:r>
              <a:rPr lang="en-US" sz="2000" b="1" strike="noStrike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Описание: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Упорядочивание происходит в результате многократного последовательного перебора массива и сравнения пар элементов между собой. Если сравниваемые элементы не отсортированы друг относительно друга – то меняем их местами.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Данный тип сортировки очень прост в понимании и реализации, является одним из примеров простейшей сортировки обменами.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Временная сложность алгоритма:</a:t>
            </a: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в лучшем случае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O(n) –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линейная зависимость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в худшем случае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O(n^2) –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квадратичная зависимость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44033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Сортировка пузырьком или сортировка простыми обменами</a:t>
            </a:r>
            <a:endParaRPr lang="en-US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(англ. </a:t>
            </a:r>
            <a:r>
              <a:rPr lang="en-US" sz="2000" b="1" strike="noStrike" spc="-1" dirty="0">
                <a:solidFill>
                  <a:srgbClr val="0F228B"/>
                </a:solidFill>
                <a:latin typeface="Times New Roman"/>
              </a:rPr>
              <a:t>Bubble sort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Принцип работы</a:t>
            </a:r>
          </a:p>
          <a:p>
            <a:pPr>
              <a:lnSpc>
                <a:spcPct val="100000"/>
              </a:lnSpc>
            </a:pP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Обходим массив от начала до конца, попутно меняя местами неотсортированные соседние элементы. В результате первого прохода на последнем месте окажется максимальный элемент. Теперь снова обходим неотсортированную часть массива (от первого элемента до предпоследнего) и меняем по пути неотсортированных соседей. Второй по величине элемент окажется на предпоследнем месте. Продолжая в том же духе, будем обходить всё уменьшающуюся неотсортированную часть массива, запихивая найденные максимумы в конец.</a:t>
            </a: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FFFA8C-D911-4E20-B20A-A8CE10541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5286852"/>
            <a:ext cx="4667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5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3080" y="614878"/>
            <a:ext cx="890460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Скриншот кода алгоритма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сортировки пузырьком на языке 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C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60D133-14D6-4E01-9424-3CB489DE4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24" y="1208956"/>
            <a:ext cx="5862740" cy="483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3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3080" y="614878"/>
            <a:ext cx="8904600" cy="71006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Блок схема алгоритма сортировки пузырьком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74249-A39C-413D-B76F-94627ECDE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68" y="1185167"/>
            <a:ext cx="6759052" cy="48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32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163080" y="614878"/>
            <a:ext cx="8904600" cy="4022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График алгоритма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сортировки пузырьком на языке </a:t>
            </a:r>
            <a:r>
              <a:rPr lang="en-US" sz="2000" b="1" spc="-1" dirty="0">
                <a:solidFill>
                  <a:srgbClr val="0F228B"/>
                </a:solidFill>
                <a:latin typeface="Times New Roman"/>
              </a:rPr>
              <a:t>C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2546FEF-BF3E-4383-8594-5016C518A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503304"/>
              </p:ext>
            </p:extLst>
          </p:nvPr>
        </p:nvGraphicFramePr>
        <p:xfrm>
          <a:off x="1202979" y="1083075"/>
          <a:ext cx="7501630" cy="4998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3291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981000"/>
            <a:ext cx="8904600" cy="317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Пирамидальная сортировка или «Сортировка кучей»</a:t>
            </a:r>
            <a:endParaRPr lang="en-US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(англ. </a:t>
            </a:r>
            <a:r>
              <a:rPr lang="en-US" sz="2000" b="1" strike="noStrike" spc="-1" dirty="0" err="1">
                <a:solidFill>
                  <a:srgbClr val="0F228B"/>
                </a:solidFill>
                <a:latin typeface="Times New Roman"/>
              </a:rPr>
              <a:t>Heap</a:t>
            </a:r>
            <a:r>
              <a:rPr lang="en-US" sz="2000" b="1" spc="-1" dirty="0" err="1">
                <a:solidFill>
                  <a:srgbClr val="0F228B"/>
                </a:solidFill>
                <a:latin typeface="Times New Roman"/>
              </a:rPr>
              <a:t>S</a:t>
            </a:r>
            <a:r>
              <a:rPr lang="en-US" sz="2000" b="1" strike="noStrike" spc="-1" dirty="0" err="1">
                <a:solidFill>
                  <a:srgbClr val="0F228B"/>
                </a:solidFill>
                <a:latin typeface="Times New Roman"/>
              </a:rPr>
              <a:t>ort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Описание: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 Это метод сортировки сравнением, основанный на структуре данных как двоичная куча. Пирамидальная сортировка похожа на сортировку выбором, где мы сначала ищем максимальный элемент и помещаем его в конец. Далее мы повторяем ту же операцию для оставшихся элементов.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Временная сложность алгоритма:</a:t>
            </a: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во всех случаях 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O(</a:t>
            </a:r>
            <a:r>
              <a:rPr lang="en-US" sz="2000" spc="-1" dirty="0" err="1">
                <a:solidFill>
                  <a:srgbClr val="0F228B"/>
                </a:solidFill>
                <a:latin typeface="Times New Roman"/>
              </a:rPr>
              <a:t>nlog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(n))</a:t>
            </a:r>
            <a:endParaRPr lang="ru-RU" sz="2000" spc="-1" dirty="0">
              <a:solidFill>
                <a:srgbClr val="0F228B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695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30995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алгоритмов сортировки пузырьком и пирамидальной</a:t>
            </a:r>
            <a:r>
              <a:rPr lang="en-US" sz="14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400" b="0" strike="noStrike" spc="-1" dirty="0">
                <a:solidFill>
                  <a:srgbClr val="0F228B"/>
                </a:solidFill>
                <a:latin typeface="Times New Roman"/>
              </a:rPr>
              <a:t>сортировки</a:t>
            </a:r>
            <a:r>
              <a:rPr lang="en-GB" sz="14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endParaRPr lang="en-US" sz="14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272880" y="614878"/>
            <a:ext cx="8904600" cy="34800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Пирамидальная сортировка или «Сортировка кучей»</a:t>
            </a:r>
            <a:endParaRPr lang="en-US" sz="2000" b="1" strike="noStrike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(англ. </a:t>
            </a:r>
            <a:r>
              <a:rPr lang="en-US" sz="2000" b="1" strike="noStrike" spc="-1" dirty="0" err="1">
                <a:solidFill>
                  <a:srgbClr val="0F228B"/>
                </a:solidFill>
                <a:latin typeface="Times New Roman"/>
              </a:rPr>
              <a:t>Heap</a:t>
            </a:r>
            <a:r>
              <a:rPr lang="en-US" sz="2000" b="1" spc="-1" dirty="0" err="1">
                <a:solidFill>
                  <a:srgbClr val="0F228B"/>
                </a:solidFill>
                <a:latin typeface="Times New Roman"/>
              </a:rPr>
              <a:t>S</a:t>
            </a:r>
            <a:r>
              <a:rPr lang="en-US" sz="2000" b="1" strike="noStrike" spc="-1" dirty="0" err="1">
                <a:solidFill>
                  <a:srgbClr val="0F228B"/>
                </a:solidFill>
                <a:latin typeface="Times New Roman"/>
              </a:rPr>
              <a:t>ort</a:t>
            </a:r>
            <a:r>
              <a:rPr lang="ru-RU" sz="2000" b="1" strike="noStrike" spc="-1" dirty="0">
                <a:solidFill>
                  <a:srgbClr val="0F228B"/>
                </a:solidFill>
                <a:latin typeface="Times New Roman"/>
              </a:rPr>
              <a:t>)</a:t>
            </a:r>
            <a:endParaRPr lang="en-US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Принцип работы.</a:t>
            </a:r>
          </a:p>
          <a:p>
            <a:pPr>
              <a:lnSpc>
                <a:spcPct val="100000"/>
              </a:lnSpc>
            </a:pPr>
            <a:endParaRPr lang="ru-RU" sz="2000" b="1" spc="-1" dirty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Работа алгоритма состоит из 2-х этапов.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1.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Построение сортирующего дерева из массива (каждый родитель больше чем любой из его потомков).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F228B"/>
                </a:solidFill>
                <a:latin typeface="Times New Roman"/>
              </a:rPr>
              <a:t>2.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Меняем местами первый и последний элементы массива, тем самым помещаем максимум в конец</a:t>
            </a:r>
            <a:r>
              <a:rPr lang="en-US" sz="2000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spc="-1" dirty="0">
                <a:solidFill>
                  <a:srgbClr val="0F228B"/>
                </a:solidFill>
                <a:latin typeface="Times New Roman"/>
              </a:rPr>
              <a:t>массива. Затем заново строим сортирующее дерево, но не учитываем последний элемент при построении.</a:t>
            </a: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56F93-53E4-411B-9DDF-89F25741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94" y="4094934"/>
            <a:ext cx="2667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66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864</Words>
  <Application>Microsoft Office PowerPoint</Application>
  <PresentationFormat>Произвольный</PresentationFormat>
  <Paragraphs>90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Фёдор Рыжов</cp:lastModifiedBy>
  <cp:revision>26</cp:revision>
  <dcterms:modified xsi:type="dcterms:W3CDTF">2020-12-03T06:44:12Z</dcterms:modified>
  <dc:language>en-US</dc:language>
</cp:coreProperties>
</file>