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4" r:id="rId7"/>
    <p:sldId id="275" r:id="rId8"/>
    <p:sldId id="276" r:id="rId9"/>
    <p:sldId id="274" r:id="rId10"/>
    <p:sldId id="293" r:id="rId11"/>
    <p:sldId id="290" r:id="rId12"/>
    <p:sldId id="291" r:id="rId13"/>
    <p:sldId id="292" r:id="rId14"/>
    <p:sldId id="296" r:id="rId15"/>
    <p:sldId id="295" r:id="rId16"/>
    <p:sldId id="294" r:id="rId17"/>
    <p:sldId id="297" r:id="rId18"/>
    <p:sldId id="299" r:id="rId19"/>
    <p:sldId id="298" r:id="rId20"/>
    <p:sldId id="300" r:id="rId21"/>
    <p:sldId id="289" r:id="rId22"/>
    <p:sldId id="259" r:id="rId23"/>
  </p:sldIdLst>
  <p:sldSz cx="12192000" cy="6858000"/>
  <p:notesSz cx="6858000" cy="9144000"/>
  <p:embeddedFontLs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Bellale" userId="796d6c0212811607" providerId="LiveId" clId="{7A745539-1204-43D1-8F57-ED2059881D3A}"/>
    <pc:docChg chg="modSld">
      <pc:chgData name="Dinesh Bellale" userId="796d6c0212811607" providerId="LiveId" clId="{7A745539-1204-43D1-8F57-ED2059881D3A}" dt="2024-02-23T09:23:17.669" v="7" actId="20577"/>
      <pc:docMkLst>
        <pc:docMk/>
      </pc:docMkLst>
      <pc:sldChg chg="modSp mod">
        <pc:chgData name="Dinesh Bellale" userId="796d6c0212811607" providerId="LiveId" clId="{7A745539-1204-43D1-8F57-ED2059881D3A}" dt="2024-02-23T09:23:17.669" v="7" actId="20577"/>
        <pc:sldMkLst>
          <pc:docMk/>
          <pc:sldMk cId="0" sldId="257"/>
        </pc:sldMkLst>
        <pc:spChg chg="mod">
          <ac:chgData name="Dinesh Bellale" userId="796d6c0212811607" providerId="LiveId" clId="{7A745539-1204-43D1-8F57-ED2059881D3A}" dt="2024-02-23T09:23:17.669" v="7" actId="20577"/>
          <ac:spMkLst>
            <pc:docMk/>
            <pc:sldMk cId="0" sldId="257"/>
            <ac:spMk id="1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p:txBody>
          <a:bodyPr/>
          <a:lstStyle/>
          <a:p>
            <a:r>
              <a:rPr lang="en-US" b="1" dirty="0"/>
              <a:t>EDA Project on AMCAT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E9A75-CCA5-8BE5-FD6D-BF772B05E568}"/>
              </a:ext>
            </a:extLst>
          </p:cNvPr>
          <p:cNvPicPr>
            <a:picLocks noChangeAspect="1"/>
          </p:cNvPicPr>
          <p:nvPr/>
        </p:nvPicPr>
        <p:blipFill>
          <a:blip r:embed="rId2"/>
          <a:stretch>
            <a:fillRect/>
          </a:stretch>
        </p:blipFill>
        <p:spPr>
          <a:xfrm>
            <a:off x="775305" y="627529"/>
            <a:ext cx="8171471" cy="5789826"/>
          </a:xfrm>
          <a:prstGeom prst="rect">
            <a:avLst/>
          </a:prstGeom>
        </p:spPr>
      </p:pic>
      <p:sp>
        <p:nvSpPr>
          <p:cNvPr id="7" name="TextBox 6">
            <a:extLst>
              <a:ext uri="{FF2B5EF4-FFF2-40B4-BE49-F238E27FC236}">
                <a16:creationId xmlns:a16="http://schemas.microsoft.com/office/drawing/2014/main" id="{955EE422-DEC8-C4A8-074F-01D983D91FD1}"/>
              </a:ext>
            </a:extLst>
          </p:cNvPr>
          <p:cNvSpPr txBox="1"/>
          <p:nvPr/>
        </p:nvSpPr>
        <p:spPr>
          <a:xfrm>
            <a:off x="8668870" y="2736503"/>
            <a:ext cx="3218329" cy="2031325"/>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 : The boxplot visualizes the distribution of salary values, indicating a wide range of salaries with several outliers towards the higher end. The median salary lies within the lower quartile, suggesting a potential skewness towards lower incomes, while the upper whisker denotes considerable variability in higher salary ranges.</a:t>
            </a:r>
          </a:p>
        </p:txBody>
      </p:sp>
    </p:spTree>
    <p:extLst>
      <p:ext uri="{BB962C8B-B14F-4D97-AF65-F5344CB8AC3E}">
        <p14:creationId xmlns:p14="http://schemas.microsoft.com/office/powerpoint/2010/main" val="264024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9D0D71-DDC4-6435-B782-7BEEDC5A40B7}"/>
              </a:ext>
            </a:extLst>
          </p:cNvPr>
          <p:cNvPicPr>
            <a:picLocks noChangeAspect="1"/>
          </p:cNvPicPr>
          <p:nvPr/>
        </p:nvPicPr>
        <p:blipFill>
          <a:blip r:embed="rId2"/>
          <a:stretch>
            <a:fillRect/>
          </a:stretch>
        </p:blipFill>
        <p:spPr>
          <a:xfrm>
            <a:off x="730886" y="466166"/>
            <a:ext cx="4656902" cy="4401670"/>
          </a:xfrm>
          <a:prstGeom prst="rect">
            <a:avLst/>
          </a:prstGeom>
        </p:spPr>
      </p:pic>
      <p:pic>
        <p:nvPicPr>
          <p:cNvPr id="8" name="Picture 7">
            <a:extLst>
              <a:ext uri="{FF2B5EF4-FFF2-40B4-BE49-F238E27FC236}">
                <a16:creationId xmlns:a16="http://schemas.microsoft.com/office/drawing/2014/main" id="{4C14C650-8FD9-B7BA-3919-407B953B32BF}"/>
              </a:ext>
            </a:extLst>
          </p:cNvPr>
          <p:cNvPicPr>
            <a:picLocks noChangeAspect="1"/>
          </p:cNvPicPr>
          <p:nvPr/>
        </p:nvPicPr>
        <p:blipFill>
          <a:blip r:embed="rId3"/>
          <a:stretch>
            <a:fillRect/>
          </a:stretch>
        </p:blipFill>
        <p:spPr>
          <a:xfrm>
            <a:off x="5387788" y="600635"/>
            <a:ext cx="3218329" cy="4159624"/>
          </a:xfrm>
          <a:prstGeom prst="rect">
            <a:avLst/>
          </a:prstGeom>
        </p:spPr>
      </p:pic>
      <p:pic>
        <p:nvPicPr>
          <p:cNvPr id="10" name="Picture 9">
            <a:extLst>
              <a:ext uri="{FF2B5EF4-FFF2-40B4-BE49-F238E27FC236}">
                <a16:creationId xmlns:a16="http://schemas.microsoft.com/office/drawing/2014/main" id="{4535A28E-5C61-0985-0B74-73D4328FB391}"/>
              </a:ext>
            </a:extLst>
          </p:cNvPr>
          <p:cNvPicPr>
            <a:picLocks noChangeAspect="1"/>
          </p:cNvPicPr>
          <p:nvPr/>
        </p:nvPicPr>
        <p:blipFill>
          <a:blip r:embed="rId4"/>
          <a:stretch>
            <a:fillRect/>
          </a:stretch>
        </p:blipFill>
        <p:spPr>
          <a:xfrm>
            <a:off x="8722659" y="708212"/>
            <a:ext cx="2886635" cy="4159623"/>
          </a:xfrm>
          <a:prstGeom prst="rect">
            <a:avLst/>
          </a:prstGeom>
        </p:spPr>
      </p:pic>
      <p:sp>
        <p:nvSpPr>
          <p:cNvPr id="14" name="TextBox 13">
            <a:extLst>
              <a:ext uri="{FF2B5EF4-FFF2-40B4-BE49-F238E27FC236}">
                <a16:creationId xmlns:a16="http://schemas.microsoft.com/office/drawing/2014/main" id="{357984B3-F240-B3FB-23F4-10D220BC423A}"/>
              </a:ext>
            </a:extLst>
          </p:cNvPr>
          <p:cNvSpPr txBox="1"/>
          <p:nvPr/>
        </p:nvSpPr>
        <p:spPr>
          <a:xfrm>
            <a:off x="1013012" y="5153284"/>
            <a:ext cx="7709647" cy="954107"/>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 : The histograms represents the 'English',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ComputerScience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MechanicalEngg</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columns, showcasing the distribution of scores for each subject. Kernel density estimates (KDE) are included to provide smoother representations of the distributions. These visualizations offer insights into the spread and central tendencies of scores in each subject.</a:t>
            </a:r>
          </a:p>
        </p:txBody>
      </p:sp>
    </p:spTree>
    <p:extLst>
      <p:ext uri="{BB962C8B-B14F-4D97-AF65-F5344CB8AC3E}">
        <p14:creationId xmlns:p14="http://schemas.microsoft.com/office/powerpoint/2010/main" val="379554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B8D06-02F7-CC68-75A7-24D984DEB593}"/>
              </a:ext>
            </a:extLst>
          </p:cNvPr>
          <p:cNvPicPr>
            <a:picLocks noChangeAspect="1"/>
          </p:cNvPicPr>
          <p:nvPr/>
        </p:nvPicPr>
        <p:blipFill>
          <a:blip r:embed="rId2"/>
          <a:stretch>
            <a:fillRect/>
          </a:stretch>
        </p:blipFill>
        <p:spPr>
          <a:xfrm>
            <a:off x="452877" y="1200374"/>
            <a:ext cx="5347288" cy="5092850"/>
          </a:xfrm>
          <a:prstGeom prst="rect">
            <a:avLst/>
          </a:prstGeom>
        </p:spPr>
      </p:pic>
      <p:sp>
        <p:nvSpPr>
          <p:cNvPr id="7" name="TextBox 6">
            <a:extLst>
              <a:ext uri="{FF2B5EF4-FFF2-40B4-BE49-F238E27FC236}">
                <a16:creationId xmlns:a16="http://schemas.microsoft.com/office/drawing/2014/main" id="{3F7EF564-E833-3B04-FC67-15BA7323A51E}"/>
              </a:ext>
            </a:extLst>
          </p:cNvPr>
          <p:cNvSpPr txBox="1"/>
          <p:nvPr/>
        </p:nvSpPr>
        <p:spPr>
          <a:xfrm>
            <a:off x="5800165" y="1535378"/>
            <a:ext cx="6096000" cy="954107"/>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 The boxplot illustrates the distribution of college GPAs, with a median value close to the center of the interquartile range. There are a few outliers on the lower end and some are in upper range, suggesting a relatively normal distribution with some students performing below the median GPA.</a:t>
            </a:r>
          </a:p>
        </p:txBody>
      </p:sp>
    </p:spTree>
    <p:extLst>
      <p:ext uri="{BB962C8B-B14F-4D97-AF65-F5344CB8AC3E}">
        <p14:creationId xmlns:p14="http://schemas.microsoft.com/office/powerpoint/2010/main" val="73743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B591E-1E03-04D3-4A40-AEA7F95DDC92}"/>
              </a:ext>
            </a:extLst>
          </p:cNvPr>
          <p:cNvPicPr>
            <a:picLocks noChangeAspect="1"/>
          </p:cNvPicPr>
          <p:nvPr/>
        </p:nvPicPr>
        <p:blipFill>
          <a:blip r:embed="rId2"/>
          <a:stretch>
            <a:fillRect/>
          </a:stretch>
        </p:blipFill>
        <p:spPr>
          <a:xfrm>
            <a:off x="750825" y="841772"/>
            <a:ext cx="9612376" cy="5467799"/>
          </a:xfrm>
          <a:prstGeom prst="rect">
            <a:avLst/>
          </a:prstGeom>
        </p:spPr>
      </p:pic>
    </p:spTree>
    <p:extLst>
      <p:ext uri="{BB962C8B-B14F-4D97-AF65-F5344CB8AC3E}">
        <p14:creationId xmlns:p14="http://schemas.microsoft.com/office/powerpoint/2010/main" val="359626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6171C-BBDB-255F-BB7A-D46AFB1D8A1A}"/>
              </a:ext>
            </a:extLst>
          </p:cNvPr>
          <p:cNvPicPr>
            <a:picLocks noChangeAspect="1"/>
          </p:cNvPicPr>
          <p:nvPr/>
        </p:nvPicPr>
        <p:blipFill>
          <a:blip r:embed="rId2"/>
          <a:stretch>
            <a:fillRect/>
          </a:stretch>
        </p:blipFill>
        <p:spPr>
          <a:xfrm>
            <a:off x="0" y="81560"/>
            <a:ext cx="7449671" cy="6776440"/>
          </a:xfrm>
          <a:prstGeom prst="rect">
            <a:avLst/>
          </a:prstGeom>
        </p:spPr>
      </p:pic>
      <p:sp>
        <p:nvSpPr>
          <p:cNvPr id="7" name="TextBox 6">
            <a:extLst>
              <a:ext uri="{FF2B5EF4-FFF2-40B4-BE49-F238E27FC236}">
                <a16:creationId xmlns:a16="http://schemas.microsoft.com/office/drawing/2014/main" id="{03325C8E-991D-CE4F-BC4F-5B17303055FA}"/>
              </a:ext>
            </a:extLst>
          </p:cNvPr>
          <p:cNvSpPr txBox="1"/>
          <p:nvPr/>
        </p:nvSpPr>
        <p:spPr>
          <a:xfrm>
            <a:off x="7512424" y="853624"/>
            <a:ext cx="4500282" cy="2246769"/>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 : This bar plot illustrates the frequency distribution of the top 20 designations present in the dataset, showcasing the most common job titles. The ‘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JobCity</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category 'Frequency' demonstrates a varied distribution, with certain designations appearing more frequently than others, while the horizontal orientation of the x-axis labels aids readability for a larger number of categories. from above bar we can say that the software engineer has the highest frequency followed by software developer.</a:t>
            </a:r>
          </a:p>
        </p:txBody>
      </p:sp>
    </p:spTree>
    <p:extLst>
      <p:ext uri="{BB962C8B-B14F-4D97-AF65-F5344CB8AC3E}">
        <p14:creationId xmlns:p14="http://schemas.microsoft.com/office/powerpoint/2010/main" val="162368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305B7-8BC2-D7A1-B0EA-77ECBC658FCA}"/>
              </a:ext>
            </a:extLst>
          </p:cNvPr>
          <p:cNvPicPr>
            <a:picLocks noChangeAspect="1"/>
          </p:cNvPicPr>
          <p:nvPr/>
        </p:nvPicPr>
        <p:blipFill>
          <a:blip r:embed="rId2"/>
          <a:stretch>
            <a:fillRect/>
          </a:stretch>
        </p:blipFill>
        <p:spPr>
          <a:xfrm>
            <a:off x="315967" y="192933"/>
            <a:ext cx="6073666" cy="5898391"/>
          </a:xfrm>
          <a:prstGeom prst="rect">
            <a:avLst/>
          </a:prstGeom>
        </p:spPr>
      </p:pic>
      <p:sp>
        <p:nvSpPr>
          <p:cNvPr id="7" name="TextBox 6">
            <a:extLst>
              <a:ext uri="{FF2B5EF4-FFF2-40B4-BE49-F238E27FC236}">
                <a16:creationId xmlns:a16="http://schemas.microsoft.com/office/drawing/2014/main" id="{F47AF75E-1FA0-4350-650C-36359A9D7B68}"/>
              </a:ext>
            </a:extLst>
          </p:cNvPr>
          <p:cNvSpPr txBox="1"/>
          <p:nvPr/>
        </p:nvSpPr>
        <p:spPr>
          <a:xfrm>
            <a:off x="6389633" y="1024243"/>
            <a:ext cx="5349727" cy="1384995"/>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 : The Kernel Density Estimation (KDE) plot visually represents the distribution of multiple variables in the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DataFrame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df</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highlighting the density of data points across their respective ranges. The shaded areas emphasize regions with higher data density, providing insights into the overall distribution pattern and concentration of values within the dataset.</a:t>
            </a:r>
          </a:p>
        </p:txBody>
      </p:sp>
    </p:spTree>
    <p:extLst>
      <p:ext uri="{BB962C8B-B14F-4D97-AF65-F5344CB8AC3E}">
        <p14:creationId xmlns:p14="http://schemas.microsoft.com/office/powerpoint/2010/main" val="337627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349DA-306A-8EB8-0475-32C3ABFE3A81}"/>
              </a:ext>
            </a:extLst>
          </p:cNvPr>
          <p:cNvPicPr>
            <a:picLocks noChangeAspect="1"/>
          </p:cNvPicPr>
          <p:nvPr/>
        </p:nvPicPr>
        <p:blipFill>
          <a:blip r:embed="rId2"/>
          <a:stretch>
            <a:fillRect/>
          </a:stretch>
        </p:blipFill>
        <p:spPr>
          <a:xfrm>
            <a:off x="246779" y="472184"/>
            <a:ext cx="6960845" cy="5913632"/>
          </a:xfrm>
          <a:prstGeom prst="rect">
            <a:avLst/>
          </a:prstGeom>
        </p:spPr>
      </p:pic>
      <p:sp>
        <p:nvSpPr>
          <p:cNvPr id="8" name="TextBox 7">
            <a:extLst>
              <a:ext uri="{FF2B5EF4-FFF2-40B4-BE49-F238E27FC236}">
                <a16:creationId xmlns:a16="http://schemas.microsoft.com/office/drawing/2014/main" id="{CBC00CA5-BDC6-AFDF-765A-F718E7C07803}"/>
              </a:ext>
            </a:extLst>
          </p:cNvPr>
          <p:cNvSpPr txBox="1"/>
          <p:nvPr/>
        </p:nvSpPr>
        <p:spPr>
          <a:xfrm>
            <a:off x="7476565" y="1436912"/>
            <a:ext cx="4554070" cy="1169551"/>
          </a:xfrm>
          <a:prstGeom prst="rect">
            <a:avLst/>
          </a:prstGeom>
          <a:noFill/>
        </p:spPr>
        <p:txBody>
          <a:bodyPr wrap="square">
            <a:spAutoFit/>
          </a:bodyPr>
          <a:lstStyle/>
          <a:p>
            <a:pPr algn="l"/>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Observation:This</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bar plot displays the frequency distribution of the top 20 job cities recorded in the dataset, with 'Designation' on the x-axis and the frequency of occurrences on the y-axis. it represents the city Bangalore has the highest frequency</a:t>
            </a:r>
          </a:p>
        </p:txBody>
      </p:sp>
    </p:spTree>
    <p:extLst>
      <p:ext uri="{BB962C8B-B14F-4D97-AF65-F5344CB8AC3E}">
        <p14:creationId xmlns:p14="http://schemas.microsoft.com/office/powerpoint/2010/main" val="221549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714C1-62D8-4D72-19F6-E1547B6FFAFC}"/>
              </a:ext>
            </a:extLst>
          </p:cNvPr>
          <p:cNvPicPr>
            <a:picLocks noChangeAspect="1"/>
          </p:cNvPicPr>
          <p:nvPr/>
        </p:nvPicPr>
        <p:blipFill>
          <a:blip r:embed="rId2"/>
          <a:stretch>
            <a:fillRect/>
          </a:stretch>
        </p:blipFill>
        <p:spPr>
          <a:xfrm>
            <a:off x="295989" y="238685"/>
            <a:ext cx="5907587" cy="5197290"/>
          </a:xfrm>
          <a:prstGeom prst="rect">
            <a:avLst/>
          </a:prstGeom>
        </p:spPr>
      </p:pic>
      <p:pic>
        <p:nvPicPr>
          <p:cNvPr id="8" name="Picture 7">
            <a:extLst>
              <a:ext uri="{FF2B5EF4-FFF2-40B4-BE49-F238E27FC236}">
                <a16:creationId xmlns:a16="http://schemas.microsoft.com/office/drawing/2014/main" id="{58D8E7E9-E6DE-543D-3473-67E3A4DE0595}"/>
              </a:ext>
            </a:extLst>
          </p:cNvPr>
          <p:cNvPicPr>
            <a:picLocks noChangeAspect="1"/>
          </p:cNvPicPr>
          <p:nvPr/>
        </p:nvPicPr>
        <p:blipFill>
          <a:blip r:embed="rId3"/>
          <a:stretch>
            <a:fillRect/>
          </a:stretch>
        </p:blipFill>
        <p:spPr>
          <a:xfrm>
            <a:off x="6203576" y="238685"/>
            <a:ext cx="5988424" cy="4961067"/>
          </a:xfrm>
          <a:prstGeom prst="rect">
            <a:avLst/>
          </a:prstGeom>
        </p:spPr>
      </p:pic>
      <p:sp>
        <p:nvSpPr>
          <p:cNvPr id="12" name="TextBox 11">
            <a:extLst>
              <a:ext uri="{FF2B5EF4-FFF2-40B4-BE49-F238E27FC236}">
                <a16:creationId xmlns:a16="http://schemas.microsoft.com/office/drawing/2014/main" id="{3F29D06D-CDB8-CC46-08C3-77EA4CDF671F}"/>
              </a:ext>
            </a:extLst>
          </p:cNvPr>
          <p:cNvSpPr txBox="1"/>
          <p:nvPr/>
        </p:nvSpPr>
        <p:spPr>
          <a:xfrm>
            <a:off x="663388" y="5435975"/>
            <a:ext cx="6096000" cy="954107"/>
          </a:xfrm>
          <a:prstGeom prst="rect">
            <a:avLst/>
          </a:prstGeom>
          <a:noFill/>
        </p:spPr>
        <p:txBody>
          <a:bodyPr wrap="square">
            <a:spAutoFit/>
          </a:bodyPr>
          <a:lstStyle/>
          <a:p>
            <a:pPr algn="l"/>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Observation:Look</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significant differences in the median salary between genders. A higher or lower median might indicate gender disparities. as we can observes that the gender male as the highest salary outliers as compare to the female</a:t>
            </a:r>
          </a:p>
        </p:txBody>
      </p:sp>
    </p:spTree>
    <p:extLst>
      <p:ext uri="{BB962C8B-B14F-4D97-AF65-F5344CB8AC3E}">
        <p14:creationId xmlns:p14="http://schemas.microsoft.com/office/powerpoint/2010/main" val="330618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2A973-3A54-8675-0247-64BC44230E8B}"/>
              </a:ext>
            </a:extLst>
          </p:cNvPr>
          <p:cNvPicPr>
            <a:picLocks noChangeAspect="1"/>
          </p:cNvPicPr>
          <p:nvPr/>
        </p:nvPicPr>
        <p:blipFill>
          <a:blip r:embed="rId2"/>
          <a:stretch>
            <a:fillRect/>
          </a:stretch>
        </p:blipFill>
        <p:spPr>
          <a:xfrm>
            <a:off x="306453" y="505810"/>
            <a:ext cx="8405588" cy="5685013"/>
          </a:xfrm>
          <a:prstGeom prst="rect">
            <a:avLst/>
          </a:prstGeom>
        </p:spPr>
      </p:pic>
      <p:sp>
        <p:nvSpPr>
          <p:cNvPr id="7" name="TextBox 6">
            <a:extLst>
              <a:ext uri="{FF2B5EF4-FFF2-40B4-BE49-F238E27FC236}">
                <a16:creationId xmlns:a16="http://schemas.microsoft.com/office/drawing/2014/main" id="{C002C22D-2658-845A-4BD0-3B6B84786A49}"/>
              </a:ext>
            </a:extLst>
          </p:cNvPr>
          <p:cNvSpPr txBox="1"/>
          <p:nvPr/>
        </p:nvSpPr>
        <p:spPr>
          <a:xfrm>
            <a:off x="8588187" y="1150041"/>
            <a:ext cx="3361765" cy="1169551"/>
          </a:xfrm>
          <a:prstGeom prst="rect">
            <a:avLst/>
          </a:prstGeom>
          <a:noFill/>
        </p:spPr>
        <p:txBody>
          <a:bodyPr wrap="square">
            <a:spAutoFit/>
          </a:bodyPr>
          <a:lstStyle/>
          <a:p>
            <a:pPr algn="l"/>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Observation:the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above bar plot represents the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top 20 Dates of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lossing</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 we can see on present on this date has the highest number of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lossing</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similarly 4/1/15 is the second highest date of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lossing</a:t>
            </a:r>
            <a:endPar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783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DAEC4-A8A6-6602-C02A-BEA30B47B124}"/>
              </a:ext>
            </a:extLst>
          </p:cNvPr>
          <p:cNvPicPr>
            <a:picLocks noChangeAspect="1"/>
          </p:cNvPicPr>
          <p:nvPr/>
        </p:nvPicPr>
        <p:blipFill>
          <a:blip r:embed="rId2"/>
          <a:stretch>
            <a:fillRect/>
          </a:stretch>
        </p:blipFill>
        <p:spPr>
          <a:xfrm>
            <a:off x="287858" y="352536"/>
            <a:ext cx="8245555" cy="5940687"/>
          </a:xfrm>
          <a:prstGeom prst="rect">
            <a:avLst/>
          </a:prstGeom>
        </p:spPr>
      </p:pic>
      <p:sp>
        <p:nvSpPr>
          <p:cNvPr id="7" name="TextBox 6">
            <a:extLst>
              <a:ext uri="{FF2B5EF4-FFF2-40B4-BE49-F238E27FC236}">
                <a16:creationId xmlns:a16="http://schemas.microsoft.com/office/drawing/2014/main" id="{7D780CEA-7A86-74CC-734C-1FA0A3993AFB}"/>
              </a:ext>
            </a:extLst>
          </p:cNvPr>
          <p:cNvSpPr txBox="1"/>
          <p:nvPr/>
        </p:nvSpPr>
        <p:spPr>
          <a:xfrm>
            <a:off x="8533412" y="880228"/>
            <a:ext cx="3370729" cy="3754874"/>
          </a:xfrm>
          <a:prstGeom prst="rect">
            <a:avLst/>
          </a:prstGeom>
          <a:noFill/>
        </p:spPr>
        <p:txBody>
          <a:bodyPr wrap="square">
            <a:spAutoFit/>
          </a:bodyPr>
          <a:lstStyle/>
          <a:p>
            <a:pPr algn="l"/>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Observation:The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stacked bar plot illustrates the distribution of degree types across genders. It highlights the gender-wise breakdown of degree categories, showcasing the relative frequencies of each degree type among males and females. The plot reveals the gender disparities in educational backgrounds, with certain degrees being more prevalent among one gender compared to the other. here we can observe that number of males has the has degree in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B.Tech</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 and the male who are completed MCA has second highest number, in female also most of the female completed degree in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B.Tech</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 and few has done MCA </a:t>
            </a:r>
            <a:r>
              <a:rPr lang="en-US"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andd</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very few has completed M.SC.(Tech.)</a:t>
            </a:r>
          </a:p>
        </p:txBody>
      </p:sp>
    </p:spTree>
    <p:extLst>
      <p:ext uri="{BB962C8B-B14F-4D97-AF65-F5344CB8AC3E}">
        <p14:creationId xmlns:p14="http://schemas.microsoft.com/office/powerpoint/2010/main" val="285212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2585283"/>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r>
              <a:rPr lang="en-IN" sz="2400" dirty="0">
                <a:solidFill>
                  <a:schemeClr val="dk1"/>
                </a:solidFill>
                <a:latin typeface="Calibri"/>
                <a:ea typeface="Calibri"/>
                <a:cs typeface="Calibri"/>
                <a:sym typeface="Calibri"/>
              </a:rPr>
              <a:t>Bandla Uday Kiran (</a:t>
            </a:r>
            <a:r>
              <a:rPr lang="en-US" sz="2400" dirty="0">
                <a:solidFill>
                  <a:schemeClr val="dk1"/>
                </a:solidFill>
                <a:latin typeface="Calibri"/>
                <a:ea typeface="Calibri"/>
                <a:cs typeface="Calibri"/>
                <a:sym typeface="Calibri"/>
              </a:rPr>
              <a:t>g</a:t>
            </a:r>
            <a:r>
              <a:rPr lang="en-US" sz="2400" i="0" u="none" strike="noStrike" cap="none" dirty="0">
                <a:solidFill>
                  <a:schemeClr val="dk1"/>
                </a:solidFill>
                <a:latin typeface="Calibri"/>
                <a:ea typeface="Calibri"/>
                <a:cs typeface="Calibri"/>
                <a:sym typeface="Calibri"/>
              </a:rPr>
              <a:t>raduated in </a:t>
            </a:r>
            <a:r>
              <a:rPr lang="en-US" sz="2400" i="0" u="none" strike="noStrike" cap="none" dirty="0" err="1">
                <a:solidFill>
                  <a:schemeClr val="dk1"/>
                </a:solidFill>
                <a:latin typeface="Calibri"/>
                <a:ea typeface="Calibri"/>
                <a:cs typeface="Calibri"/>
                <a:sym typeface="Calibri"/>
              </a:rPr>
              <a:t>B.Sc</a:t>
            </a:r>
            <a:r>
              <a:rPr lang="en-US" sz="2400" i="0" u="none" strike="noStrike" cap="none" dirty="0">
                <a:solidFill>
                  <a:schemeClr val="dk1"/>
                </a:solidFill>
                <a:latin typeface="Calibri"/>
                <a:ea typeface="Calibri"/>
                <a:cs typeface="Calibri"/>
                <a:sym typeface="Calibri"/>
              </a:rPr>
              <a:t> (Data Science)</a:t>
            </a:r>
            <a:r>
              <a:rPr lang="en-US" sz="2400" dirty="0">
                <a:solidFill>
                  <a:schemeClr val="dk1"/>
                </a:solidFill>
                <a:latin typeface="Calibri"/>
                <a:ea typeface="Calibri"/>
                <a:cs typeface="Calibri"/>
                <a:sym typeface="Calibri"/>
              </a:rPr>
              <a:t> )</a:t>
            </a:r>
            <a:endParaRPr lang="en-US" sz="240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2400" dirty="0">
                <a:solidFill>
                  <a:schemeClr val="dk1"/>
                </a:solidFill>
                <a:latin typeface="Calibri"/>
                <a:ea typeface="Calibri"/>
                <a:cs typeface="Calibri"/>
                <a:sym typeface="Calibri"/>
              </a:rPr>
              <a:t>I </a:t>
            </a:r>
            <a:r>
              <a:rPr lang="en-US" sz="2400" i="0" u="none" strike="noStrike" cap="none" dirty="0">
                <a:solidFill>
                  <a:schemeClr val="dk1"/>
                </a:solidFill>
                <a:latin typeface="Calibri"/>
                <a:ea typeface="Calibri"/>
                <a:cs typeface="Calibri"/>
                <a:sym typeface="Calibri"/>
              </a:rPr>
              <a:t>want to learn data science to unlock insights from vast amounts of data, make informed decisions, and contribute to solving real-world problems with the power of analytics and technology.</a:t>
            </a: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898067" y="454261"/>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a:t>
            </a:r>
            <a:r>
              <a:rPr lang="en-IN" sz="3200" dirty="0">
                <a:solidFill>
                  <a:srgbClr val="FF0000"/>
                </a:solidFill>
                <a:latin typeface="Times New Roman" panose="02020603050405020304" pitchFamily="18" charset="0"/>
                <a:ea typeface="Lato Black"/>
                <a:cs typeface="Times New Roman" panose="02020603050405020304" pitchFamily="18" charset="0"/>
                <a:sym typeface="Lato Black"/>
              </a:rPr>
              <a:t>me:-</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2E81B-76B9-0BF1-ABD4-2D7BEAE53952}"/>
              </a:ext>
            </a:extLst>
          </p:cNvPr>
          <p:cNvPicPr>
            <a:picLocks noChangeAspect="1"/>
          </p:cNvPicPr>
          <p:nvPr/>
        </p:nvPicPr>
        <p:blipFill>
          <a:blip r:embed="rId2"/>
          <a:stretch>
            <a:fillRect/>
          </a:stretch>
        </p:blipFill>
        <p:spPr>
          <a:xfrm>
            <a:off x="521397" y="346483"/>
            <a:ext cx="11276156" cy="4198624"/>
          </a:xfrm>
          <a:prstGeom prst="rect">
            <a:avLst/>
          </a:prstGeom>
        </p:spPr>
      </p:pic>
      <p:sp>
        <p:nvSpPr>
          <p:cNvPr id="9" name="TextBox 8">
            <a:extLst>
              <a:ext uri="{FF2B5EF4-FFF2-40B4-BE49-F238E27FC236}">
                <a16:creationId xmlns:a16="http://schemas.microsoft.com/office/drawing/2014/main" id="{35811DF6-39E2-5FBD-4860-254590EF80A2}"/>
              </a:ext>
            </a:extLst>
          </p:cNvPr>
          <p:cNvSpPr txBox="1"/>
          <p:nvPr/>
        </p:nvSpPr>
        <p:spPr>
          <a:xfrm>
            <a:off x="761999" y="4545107"/>
            <a:ext cx="7377953" cy="1815882"/>
          </a:xfrm>
          <a:prstGeom prst="rect">
            <a:avLst/>
          </a:prstGeom>
          <a:noFill/>
        </p:spPr>
        <p:txBody>
          <a:bodyPr wrap="square">
            <a:spAutoFit/>
          </a:bodyPr>
          <a:lstStyle/>
          <a:p>
            <a:pPr algn="l"/>
            <a:r>
              <a:rPr lang="en-US" b="1" i="0" dirty="0" err="1">
                <a:solidFill>
                  <a:srgbClr val="000000"/>
                </a:solidFill>
                <a:effectLst/>
                <a:latin typeface="Helvetica Neue"/>
              </a:rPr>
              <a:t>Observation:The</a:t>
            </a:r>
            <a:r>
              <a:rPr lang="en-US" b="1" i="0" dirty="0">
                <a:solidFill>
                  <a:srgbClr val="000000"/>
                </a:solidFill>
                <a:effectLst/>
                <a:latin typeface="Helvetica Neue"/>
              </a:rPr>
              <a:t> strip plot between gender and specialization displays the distribution of different specializations across genders. It reveals the clustering of various specializations based on gender, highlighting potential gender-based preferences or trends in educational pursuits.</a:t>
            </a:r>
          </a:p>
          <a:p>
            <a:pPr algn="l"/>
            <a:r>
              <a:rPr lang="en-US" b="1" i="0" dirty="0">
                <a:solidFill>
                  <a:srgbClr val="000000"/>
                </a:solidFill>
                <a:effectLst/>
                <a:latin typeface="Helvetica Neue"/>
              </a:rPr>
              <a:t>The bar plot illustrates the total salary aggregated by degree types, providing insights into the overall earning potential associated with different degrees. It enables comparison of the total salary earned across various degree categories, aiding in identifying degrees that contribute more significantly to overall earnings.</a:t>
            </a:r>
          </a:p>
        </p:txBody>
      </p:sp>
    </p:spTree>
    <p:extLst>
      <p:ext uri="{BB962C8B-B14F-4D97-AF65-F5344CB8AC3E}">
        <p14:creationId xmlns:p14="http://schemas.microsoft.com/office/powerpoint/2010/main" val="201440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23C-A917-4809-25DE-857FF0A1605B}"/>
              </a:ext>
            </a:extLst>
          </p:cNvPr>
          <p:cNvSpPr>
            <a:spLocks noGrp="1"/>
          </p:cNvSpPr>
          <p:nvPr>
            <p:ph type="title"/>
          </p:nvPr>
        </p:nvSpPr>
        <p:spPr>
          <a:xfrm>
            <a:off x="838200" y="365126"/>
            <a:ext cx="10515600" cy="1194734"/>
          </a:xfrm>
        </p:spPr>
        <p:txBody>
          <a:bodyPr/>
          <a:lstStyle/>
          <a:p>
            <a:r>
              <a:rPr lang="en-US" dirty="0">
                <a:solidFill>
                  <a:srgbClr val="FF0000"/>
                </a:solidFill>
              </a:rPr>
              <a:t>Conclusion:</a:t>
            </a:r>
            <a:endParaRPr lang="en-IN" dirty="0">
              <a:solidFill>
                <a:srgbClr val="FF0000"/>
              </a:solidFill>
            </a:endParaRPr>
          </a:p>
        </p:txBody>
      </p:sp>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p:txBody>
          <a:bodyPr/>
          <a:lstStyle/>
          <a:p>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the extensive data analysis yields several notable discoveries about the factors impacting pay levels in dataset.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While certain criteria such as tenure and college level, have a strong link with compensation, others such as gender and academic performance have no relationship. After removing outliers. Age does not appear to be a determining factor in compensation.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171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054-6634-7F81-FDA7-3041E4A668A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Objective of the Project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p:txBody>
          <a:bodyPr/>
          <a:lstStyle/>
          <a:p>
            <a:r>
              <a:rPr lang="en-US" dirty="0"/>
              <a:t>The analysis aims to gain insights and understanding from the provided dataset , particularly focusing on the relationship between various features and the target variable which is salary in this case. </a:t>
            </a:r>
            <a:endParaRPr lang="en-IN" dirty="0"/>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8B45-FEF6-2B72-A059-56D80BAF3C1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Web Scraping-Details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149942F-230E-A5AC-EB30-918DD1EBD3C0}"/>
              </a:ext>
            </a:extLst>
          </p:cNvPr>
          <p:cNvSpPr>
            <a:spLocks noGrp="1"/>
          </p:cNvSpPr>
          <p:nvPr>
            <p:ph type="body" idx="1"/>
          </p:nvPr>
        </p:nvSpPr>
        <p:spPr/>
        <p:txBody>
          <a:bodyPr/>
          <a:lstStyle/>
          <a:p>
            <a:pPr marL="114300" indent="0">
              <a:buNone/>
            </a:pPr>
            <a:endParaRPr lang="en-US" dirty="0"/>
          </a:p>
          <a:p>
            <a:r>
              <a:rPr lang="en-IN"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Applied Python, </a:t>
            </a:r>
            <a:r>
              <a:rPr lang="en-IN"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Numpy</a:t>
            </a:r>
            <a:r>
              <a:rPr lang="en-IN"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Pandas, Matplotlib, Regular  Expressions, Web Scraping </a:t>
            </a: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70576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981-CA32-BDF2-7977-BA98BABBEBBE}"/>
              </a:ext>
            </a:extLst>
          </p:cNvPr>
          <p:cNvSpPr>
            <a:spLocks noGrp="1"/>
          </p:cNvSpPr>
          <p:nvPr>
            <p:ph type="title"/>
          </p:nvPr>
        </p:nvSpPr>
        <p:spPr>
          <a:xfrm>
            <a:off x="838200" y="365125"/>
            <a:ext cx="10515600" cy="1325563"/>
          </a:xfrm>
        </p:spPr>
        <p:txBody>
          <a:bodyPr/>
          <a:lstStyle/>
          <a:p>
            <a:r>
              <a:rPr lang="en-US" dirty="0">
                <a:solidFill>
                  <a:srgbClr val="FF0000"/>
                </a:solidFill>
              </a:rPr>
              <a:t>Summary of the data</a:t>
            </a:r>
            <a:endParaRPr lang="en-IN" dirty="0">
              <a:solidFill>
                <a:srgbClr val="FF0000"/>
              </a:solidFill>
            </a:endParaRPr>
          </a:p>
        </p:txBody>
      </p:sp>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p:txBody>
          <a:bodyPr>
            <a:normAutofit/>
          </a:bodyPr>
          <a:lstStyle/>
          <a:p>
            <a:r>
              <a:rPr lang="en-US" dirty="0">
                <a:solidFill>
                  <a:schemeClr val="tx1"/>
                </a:solidFill>
              </a:rPr>
              <a:t>The Aspiring Mind Employment Outcome 2015(AMEO) dataset , released by Aspiring Minds , focuses on employment outcomes for engineering graduates. It includes dependent variables such as Salary, Job Titles ,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IN" dirty="0">
              <a:solidFill>
                <a:schemeClr val="tx1"/>
              </a:solidFill>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67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209-DFB1-9B55-BEE4-090322F38559}"/>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Data Cleaning Steps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p:txBody>
          <a:bodyPr>
            <a:normAutofit/>
          </a:bodyPr>
          <a:lstStyle/>
          <a:p>
            <a:pPr marL="114300" indent="0" algn="l">
              <a:buNone/>
            </a:pPr>
            <a:r>
              <a:rPr lang="en-US" dirty="0">
                <a:effectLst/>
                <a:latin typeface="Calibri" panose="020F0502020204030204" pitchFamily="34" charset="0"/>
                <a:ea typeface="Calibri" panose="020F0502020204030204" pitchFamily="34" charset="0"/>
                <a:cs typeface="Calibri" panose="020F0502020204030204" pitchFamily="34" charset="0"/>
              </a:rPr>
              <a:t>1.Understanding the Data</a:t>
            </a:r>
          </a:p>
          <a:p>
            <a:pPr marL="114300" indent="0" algn="l">
              <a:buNone/>
            </a:pPr>
            <a:r>
              <a:rPr lang="en-US" dirty="0">
                <a:latin typeface="Calibri" panose="020F0502020204030204" pitchFamily="34" charset="0"/>
                <a:ea typeface="Calibri" panose="020F0502020204030204" pitchFamily="34" charset="0"/>
                <a:cs typeface="Calibri" panose="020F0502020204030204" pitchFamily="34" charset="0"/>
              </a:rPr>
              <a:t>2. Handled missing data</a:t>
            </a:r>
          </a:p>
          <a:p>
            <a:pPr marL="114300" indent="0" algn="l">
              <a:buNone/>
            </a:pPr>
            <a:r>
              <a:rPr lang="en-US" dirty="0">
                <a:effectLst/>
                <a:latin typeface="Calibri" panose="020F0502020204030204" pitchFamily="34" charset="0"/>
                <a:ea typeface="Calibri" panose="020F0502020204030204" pitchFamily="34" charset="0"/>
                <a:cs typeface="Calibri" panose="020F0502020204030204" pitchFamily="34" charset="0"/>
              </a:rPr>
              <a:t>3.Dealt with duplicates</a:t>
            </a:r>
            <a:r>
              <a:rPr lang="en-US" dirty="0">
                <a:latin typeface="Calibri" panose="020F0502020204030204" pitchFamily="34" charset="0"/>
                <a:ea typeface="Calibri" panose="020F0502020204030204" pitchFamily="34" charset="0"/>
                <a:cs typeface="Calibri" panose="020F0502020204030204" pitchFamily="34" charset="0"/>
              </a:rPr>
              <a:t> and handled outliers</a:t>
            </a:r>
          </a:p>
          <a:p>
            <a:pPr marL="114300" indent="0" algn="l">
              <a:buNone/>
            </a:pPr>
            <a:r>
              <a:rPr lang="en-US" dirty="0">
                <a:effectLst/>
                <a:latin typeface="Calibri" panose="020F0502020204030204" pitchFamily="34" charset="0"/>
                <a:ea typeface="Calibri" panose="020F0502020204030204" pitchFamily="34" charset="0"/>
                <a:cs typeface="Calibri" panose="020F0502020204030204" pitchFamily="34" charset="0"/>
              </a:rPr>
              <a:t>4. Used statistical methods to clean the data when required</a:t>
            </a:r>
          </a:p>
          <a:p>
            <a:pPr marL="114300" indent="0" algn="l">
              <a:buNone/>
            </a:pPr>
            <a:r>
              <a:rPr lang="en-US" dirty="0">
                <a:latin typeface="Calibri" panose="020F0502020204030204" pitchFamily="34" charset="0"/>
                <a:ea typeface="Calibri" panose="020F0502020204030204" pitchFamily="34" charset="0"/>
                <a:cs typeface="Calibri" panose="020F0502020204030204" pitchFamily="34" charset="0"/>
              </a:rPr>
              <a:t>5</a:t>
            </a:r>
            <a:r>
              <a:rPr lang="en-US" dirty="0">
                <a:effectLst/>
                <a:latin typeface="Calibri" panose="020F0502020204030204" pitchFamily="34" charset="0"/>
                <a:ea typeface="Calibri" panose="020F0502020204030204" pitchFamily="34" charset="0"/>
                <a:cs typeface="Calibri" panose="020F0502020204030204" pitchFamily="34" charset="0"/>
              </a:rPr>
              <a:t>.Validated the data and tested the cleaned data</a:t>
            </a:r>
          </a:p>
          <a:p>
            <a:pPr marL="114300" indent="0" algn="l">
              <a:buNone/>
            </a:pPr>
            <a:r>
              <a:rPr lang="en-US" dirty="0"/>
              <a:t>6.Imported required libraries</a:t>
            </a:r>
          </a:p>
          <a:p>
            <a:pPr marL="114300" indent="0">
              <a:buNone/>
            </a:pPr>
            <a:r>
              <a:rPr lang="en-IN" dirty="0"/>
              <a:t>7.Read the data, selecting columns, filtering the data</a:t>
            </a:r>
          </a:p>
          <a:p>
            <a:pPr marL="114300" indent="0">
              <a:buNone/>
            </a:pPr>
            <a:r>
              <a:rPr lang="en-IN" dirty="0"/>
              <a:t>8.Creating and dropping columns/rows</a:t>
            </a: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2090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BD880-31B9-F9F6-A3D4-1A5A0D8E82AC}"/>
              </a:ext>
            </a:extLst>
          </p:cNvPr>
          <p:cNvSpPr>
            <a:spLocks noGrp="1"/>
          </p:cNvSpPr>
          <p:nvPr>
            <p:ph type="body" idx="1"/>
          </p:nvPr>
        </p:nvSpPr>
        <p:spPr>
          <a:xfrm>
            <a:off x="838200" y="212436"/>
            <a:ext cx="10515600" cy="6520873"/>
          </a:xfrm>
        </p:spPr>
        <p:txBody>
          <a:bodyPr/>
          <a:lstStyle/>
          <a:p>
            <a:r>
              <a:rPr lang="en-US" dirty="0"/>
              <a:t>Quick view of our data</a:t>
            </a:r>
            <a:endParaRPr lang="en-IN" dirty="0"/>
          </a:p>
        </p:txBody>
      </p:sp>
      <p:pic>
        <p:nvPicPr>
          <p:cNvPr id="4" name="Picture 3">
            <a:extLst>
              <a:ext uri="{FF2B5EF4-FFF2-40B4-BE49-F238E27FC236}">
                <a16:creationId xmlns:a16="http://schemas.microsoft.com/office/drawing/2014/main" id="{89A6CA9C-605A-0F58-32E2-6A838E1891BD}"/>
              </a:ext>
            </a:extLst>
          </p:cNvPr>
          <p:cNvPicPr>
            <a:picLocks noChangeAspect="1"/>
          </p:cNvPicPr>
          <p:nvPr/>
        </p:nvPicPr>
        <p:blipFill>
          <a:blip r:embed="rId2"/>
          <a:stretch>
            <a:fillRect/>
          </a:stretch>
        </p:blipFill>
        <p:spPr>
          <a:xfrm>
            <a:off x="1485500" y="769389"/>
            <a:ext cx="9220999" cy="5319221"/>
          </a:xfrm>
          <a:prstGeom prst="rect">
            <a:avLst/>
          </a:prstGeom>
        </p:spPr>
      </p:pic>
    </p:spTree>
    <p:extLst>
      <p:ext uri="{BB962C8B-B14F-4D97-AF65-F5344CB8AC3E}">
        <p14:creationId xmlns:p14="http://schemas.microsoft.com/office/powerpoint/2010/main" val="173625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88598-BAE2-47CC-95F9-AE95BD3B03D8}"/>
              </a:ext>
            </a:extLst>
          </p:cNvPr>
          <p:cNvPicPr>
            <a:picLocks noChangeAspect="1"/>
          </p:cNvPicPr>
          <p:nvPr/>
        </p:nvPicPr>
        <p:blipFill>
          <a:blip r:embed="rId2"/>
          <a:stretch>
            <a:fillRect/>
          </a:stretch>
        </p:blipFill>
        <p:spPr>
          <a:xfrm>
            <a:off x="815788" y="295835"/>
            <a:ext cx="10865224" cy="5325036"/>
          </a:xfrm>
          <a:prstGeom prst="rect">
            <a:avLst/>
          </a:prstGeom>
        </p:spPr>
      </p:pic>
    </p:spTree>
    <p:extLst>
      <p:ext uri="{BB962C8B-B14F-4D97-AF65-F5344CB8AC3E}">
        <p14:creationId xmlns:p14="http://schemas.microsoft.com/office/powerpoint/2010/main" val="389249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083B-9E5A-7648-C302-F1D1F3D8A384}"/>
              </a:ext>
            </a:extLst>
          </p:cNvPr>
          <p:cNvSpPr>
            <a:spLocks noGrp="1"/>
          </p:cNvSpPr>
          <p:nvPr>
            <p:ph type="title"/>
          </p:nvPr>
        </p:nvSpPr>
        <p:spPr/>
        <p:txBody>
          <a:bodyPr/>
          <a:lstStyle/>
          <a:p>
            <a:r>
              <a:rPr lang="en-US" dirty="0"/>
              <a:t>Data </a:t>
            </a:r>
            <a:r>
              <a:rPr lang="en-US" dirty="0" err="1"/>
              <a:t>Visualisation</a:t>
            </a:r>
            <a:endParaRPr lang="en-IN" dirty="0"/>
          </a:p>
        </p:txBody>
      </p:sp>
      <p:sp>
        <p:nvSpPr>
          <p:cNvPr id="3" name="Text Placeholder 2">
            <a:extLst>
              <a:ext uri="{FF2B5EF4-FFF2-40B4-BE49-F238E27FC236}">
                <a16:creationId xmlns:a16="http://schemas.microsoft.com/office/drawing/2014/main" id="{078615BC-8522-7625-A92E-CFC5F88F9876}"/>
              </a:ext>
            </a:extLst>
          </p:cNvPr>
          <p:cNvSpPr>
            <a:spLocks noGrp="1"/>
          </p:cNvSpPr>
          <p:nvPr>
            <p:ph type="body" idx="1"/>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We’ve used-</a:t>
            </a:r>
          </a:p>
          <a:p>
            <a:r>
              <a:rPr lang="en-US" b="1" dirty="0">
                <a:solidFill>
                  <a:srgbClr val="FF0000"/>
                </a:solidFill>
                <a:latin typeface="Times New Roman" panose="02020603050405020304" pitchFamily="18" charset="0"/>
                <a:cs typeface="Times New Roman" panose="02020603050405020304" pitchFamily="18" charset="0"/>
              </a:rPr>
              <a:t>Univariate Analysis Steps </a:t>
            </a:r>
          </a:p>
          <a:p>
            <a:r>
              <a:rPr lang="en-US" b="1" dirty="0">
                <a:solidFill>
                  <a:srgbClr val="FF0000"/>
                </a:solidFill>
                <a:latin typeface="Times New Roman" panose="02020603050405020304" pitchFamily="18" charset="0"/>
                <a:cs typeface="Times New Roman" panose="02020603050405020304" pitchFamily="18" charset="0"/>
              </a:rPr>
              <a:t>Bivariate Analysis Steps and </a:t>
            </a:r>
          </a:p>
          <a:p>
            <a:r>
              <a:rPr lang="en-US" dirty="0">
                <a:solidFill>
                  <a:srgbClr val="FF0000"/>
                </a:solidFill>
                <a:latin typeface="Times New Roman" panose="02020603050405020304" pitchFamily="18" charset="0"/>
                <a:cs typeface="Times New Roman" panose="02020603050405020304" pitchFamily="18" charset="0"/>
              </a:rPr>
              <a:t>Multivariate Analysis Steps</a:t>
            </a:r>
            <a:endParaRPr lang="en-IN" dirty="0"/>
          </a:p>
        </p:txBody>
      </p:sp>
    </p:spTree>
    <p:extLst>
      <p:ext uri="{BB962C8B-B14F-4D97-AF65-F5344CB8AC3E}">
        <p14:creationId xmlns:p14="http://schemas.microsoft.com/office/powerpoint/2010/main" val="16602697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991</Words>
  <Application>Microsoft Office PowerPoint</Application>
  <PresentationFormat>Widescreen</PresentationFormat>
  <Paragraphs>41</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Libre Baskerville</vt:lpstr>
      <vt:lpstr>Times New Roman</vt:lpstr>
      <vt:lpstr>Lato Black</vt:lpstr>
      <vt:lpstr>Calibri</vt:lpstr>
      <vt:lpstr>Söhne</vt:lpstr>
      <vt:lpstr>Helvetica Neue</vt:lpstr>
      <vt:lpstr>Office Theme</vt:lpstr>
      <vt:lpstr>PowerPoint Presentation</vt:lpstr>
      <vt:lpstr>PowerPoint Presentation</vt:lpstr>
      <vt:lpstr>Objective of the Project</vt:lpstr>
      <vt:lpstr>Web Scraping-Details</vt:lpstr>
      <vt:lpstr>Summary of the data</vt:lpstr>
      <vt:lpstr>Data Cleaning Steps</vt:lpstr>
      <vt:lpstr>PowerPoint Presentation</vt:lpstr>
      <vt:lpstr>PowerPoint Presentation</vt:lpstr>
      <vt:lpstr>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Bellale</cp:lastModifiedBy>
  <cp:revision>19</cp:revision>
  <dcterms:created xsi:type="dcterms:W3CDTF">2021-02-16T05:19:01Z</dcterms:created>
  <dcterms:modified xsi:type="dcterms:W3CDTF">2024-02-23T09:23:21Z</dcterms:modified>
</cp:coreProperties>
</file>