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62"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2" d="100"/>
          <a:sy n="72" d="100"/>
        </p:scale>
        <p:origin x="4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F6E7F2-9A63-4685-B6CB-761D7A2BE0B7}"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D458A4E8-10B3-42DD-B0F5-12EC5F39CC89}">
      <dgm:prSet/>
      <dgm:spPr/>
      <dgm:t>
        <a:bodyPr/>
        <a:lstStyle/>
        <a:p>
          <a:r>
            <a:rPr lang="en-US" dirty="0"/>
            <a:t>Organic Search</a:t>
          </a:r>
        </a:p>
        <a:p>
          <a:endParaRPr lang="en-US" dirty="0"/>
        </a:p>
        <a:p>
          <a:r>
            <a:rPr lang="en-US" dirty="0"/>
            <a:t>This is when someone enters a set of words or voice prompts into a search engine and consequently gets directed to online content. When one visits that content, it is considered organic traffic. The site owner does not have to pay a fee to the search engine company for this traffic.</a:t>
          </a:r>
          <a:endParaRPr lang="en-IN" dirty="0"/>
        </a:p>
      </dgm:t>
    </dgm:pt>
    <dgm:pt modelId="{278DF792-957E-4C07-8782-629793487BB5}" type="parTrans" cxnId="{C7DBD265-4BB9-4431-9F5C-24FD275EF2D6}">
      <dgm:prSet/>
      <dgm:spPr/>
      <dgm:t>
        <a:bodyPr/>
        <a:lstStyle/>
        <a:p>
          <a:endParaRPr lang="en-IN"/>
        </a:p>
      </dgm:t>
    </dgm:pt>
    <dgm:pt modelId="{87D8B505-FF44-41A6-ABDE-51B9999E5722}" type="sibTrans" cxnId="{C7DBD265-4BB9-4431-9F5C-24FD275EF2D6}">
      <dgm:prSet/>
      <dgm:spPr/>
      <dgm:t>
        <a:bodyPr/>
        <a:lstStyle/>
        <a:p>
          <a:endParaRPr lang="en-IN"/>
        </a:p>
      </dgm:t>
    </dgm:pt>
    <dgm:pt modelId="{21CBEEA2-5E75-4DC3-9A06-C6523FFD1F3F}">
      <dgm:prSet/>
      <dgm:spPr/>
      <dgm:t>
        <a:bodyPr/>
        <a:lstStyle/>
        <a:p>
          <a:r>
            <a:rPr lang="en-US" dirty="0"/>
            <a:t>Direct</a:t>
          </a:r>
        </a:p>
        <a:p>
          <a:endParaRPr lang="en-US" dirty="0"/>
        </a:p>
        <a:p>
          <a:r>
            <a:rPr lang="en-US" dirty="0"/>
            <a:t>These are users directly visiting your site. Customer simply type the web address in my browser or click on a bookmark that I have saved there. This is considered direct traffic.</a:t>
          </a:r>
          <a:endParaRPr lang="en-IN" dirty="0"/>
        </a:p>
      </dgm:t>
    </dgm:pt>
    <dgm:pt modelId="{10AE8F1F-894E-4C04-A8C8-0F9A6E0F60C0}" type="parTrans" cxnId="{AE821B0A-F4AA-49E4-B126-D5DFD16587C7}">
      <dgm:prSet/>
      <dgm:spPr/>
      <dgm:t>
        <a:bodyPr/>
        <a:lstStyle/>
        <a:p>
          <a:endParaRPr lang="en-IN"/>
        </a:p>
      </dgm:t>
    </dgm:pt>
    <dgm:pt modelId="{C0B1566F-DD14-4B72-8C6A-35F9F353A93E}" type="sibTrans" cxnId="{AE821B0A-F4AA-49E4-B126-D5DFD16587C7}">
      <dgm:prSet/>
      <dgm:spPr/>
      <dgm:t>
        <a:bodyPr/>
        <a:lstStyle/>
        <a:p>
          <a:endParaRPr lang="en-IN"/>
        </a:p>
      </dgm:t>
    </dgm:pt>
    <dgm:pt modelId="{B7C51797-4AA5-457D-8A5A-7D14AF6C2B7B}">
      <dgm:prSet/>
      <dgm:spPr/>
      <dgm:t>
        <a:bodyPr/>
        <a:lstStyle/>
        <a:p>
          <a:r>
            <a:rPr lang="en-US" dirty="0"/>
            <a:t>Social</a:t>
          </a:r>
        </a:p>
        <a:p>
          <a:endParaRPr lang="en-US" dirty="0"/>
        </a:p>
        <a:p>
          <a:r>
            <a:rPr lang="en-US" dirty="0"/>
            <a:t>Social media platforms include Facebook, Instagram, LinkedIn, YouTube and Twitter. When people are checking their social media pages, they may see a posting about your company, product, or service with a Learn More link. When they click on it, it will take them to your website. This traffic is tagged as social traffic.</a:t>
          </a:r>
          <a:endParaRPr lang="en-IN" dirty="0"/>
        </a:p>
      </dgm:t>
    </dgm:pt>
    <dgm:pt modelId="{2DC3143B-4AAB-4925-8FC2-DCC7C0AC9128}" type="parTrans" cxnId="{70AA75A1-B88F-4D43-9D2D-761836EE5B82}">
      <dgm:prSet/>
      <dgm:spPr/>
      <dgm:t>
        <a:bodyPr/>
        <a:lstStyle/>
        <a:p>
          <a:endParaRPr lang="en-IN"/>
        </a:p>
      </dgm:t>
    </dgm:pt>
    <dgm:pt modelId="{CB2D27CB-7451-4B69-BD84-27E8275B5E8F}" type="sibTrans" cxnId="{70AA75A1-B88F-4D43-9D2D-761836EE5B82}">
      <dgm:prSet/>
      <dgm:spPr/>
      <dgm:t>
        <a:bodyPr/>
        <a:lstStyle/>
        <a:p>
          <a:endParaRPr lang="en-IN"/>
        </a:p>
      </dgm:t>
    </dgm:pt>
    <dgm:pt modelId="{39752F60-D620-4584-A8BA-FF41579A8C35}">
      <dgm:prSet/>
      <dgm:spPr/>
      <dgm:t>
        <a:bodyPr/>
        <a:lstStyle/>
        <a:p>
          <a:r>
            <a:rPr lang="en-US" dirty="0"/>
            <a:t>Email</a:t>
          </a:r>
        </a:p>
        <a:p>
          <a:endParaRPr lang="en-US" dirty="0"/>
        </a:p>
        <a:p>
          <a:r>
            <a:rPr lang="en-US" dirty="0"/>
            <a:t>This is the traffic generated by your outbound email campaigns and email interactions. Someone for instance sees a link embedded in the email, clicks on it, and it takes them to your website. That is considered email traffic.</a:t>
          </a:r>
          <a:endParaRPr lang="en-IN" dirty="0"/>
        </a:p>
      </dgm:t>
    </dgm:pt>
    <dgm:pt modelId="{863120E9-2483-4B5F-B7C0-7A7798E3DCDD}" type="parTrans" cxnId="{141662D2-20BD-4E99-B873-AA7D32D8858B}">
      <dgm:prSet/>
      <dgm:spPr/>
      <dgm:t>
        <a:bodyPr/>
        <a:lstStyle/>
        <a:p>
          <a:endParaRPr lang="en-IN"/>
        </a:p>
      </dgm:t>
    </dgm:pt>
    <dgm:pt modelId="{78A81500-66DD-415B-B950-9DCB412A3559}" type="sibTrans" cxnId="{141662D2-20BD-4E99-B873-AA7D32D8858B}">
      <dgm:prSet/>
      <dgm:spPr/>
      <dgm:t>
        <a:bodyPr/>
        <a:lstStyle/>
        <a:p>
          <a:endParaRPr lang="en-IN"/>
        </a:p>
      </dgm:t>
    </dgm:pt>
    <dgm:pt modelId="{1BC1D4E4-A3DB-4472-9BC6-DBCD611654FF}">
      <dgm:prSet/>
      <dgm:spPr/>
      <dgm:t>
        <a:bodyPr/>
        <a:lstStyle/>
        <a:p>
          <a:r>
            <a:rPr lang="en-US" dirty="0"/>
            <a:t>Referral</a:t>
          </a:r>
        </a:p>
        <a:p>
          <a:endParaRPr lang="en-US" dirty="0"/>
        </a:p>
        <a:p>
          <a:r>
            <a:rPr lang="en-US" dirty="0"/>
            <a:t>This is referred traffic from one website to another. It is akin to word-of-mouth, but between websites. When backlinks and citations are present on others’ sites back to your site, they will generate traffic flow to your site.</a:t>
          </a:r>
          <a:endParaRPr lang="en-IN" dirty="0"/>
        </a:p>
      </dgm:t>
    </dgm:pt>
    <dgm:pt modelId="{C48BD7F4-8CBB-4A80-A3FF-729EE62E842E}" type="parTrans" cxnId="{C951C16C-C67D-4140-9BB7-FA7654A20E11}">
      <dgm:prSet/>
      <dgm:spPr/>
      <dgm:t>
        <a:bodyPr/>
        <a:lstStyle/>
        <a:p>
          <a:endParaRPr lang="en-IN"/>
        </a:p>
      </dgm:t>
    </dgm:pt>
    <dgm:pt modelId="{E0A36288-03B7-4E58-8CE3-7A694BC176A7}" type="sibTrans" cxnId="{C951C16C-C67D-4140-9BB7-FA7654A20E11}">
      <dgm:prSet/>
      <dgm:spPr/>
      <dgm:t>
        <a:bodyPr/>
        <a:lstStyle/>
        <a:p>
          <a:endParaRPr lang="en-IN"/>
        </a:p>
      </dgm:t>
    </dgm:pt>
    <dgm:pt modelId="{5EC0E99E-D5F2-4E54-B72E-9789E7A55F3D}">
      <dgm:prSet/>
      <dgm:spPr/>
      <dgm:t>
        <a:bodyPr/>
        <a:lstStyle/>
        <a:p>
          <a:r>
            <a:rPr lang="en-US" dirty="0"/>
            <a:t>Paid Search</a:t>
          </a:r>
        </a:p>
        <a:p>
          <a:endParaRPr lang="en-US" dirty="0"/>
        </a:p>
        <a:p>
          <a:r>
            <a:rPr lang="en-US" dirty="0"/>
            <a:t>This includes banner ads, Pay Per Click, social media posts boosts, </a:t>
          </a:r>
          <a:r>
            <a:rPr lang="en-US" dirty="0" err="1"/>
            <a:t>GeoMarketing</a:t>
          </a:r>
          <a:r>
            <a:rPr lang="en-US" dirty="0"/>
            <a:t>, </a:t>
          </a:r>
          <a:r>
            <a:rPr lang="en-US" dirty="0" err="1"/>
            <a:t>GeoFencing</a:t>
          </a:r>
          <a:r>
            <a:rPr lang="en-US" dirty="0"/>
            <a:t>, etc. Unlike organic traffic, they require you to pay for each ad, each display, each visit or each conversion.</a:t>
          </a:r>
          <a:endParaRPr lang="en-IN" dirty="0"/>
        </a:p>
      </dgm:t>
    </dgm:pt>
    <dgm:pt modelId="{192BCF0D-6BDD-4278-BD32-497C2C87437C}" type="parTrans" cxnId="{8F979FD9-2A4D-4150-A555-5DA37C713F53}">
      <dgm:prSet/>
      <dgm:spPr/>
      <dgm:t>
        <a:bodyPr/>
        <a:lstStyle/>
        <a:p>
          <a:endParaRPr lang="en-IN"/>
        </a:p>
      </dgm:t>
    </dgm:pt>
    <dgm:pt modelId="{1503AF57-A915-4C5E-8975-E43930249750}" type="sibTrans" cxnId="{8F979FD9-2A4D-4150-A555-5DA37C713F53}">
      <dgm:prSet/>
      <dgm:spPr/>
      <dgm:t>
        <a:bodyPr/>
        <a:lstStyle/>
        <a:p>
          <a:endParaRPr lang="en-IN"/>
        </a:p>
      </dgm:t>
    </dgm:pt>
    <dgm:pt modelId="{CE8C3BF1-978C-4FBD-B16F-0722F509E693}">
      <dgm:prSet/>
      <dgm:spPr/>
      <dgm:t>
        <a:bodyPr/>
        <a:lstStyle/>
        <a:p>
          <a:r>
            <a:rPr lang="en-US" dirty="0"/>
            <a:t>Affiliate programs and third-party resellers</a:t>
          </a:r>
        </a:p>
        <a:p>
          <a:endParaRPr lang="en-US" dirty="0"/>
        </a:p>
        <a:p>
          <a:r>
            <a:rPr lang="en-US" dirty="0"/>
            <a:t>Consider adding online affiliates to promote your products and services. You will have to give up a percentage on each sale that comes through these channels. But that may be better than paying upfront for ads when your cash flow is dwindling.</a:t>
          </a:r>
          <a:endParaRPr lang="en-IN" dirty="0"/>
        </a:p>
      </dgm:t>
    </dgm:pt>
    <dgm:pt modelId="{64F46E61-66E7-4E8C-83AF-13A37AD7E9D4}" type="parTrans" cxnId="{37AA7466-01F2-464F-A380-C148CB00A1EB}">
      <dgm:prSet/>
      <dgm:spPr/>
      <dgm:t>
        <a:bodyPr/>
        <a:lstStyle/>
        <a:p>
          <a:endParaRPr lang="en-IN"/>
        </a:p>
      </dgm:t>
    </dgm:pt>
    <dgm:pt modelId="{A92B4F51-F9B4-41D0-B583-98EC67D0AD19}" type="sibTrans" cxnId="{37AA7466-01F2-464F-A380-C148CB00A1EB}">
      <dgm:prSet/>
      <dgm:spPr/>
      <dgm:t>
        <a:bodyPr/>
        <a:lstStyle/>
        <a:p>
          <a:endParaRPr lang="en-IN"/>
        </a:p>
      </dgm:t>
    </dgm:pt>
    <dgm:pt modelId="{C8AC98A3-A944-4419-A340-F4CCDE399CD5}" type="pres">
      <dgm:prSet presAssocID="{21F6E7F2-9A63-4685-B6CB-761D7A2BE0B7}" presName="Name0" presStyleCnt="0">
        <dgm:presLayoutVars>
          <dgm:dir/>
          <dgm:resizeHandles val="exact"/>
        </dgm:presLayoutVars>
      </dgm:prSet>
      <dgm:spPr/>
    </dgm:pt>
    <dgm:pt modelId="{532754EA-FDF6-412A-8C65-AFC834534DB2}" type="pres">
      <dgm:prSet presAssocID="{D458A4E8-10B3-42DD-B0F5-12EC5F39CC89}" presName="node" presStyleLbl="node1" presStyleIdx="0" presStyleCnt="7">
        <dgm:presLayoutVars>
          <dgm:bulletEnabled val="1"/>
        </dgm:presLayoutVars>
      </dgm:prSet>
      <dgm:spPr/>
    </dgm:pt>
    <dgm:pt modelId="{66CEF842-081E-4E48-A0CB-2A33DE311DDB}" type="pres">
      <dgm:prSet presAssocID="{87D8B505-FF44-41A6-ABDE-51B9999E5722}" presName="sibTrans" presStyleCnt="0"/>
      <dgm:spPr/>
    </dgm:pt>
    <dgm:pt modelId="{F5A119D0-DC63-4DD1-9F43-055621C176E4}" type="pres">
      <dgm:prSet presAssocID="{21CBEEA2-5E75-4DC3-9A06-C6523FFD1F3F}" presName="node" presStyleLbl="node1" presStyleIdx="1" presStyleCnt="7">
        <dgm:presLayoutVars>
          <dgm:bulletEnabled val="1"/>
        </dgm:presLayoutVars>
      </dgm:prSet>
      <dgm:spPr/>
    </dgm:pt>
    <dgm:pt modelId="{54D2016A-1DE6-4B2D-B91A-18A31EA486C9}" type="pres">
      <dgm:prSet presAssocID="{C0B1566F-DD14-4B72-8C6A-35F9F353A93E}" presName="sibTrans" presStyleCnt="0"/>
      <dgm:spPr/>
    </dgm:pt>
    <dgm:pt modelId="{4DA1287C-BBEB-4A49-A08A-064F1BE6CE6D}" type="pres">
      <dgm:prSet presAssocID="{B7C51797-4AA5-457D-8A5A-7D14AF6C2B7B}" presName="node" presStyleLbl="node1" presStyleIdx="2" presStyleCnt="7">
        <dgm:presLayoutVars>
          <dgm:bulletEnabled val="1"/>
        </dgm:presLayoutVars>
      </dgm:prSet>
      <dgm:spPr/>
    </dgm:pt>
    <dgm:pt modelId="{DFC3FE94-B551-45DE-B949-D1AB8C7C9078}" type="pres">
      <dgm:prSet presAssocID="{CB2D27CB-7451-4B69-BD84-27E8275B5E8F}" presName="sibTrans" presStyleCnt="0"/>
      <dgm:spPr/>
    </dgm:pt>
    <dgm:pt modelId="{388C116B-82F9-45F2-866B-40B3F9B1DB2F}" type="pres">
      <dgm:prSet presAssocID="{39752F60-D620-4584-A8BA-FF41579A8C35}" presName="node" presStyleLbl="node1" presStyleIdx="3" presStyleCnt="7">
        <dgm:presLayoutVars>
          <dgm:bulletEnabled val="1"/>
        </dgm:presLayoutVars>
      </dgm:prSet>
      <dgm:spPr/>
    </dgm:pt>
    <dgm:pt modelId="{8F783A6C-339D-4E5A-AB5B-0765ECAEC413}" type="pres">
      <dgm:prSet presAssocID="{78A81500-66DD-415B-B950-9DCB412A3559}" presName="sibTrans" presStyleCnt="0"/>
      <dgm:spPr/>
    </dgm:pt>
    <dgm:pt modelId="{191E1DB8-A105-413F-AFF0-18E92877B58B}" type="pres">
      <dgm:prSet presAssocID="{1BC1D4E4-A3DB-4472-9BC6-DBCD611654FF}" presName="node" presStyleLbl="node1" presStyleIdx="4" presStyleCnt="7">
        <dgm:presLayoutVars>
          <dgm:bulletEnabled val="1"/>
        </dgm:presLayoutVars>
      </dgm:prSet>
      <dgm:spPr/>
    </dgm:pt>
    <dgm:pt modelId="{E72F144F-DC71-44DD-B0BF-9602A4A715E0}" type="pres">
      <dgm:prSet presAssocID="{E0A36288-03B7-4E58-8CE3-7A694BC176A7}" presName="sibTrans" presStyleCnt="0"/>
      <dgm:spPr/>
    </dgm:pt>
    <dgm:pt modelId="{D62F9269-22EB-4897-AD52-CB7F16547CB1}" type="pres">
      <dgm:prSet presAssocID="{5EC0E99E-D5F2-4E54-B72E-9789E7A55F3D}" presName="node" presStyleLbl="node1" presStyleIdx="5" presStyleCnt="7">
        <dgm:presLayoutVars>
          <dgm:bulletEnabled val="1"/>
        </dgm:presLayoutVars>
      </dgm:prSet>
      <dgm:spPr/>
    </dgm:pt>
    <dgm:pt modelId="{171C9AC9-386B-4421-A599-C4922FF2332A}" type="pres">
      <dgm:prSet presAssocID="{1503AF57-A915-4C5E-8975-E43930249750}" presName="sibTrans" presStyleCnt="0"/>
      <dgm:spPr/>
    </dgm:pt>
    <dgm:pt modelId="{92E83FFB-571B-4E4E-8C50-010D72BF6C42}" type="pres">
      <dgm:prSet presAssocID="{CE8C3BF1-978C-4FBD-B16F-0722F509E693}" presName="node" presStyleLbl="node1" presStyleIdx="6" presStyleCnt="7">
        <dgm:presLayoutVars>
          <dgm:bulletEnabled val="1"/>
        </dgm:presLayoutVars>
      </dgm:prSet>
      <dgm:spPr/>
    </dgm:pt>
  </dgm:ptLst>
  <dgm:cxnLst>
    <dgm:cxn modelId="{6F10FE04-19E8-41ED-B6B5-E18C874C9AF7}" type="presOf" srcId="{1BC1D4E4-A3DB-4472-9BC6-DBCD611654FF}" destId="{191E1DB8-A105-413F-AFF0-18E92877B58B}" srcOrd="0" destOrd="0" presId="urn:microsoft.com/office/officeart/2005/8/layout/hList6"/>
    <dgm:cxn modelId="{AE821B0A-F4AA-49E4-B126-D5DFD16587C7}" srcId="{21F6E7F2-9A63-4685-B6CB-761D7A2BE0B7}" destId="{21CBEEA2-5E75-4DC3-9A06-C6523FFD1F3F}" srcOrd="1" destOrd="0" parTransId="{10AE8F1F-894E-4C04-A8C8-0F9A6E0F60C0}" sibTransId="{C0B1566F-DD14-4B72-8C6A-35F9F353A93E}"/>
    <dgm:cxn modelId="{C7DBD265-4BB9-4431-9F5C-24FD275EF2D6}" srcId="{21F6E7F2-9A63-4685-B6CB-761D7A2BE0B7}" destId="{D458A4E8-10B3-42DD-B0F5-12EC5F39CC89}" srcOrd="0" destOrd="0" parTransId="{278DF792-957E-4C07-8782-629793487BB5}" sibTransId="{87D8B505-FF44-41A6-ABDE-51B9999E5722}"/>
    <dgm:cxn modelId="{37AA7466-01F2-464F-A380-C148CB00A1EB}" srcId="{21F6E7F2-9A63-4685-B6CB-761D7A2BE0B7}" destId="{CE8C3BF1-978C-4FBD-B16F-0722F509E693}" srcOrd="6" destOrd="0" parTransId="{64F46E61-66E7-4E8C-83AF-13A37AD7E9D4}" sibTransId="{A92B4F51-F9B4-41D0-B583-98EC67D0AD19}"/>
    <dgm:cxn modelId="{C951C16C-C67D-4140-9BB7-FA7654A20E11}" srcId="{21F6E7F2-9A63-4685-B6CB-761D7A2BE0B7}" destId="{1BC1D4E4-A3DB-4472-9BC6-DBCD611654FF}" srcOrd="4" destOrd="0" parTransId="{C48BD7F4-8CBB-4A80-A3FF-729EE62E842E}" sibTransId="{E0A36288-03B7-4E58-8CE3-7A694BC176A7}"/>
    <dgm:cxn modelId="{4403914D-50CA-46BA-8D8C-62E5884566DA}" type="presOf" srcId="{B7C51797-4AA5-457D-8A5A-7D14AF6C2B7B}" destId="{4DA1287C-BBEB-4A49-A08A-064F1BE6CE6D}" srcOrd="0" destOrd="0" presId="urn:microsoft.com/office/officeart/2005/8/layout/hList6"/>
    <dgm:cxn modelId="{50B7457F-1A6A-48DD-ADA0-F5982244704A}" type="presOf" srcId="{D458A4E8-10B3-42DD-B0F5-12EC5F39CC89}" destId="{532754EA-FDF6-412A-8C65-AFC834534DB2}" srcOrd="0" destOrd="0" presId="urn:microsoft.com/office/officeart/2005/8/layout/hList6"/>
    <dgm:cxn modelId="{70AA75A1-B88F-4D43-9D2D-761836EE5B82}" srcId="{21F6E7F2-9A63-4685-B6CB-761D7A2BE0B7}" destId="{B7C51797-4AA5-457D-8A5A-7D14AF6C2B7B}" srcOrd="2" destOrd="0" parTransId="{2DC3143B-4AAB-4925-8FC2-DCC7C0AC9128}" sibTransId="{CB2D27CB-7451-4B69-BD84-27E8275B5E8F}"/>
    <dgm:cxn modelId="{5CBC3DA3-AAB5-4E41-ABC5-88116E59A518}" type="presOf" srcId="{21F6E7F2-9A63-4685-B6CB-761D7A2BE0B7}" destId="{C8AC98A3-A944-4419-A340-F4CCDE399CD5}" srcOrd="0" destOrd="0" presId="urn:microsoft.com/office/officeart/2005/8/layout/hList6"/>
    <dgm:cxn modelId="{1A7CCEA6-F140-4AD4-BF2F-A9141984F31E}" type="presOf" srcId="{CE8C3BF1-978C-4FBD-B16F-0722F509E693}" destId="{92E83FFB-571B-4E4E-8C50-010D72BF6C42}" srcOrd="0" destOrd="0" presId="urn:microsoft.com/office/officeart/2005/8/layout/hList6"/>
    <dgm:cxn modelId="{A5A030A8-A04C-46C0-AAA9-B218B5FFE1B9}" type="presOf" srcId="{39752F60-D620-4584-A8BA-FF41579A8C35}" destId="{388C116B-82F9-45F2-866B-40B3F9B1DB2F}" srcOrd="0" destOrd="0" presId="urn:microsoft.com/office/officeart/2005/8/layout/hList6"/>
    <dgm:cxn modelId="{A3A9F1B0-192E-4288-A6C1-6E28D8978648}" type="presOf" srcId="{21CBEEA2-5E75-4DC3-9A06-C6523FFD1F3F}" destId="{F5A119D0-DC63-4DD1-9F43-055621C176E4}" srcOrd="0" destOrd="0" presId="urn:microsoft.com/office/officeart/2005/8/layout/hList6"/>
    <dgm:cxn modelId="{141662D2-20BD-4E99-B873-AA7D32D8858B}" srcId="{21F6E7F2-9A63-4685-B6CB-761D7A2BE0B7}" destId="{39752F60-D620-4584-A8BA-FF41579A8C35}" srcOrd="3" destOrd="0" parTransId="{863120E9-2483-4B5F-B7C0-7A7798E3DCDD}" sibTransId="{78A81500-66DD-415B-B950-9DCB412A3559}"/>
    <dgm:cxn modelId="{8F979FD9-2A4D-4150-A555-5DA37C713F53}" srcId="{21F6E7F2-9A63-4685-B6CB-761D7A2BE0B7}" destId="{5EC0E99E-D5F2-4E54-B72E-9789E7A55F3D}" srcOrd="5" destOrd="0" parTransId="{192BCF0D-6BDD-4278-BD32-497C2C87437C}" sibTransId="{1503AF57-A915-4C5E-8975-E43930249750}"/>
    <dgm:cxn modelId="{B09214F0-A114-4F12-BC42-E978611137D3}" type="presOf" srcId="{5EC0E99E-D5F2-4E54-B72E-9789E7A55F3D}" destId="{D62F9269-22EB-4897-AD52-CB7F16547CB1}" srcOrd="0" destOrd="0" presId="urn:microsoft.com/office/officeart/2005/8/layout/hList6"/>
    <dgm:cxn modelId="{4973175F-89BC-4ECA-A3D7-364E27C5CF9B}" type="presParOf" srcId="{C8AC98A3-A944-4419-A340-F4CCDE399CD5}" destId="{532754EA-FDF6-412A-8C65-AFC834534DB2}" srcOrd="0" destOrd="0" presId="urn:microsoft.com/office/officeart/2005/8/layout/hList6"/>
    <dgm:cxn modelId="{4CA2806E-C453-473F-A302-F36305CDEADA}" type="presParOf" srcId="{C8AC98A3-A944-4419-A340-F4CCDE399CD5}" destId="{66CEF842-081E-4E48-A0CB-2A33DE311DDB}" srcOrd="1" destOrd="0" presId="urn:microsoft.com/office/officeart/2005/8/layout/hList6"/>
    <dgm:cxn modelId="{A632DE23-2E70-4103-B490-B392CEAC801D}" type="presParOf" srcId="{C8AC98A3-A944-4419-A340-F4CCDE399CD5}" destId="{F5A119D0-DC63-4DD1-9F43-055621C176E4}" srcOrd="2" destOrd="0" presId="urn:microsoft.com/office/officeart/2005/8/layout/hList6"/>
    <dgm:cxn modelId="{CE92D7E6-5AE2-4864-BB21-95A656877BCF}" type="presParOf" srcId="{C8AC98A3-A944-4419-A340-F4CCDE399CD5}" destId="{54D2016A-1DE6-4B2D-B91A-18A31EA486C9}" srcOrd="3" destOrd="0" presId="urn:microsoft.com/office/officeart/2005/8/layout/hList6"/>
    <dgm:cxn modelId="{340AAB8C-3500-491F-8B0C-806843F7C0DF}" type="presParOf" srcId="{C8AC98A3-A944-4419-A340-F4CCDE399CD5}" destId="{4DA1287C-BBEB-4A49-A08A-064F1BE6CE6D}" srcOrd="4" destOrd="0" presId="urn:microsoft.com/office/officeart/2005/8/layout/hList6"/>
    <dgm:cxn modelId="{D724D5A8-943B-442C-A949-BA1FB4DA8A4C}" type="presParOf" srcId="{C8AC98A3-A944-4419-A340-F4CCDE399CD5}" destId="{DFC3FE94-B551-45DE-B949-D1AB8C7C9078}" srcOrd="5" destOrd="0" presId="urn:microsoft.com/office/officeart/2005/8/layout/hList6"/>
    <dgm:cxn modelId="{EBCC72B6-BC54-4E4B-90E0-3FAFD7A74E0C}" type="presParOf" srcId="{C8AC98A3-A944-4419-A340-F4CCDE399CD5}" destId="{388C116B-82F9-45F2-866B-40B3F9B1DB2F}" srcOrd="6" destOrd="0" presId="urn:microsoft.com/office/officeart/2005/8/layout/hList6"/>
    <dgm:cxn modelId="{531D628F-4C89-4DC4-B1C3-EE9C04C65C71}" type="presParOf" srcId="{C8AC98A3-A944-4419-A340-F4CCDE399CD5}" destId="{8F783A6C-339D-4E5A-AB5B-0765ECAEC413}" srcOrd="7" destOrd="0" presId="urn:microsoft.com/office/officeart/2005/8/layout/hList6"/>
    <dgm:cxn modelId="{B75380F5-197E-445D-8FFA-23B4B515FCDF}" type="presParOf" srcId="{C8AC98A3-A944-4419-A340-F4CCDE399CD5}" destId="{191E1DB8-A105-413F-AFF0-18E92877B58B}" srcOrd="8" destOrd="0" presId="urn:microsoft.com/office/officeart/2005/8/layout/hList6"/>
    <dgm:cxn modelId="{99F57C8F-084F-46A0-AC3C-2054721412D1}" type="presParOf" srcId="{C8AC98A3-A944-4419-A340-F4CCDE399CD5}" destId="{E72F144F-DC71-44DD-B0BF-9602A4A715E0}" srcOrd="9" destOrd="0" presId="urn:microsoft.com/office/officeart/2005/8/layout/hList6"/>
    <dgm:cxn modelId="{0D1F231E-E477-4F00-9A89-7AB9E1BE47FD}" type="presParOf" srcId="{C8AC98A3-A944-4419-A340-F4CCDE399CD5}" destId="{D62F9269-22EB-4897-AD52-CB7F16547CB1}" srcOrd="10" destOrd="0" presId="urn:microsoft.com/office/officeart/2005/8/layout/hList6"/>
    <dgm:cxn modelId="{C15C901D-A9B0-4AEB-AFCE-49B250B421A4}" type="presParOf" srcId="{C8AC98A3-A944-4419-A340-F4CCDE399CD5}" destId="{171C9AC9-386B-4421-A599-C4922FF2332A}" srcOrd="11" destOrd="0" presId="urn:microsoft.com/office/officeart/2005/8/layout/hList6"/>
    <dgm:cxn modelId="{B8C2209B-BB84-4680-8EF8-7F2A8C91B4B5}" type="presParOf" srcId="{C8AC98A3-A944-4419-A340-F4CCDE399CD5}" destId="{92E83FFB-571B-4E4E-8C50-010D72BF6C42}" srcOrd="12"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D9674A-2355-4747-8AF1-C6BA096D261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EFACB33-D0D0-4854-BCE4-8E4073FC5F11}">
      <dgm:prSet/>
      <dgm:spPr/>
      <dgm:t>
        <a:bodyPr/>
        <a:lstStyle/>
        <a:p>
          <a:r>
            <a:rPr lang="en-IN"/>
            <a:t>Long term growth and sustainability</a:t>
          </a:r>
          <a:endParaRPr lang="en-US"/>
        </a:p>
      </dgm:t>
    </dgm:pt>
    <dgm:pt modelId="{CEDC14B9-ECCD-4281-97C7-5ABA005CF8B3}" type="parTrans" cxnId="{2C0DC81E-1B0E-4EDB-8CE8-AFC1D7F13627}">
      <dgm:prSet/>
      <dgm:spPr/>
      <dgm:t>
        <a:bodyPr/>
        <a:lstStyle/>
        <a:p>
          <a:endParaRPr lang="en-US"/>
        </a:p>
      </dgm:t>
    </dgm:pt>
    <dgm:pt modelId="{67F2C451-134A-4CDC-AABE-329ED7E6CF40}" type="sibTrans" cxnId="{2C0DC81E-1B0E-4EDB-8CE8-AFC1D7F13627}">
      <dgm:prSet/>
      <dgm:spPr/>
      <dgm:t>
        <a:bodyPr/>
        <a:lstStyle/>
        <a:p>
          <a:endParaRPr lang="en-US"/>
        </a:p>
      </dgm:t>
    </dgm:pt>
    <dgm:pt modelId="{971A248F-1F8B-44F9-AD43-5C2B37445FD5}">
      <dgm:prSet/>
      <dgm:spPr/>
      <dgm:t>
        <a:bodyPr/>
        <a:lstStyle/>
        <a:p>
          <a:r>
            <a:rPr lang="en-IN"/>
            <a:t>Helps us to venture into new segments</a:t>
          </a:r>
          <a:endParaRPr lang="en-US"/>
        </a:p>
      </dgm:t>
    </dgm:pt>
    <dgm:pt modelId="{2E952C3D-5890-4CAD-9D83-0E7CA1494CC1}" type="parTrans" cxnId="{1CCEE9D5-BCAC-4E95-8EB2-A579B7FD05BF}">
      <dgm:prSet/>
      <dgm:spPr/>
      <dgm:t>
        <a:bodyPr/>
        <a:lstStyle/>
        <a:p>
          <a:endParaRPr lang="en-US"/>
        </a:p>
      </dgm:t>
    </dgm:pt>
    <dgm:pt modelId="{03D71B3B-1167-457C-A958-D40CC715AD75}" type="sibTrans" cxnId="{1CCEE9D5-BCAC-4E95-8EB2-A579B7FD05BF}">
      <dgm:prSet/>
      <dgm:spPr/>
      <dgm:t>
        <a:bodyPr/>
        <a:lstStyle/>
        <a:p>
          <a:endParaRPr lang="en-US"/>
        </a:p>
      </dgm:t>
    </dgm:pt>
    <dgm:pt modelId="{14B65319-5BB9-4F40-BE2E-403D2B8D9896}">
      <dgm:prSet/>
      <dgm:spPr/>
      <dgm:t>
        <a:bodyPr/>
        <a:lstStyle/>
        <a:p>
          <a:r>
            <a:rPr lang="en-IN" dirty="0"/>
            <a:t>Inline with our online disbursals' strategy</a:t>
          </a:r>
          <a:endParaRPr lang="en-US" dirty="0"/>
        </a:p>
      </dgm:t>
    </dgm:pt>
    <dgm:pt modelId="{8AB6E61C-893E-44B6-BA87-B91E9B0F5688}" type="parTrans" cxnId="{72CB3110-9709-4BA1-A6A0-034B59B4DE5E}">
      <dgm:prSet/>
      <dgm:spPr/>
      <dgm:t>
        <a:bodyPr/>
        <a:lstStyle/>
        <a:p>
          <a:endParaRPr lang="en-US"/>
        </a:p>
      </dgm:t>
    </dgm:pt>
    <dgm:pt modelId="{60DC8A76-B768-491B-9308-77FAF3CD7015}" type="sibTrans" cxnId="{72CB3110-9709-4BA1-A6A0-034B59B4DE5E}">
      <dgm:prSet/>
      <dgm:spPr/>
      <dgm:t>
        <a:bodyPr/>
        <a:lstStyle/>
        <a:p>
          <a:endParaRPr lang="en-US"/>
        </a:p>
      </dgm:t>
    </dgm:pt>
    <dgm:pt modelId="{C711EEA6-E423-4763-9B67-D3E3EEA96003}" type="pres">
      <dgm:prSet presAssocID="{1ED9674A-2355-4747-8AF1-C6BA096D261C}" presName="root" presStyleCnt="0">
        <dgm:presLayoutVars>
          <dgm:dir/>
          <dgm:resizeHandles val="exact"/>
        </dgm:presLayoutVars>
      </dgm:prSet>
      <dgm:spPr/>
    </dgm:pt>
    <dgm:pt modelId="{548880C8-3909-4491-A3C6-C24193FFDD19}" type="pres">
      <dgm:prSet presAssocID="{CEFACB33-D0D0-4854-BCE4-8E4073FC5F11}" presName="compNode" presStyleCnt="0"/>
      <dgm:spPr/>
    </dgm:pt>
    <dgm:pt modelId="{E4B17E4F-CA72-49FF-A7B8-2A7AD5775560}" type="pres">
      <dgm:prSet presAssocID="{CEFACB33-D0D0-4854-BCE4-8E4073FC5F11}" presName="bgRect" presStyleLbl="bgShp" presStyleIdx="0" presStyleCnt="3"/>
      <dgm:spPr/>
    </dgm:pt>
    <dgm:pt modelId="{CAEEDE88-8F7A-4B82-A4C3-B889D1530B7E}" type="pres">
      <dgm:prSet presAssocID="{CEFACB33-D0D0-4854-BCE4-8E4073FC5F1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91423E3B-DAC7-4A13-AD6B-7A9BA44C26EC}" type="pres">
      <dgm:prSet presAssocID="{CEFACB33-D0D0-4854-BCE4-8E4073FC5F11}" presName="spaceRect" presStyleCnt="0"/>
      <dgm:spPr/>
    </dgm:pt>
    <dgm:pt modelId="{2E7EE1B7-D369-499E-A02F-F4B5ABEDDF98}" type="pres">
      <dgm:prSet presAssocID="{CEFACB33-D0D0-4854-BCE4-8E4073FC5F11}" presName="parTx" presStyleLbl="revTx" presStyleIdx="0" presStyleCnt="3">
        <dgm:presLayoutVars>
          <dgm:chMax val="0"/>
          <dgm:chPref val="0"/>
        </dgm:presLayoutVars>
      </dgm:prSet>
      <dgm:spPr/>
    </dgm:pt>
    <dgm:pt modelId="{5780EA83-0D60-4D5A-A95D-738ECF86E14B}" type="pres">
      <dgm:prSet presAssocID="{67F2C451-134A-4CDC-AABE-329ED7E6CF40}" presName="sibTrans" presStyleCnt="0"/>
      <dgm:spPr/>
    </dgm:pt>
    <dgm:pt modelId="{B44503D4-AA05-4110-9597-23DD4ABDDA6D}" type="pres">
      <dgm:prSet presAssocID="{971A248F-1F8B-44F9-AD43-5C2B37445FD5}" presName="compNode" presStyleCnt="0"/>
      <dgm:spPr/>
    </dgm:pt>
    <dgm:pt modelId="{ED4E1E8A-9BD8-40FF-A227-FCF3D5398028}" type="pres">
      <dgm:prSet presAssocID="{971A248F-1F8B-44F9-AD43-5C2B37445FD5}" presName="bgRect" presStyleLbl="bgShp" presStyleIdx="1" presStyleCnt="3"/>
      <dgm:spPr/>
    </dgm:pt>
    <dgm:pt modelId="{A05DBCEB-50B1-4B0E-BB5E-C34588F7E82A}" type="pres">
      <dgm:prSet presAssocID="{971A248F-1F8B-44F9-AD43-5C2B37445FD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0DA0940E-D626-4344-B552-8731798E8803}" type="pres">
      <dgm:prSet presAssocID="{971A248F-1F8B-44F9-AD43-5C2B37445FD5}" presName="spaceRect" presStyleCnt="0"/>
      <dgm:spPr/>
    </dgm:pt>
    <dgm:pt modelId="{92F041D8-5FDF-4A17-B7D9-1CD56A4530AB}" type="pres">
      <dgm:prSet presAssocID="{971A248F-1F8B-44F9-AD43-5C2B37445FD5}" presName="parTx" presStyleLbl="revTx" presStyleIdx="1" presStyleCnt="3">
        <dgm:presLayoutVars>
          <dgm:chMax val="0"/>
          <dgm:chPref val="0"/>
        </dgm:presLayoutVars>
      </dgm:prSet>
      <dgm:spPr/>
    </dgm:pt>
    <dgm:pt modelId="{B7C6B882-D150-431C-8583-5799F71C178E}" type="pres">
      <dgm:prSet presAssocID="{03D71B3B-1167-457C-A958-D40CC715AD75}" presName="sibTrans" presStyleCnt="0"/>
      <dgm:spPr/>
    </dgm:pt>
    <dgm:pt modelId="{D4013D39-88A5-49C0-ACC1-A6288324D80F}" type="pres">
      <dgm:prSet presAssocID="{14B65319-5BB9-4F40-BE2E-403D2B8D9896}" presName="compNode" presStyleCnt="0"/>
      <dgm:spPr/>
    </dgm:pt>
    <dgm:pt modelId="{58F8418D-4136-4260-AE8E-B45D0BC272BC}" type="pres">
      <dgm:prSet presAssocID="{14B65319-5BB9-4F40-BE2E-403D2B8D9896}" presName="bgRect" presStyleLbl="bgShp" presStyleIdx="2" presStyleCnt="3"/>
      <dgm:spPr/>
    </dgm:pt>
    <dgm:pt modelId="{FAD7E005-0F08-4E17-98D0-A2EED93C75A5}" type="pres">
      <dgm:prSet presAssocID="{14B65319-5BB9-4F40-BE2E-403D2B8D989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7525926F-C491-4525-B488-A04A4051EE7B}" type="pres">
      <dgm:prSet presAssocID="{14B65319-5BB9-4F40-BE2E-403D2B8D9896}" presName="spaceRect" presStyleCnt="0"/>
      <dgm:spPr/>
    </dgm:pt>
    <dgm:pt modelId="{DFE102D0-4451-4BA8-8BC3-71270671279B}" type="pres">
      <dgm:prSet presAssocID="{14B65319-5BB9-4F40-BE2E-403D2B8D9896}" presName="parTx" presStyleLbl="revTx" presStyleIdx="2" presStyleCnt="3">
        <dgm:presLayoutVars>
          <dgm:chMax val="0"/>
          <dgm:chPref val="0"/>
        </dgm:presLayoutVars>
      </dgm:prSet>
      <dgm:spPr/>
    </dgm:pt>
  </dgm:ptLst>
  <dgm:cxnLst>
    <dgm:cxn modelId="{78665309-A35B-40B6-9C75-333037636D11}" type="presOf" srcId="{14B65319-5BB9-4F40-BE2E-403D2B8D9896}" destId="{DFE102D0-4451-4BA8-8BC3-71270671279B}" srcOrd="0" destOrd="0" presId="urn:microsoft.com/office/officeart/2018/2/layout/IconVerticalSolidList"/>
    <dgm:cxn modelId="{72CB3110-9709-4BA1-A6A0-034B59B4DE5E}" srcId="{1ED9674A-2355-4747-8AF1-C6BA096D261C}" destId="{14B65319-5BB9-4F40-BE2E-403D2B8D9896}" srcOrd="2" destOrd="0" parTransId="{8AB6E61C-893E-44B6-BA87-B91E9B0F5688}" sibTransId="{60DC8A76-B768-491B-9308-77FAF3CD7015}"/>
    <dgm:cxn modelId="{2C0DC81E-1B0E-4EDB-8CE8-AFC1D7F13627}" srcId="{1ED9674A-2355-4747-8AF1-C6BA096D261C}" destId="{CEFACB33-D0D0-4854-BCE4-8E4073FC5F11}" srcOrd="0" destOrd="0" parTransId="{CEDC14B9-ECCD-4281-97C7-5ABA005CF8B3}" sibTransId="{67F2C451-134A-4CDC-AABE-329ED7E6CF40}"/>
    <dgm:cxn modelId="{596EAC2A-A761-4788-BE76-E8BDF10F66BC}" type="presOf" srcId="{CEFACB33-D0D0-4854-BCE4-8E4073FC5F11}" destId="{2E7EE1B7-D369-499E-A02F-F4B5ABEDDF98}" srcOrd="0" destOrd="0" presId="urn:microsoft.com/office/officeart/2018/2/layout/IconVerticalSolidList"/>
    <dgm:cxn modelId="{86DA166C-CD02-4C57-81C5-6330480FED49}" type="presOf" srcId="{1ED9674A-2355-4747-8AF1-C6BA096D261C}" destId="{C711EEA6-E423-4763-9B67-D3E3EEA96003}" srcOrd="0" destOrd="0" presId="urn:microsoft.com/office/officeart/2018/2/layout/IconVerticalSolidList"/>
    <dgm:cxn modelId="{C6E15CC5-AC28-49E1-9942-DA29C8E3F5C4}" type="presOf" srcId="{971A248F-1F8B-44F9-AD43-5C2B37445FD5}" destId="{92F041D8-5FDF-4A17-B7D9-1CD56A4530AB}" srcOrd="0" destOrd="0" presId="urn:microsoft.com/office/officeart/2018/2/layout/IconVerticalSolidList"/>
    <dgm:cxn modelId="{1CCEE9D5-BCAC-4E95-8EB2-A579B7FD05BF}" srcId="{1ED9674A-2355-4747-8AF1-C6BA096D261C}" destId="{971A248F-1F8B-44F9-AD43-5C2B37445FD5}" srcOrd="1" destOrd="0" parTransId="{2E952C3D-5890-4CAD-9D83-0E7CA1494CC1}" sibTransId="{03D71B3B-1167-457C-A958-D40CC715AD75}"/>
    <dgm:cxn modelId="{E2251BD7-CDC3-4097-98E7-4A88609E981A}" type="presParOf" srcId="{C711EEA6-E423-4763-9B67-D3E3EEA96003}" destId="{548880C8-3909-4491-A3C6-C24193FFDD19}" srcOrd="0" destOrd="0" presId="urn:microsoft.com/office/officeart/2018/2/layout/IconVerticalSolidList"/>
    <dgm:cxn modelId="{C04994CC-8BEC-497A-B139-BC55E6FD56BD}" type="presParOf" srcId="{548880C8-3909-4491-A3C6-C24193FFDD19}" destId="{E4B17E4F-CA72-49FF-A7B8-2A7AD5775560}" srcOrd="0" destOrd="0" presId="urn:microsoft.com/office/officeart/2018/2/layout/IconVerticalSolidList"/>
    <dgm:cxn modelId="{E860436D-F072-4157-BCE9-7814909D7118}" type="presParOf" srcId="{548880C8-3909-4491-A3C6-C24193FFDD19}" destId="{CAEEDE88-8F7A-4B82-A4C3-B889D1530B7E}" srcOrd="1" destOrd="0" presId="urn:microsoft.com/office/officeart/2018/2/layout/IconVerticalSolidList"/>
    <dgm:cxn modelId="{9A45F594-DBD4-4E04-8F68-FFCDCBE6095A}" type="presParOf" srcId="{548880C8-3909-4491-A3C6-C24193FFDD19}" destId="{91423E3B-DAC7-4A13-AD6B-7A9BA44C26EC}" srcOrd="2" destOrd="0" presId="urn:microsoft.com/office/officeart/2018/2/layout/IconVerticalSolidList"/>
    <dgm:cxn modelId="{EC8E2779-2873-42A9-8F47-7018B59104CD}" type="presParOf" srcId="{548880C8-3909-4491-A3C6-C24193FFDD19}" destId="{2E7EE1B7-D369-499E-A02F-F4B5ABEDDF98}" srcOrd="3" destOrd="0" presId="urn:microsoft.com/office/officeart/2018/2/layout/IconVerticalSolidList"/>
    <dgm:cxn modelId="{534E5ABE-D7BC-4751-8511-1C7A67A86814}" type="presParOf" srcId="{C711EEA6-E423-4763-9B67-D3E3EEA96003}" destId="{5780EA83-0D60-4D5A-A95D-738ECF86E14B}" srcOrd="1" destOrd="0" presId="urn:microsoft.com/office/officeart/2018/2/layout/IconVerticalSolidList"/>
    <dgm:cxn modelId="{A7B33CFE-7775-4742-A6D9-DFA7C1AD7DC5}" type="presParOf" srcId="{C711EEA6-E423-4763-9B67-D3E3EEA96003}" destId="{B44503D4-AA05-4110-9597-23DD4ABDDA6D}" srcOrd="2" destOrd="0" presId="urn:microsoft.com/office/officeart/2018/2/layout/IconVerticalSolidList"/>
    <dgm:cxn modelId="{5F8EF43C-CF17-4EFC-AB99-CCEA7C93BDF7}" type="presParOf" srcId="{B44503D4-AA05-4110-9597-23DD4ABDDA6D}" destId="{ED4E1E8A-9BD8-40FF-A227-FCF3D5398028}" srcOrd="0" destOrd="0" presId="urn:microsoft.com/office/officeart/2018/2/layout/IconVerticalSolidList"/>
    <dgm:cxn modelId="{0FC8C59A-E2D7-4D7E-B4B8-D72C42284561}" type="presParOf" srcId="{B44503D4-AA05-4110-9597-23DD4ABDDA6D}" destId="{A05DBCEB-50B1-4B0E-BB5E-C34588F7E82A}" srcOrd="1" destOrd="0" presId="urn:microsoft.com/office/officeart/2018/2/layout/IconVerticalSolidList"/>
    <dgm:cxn modelId="{05E0AB98-9495-4281-946E-7A14676E836E}" type="presParOf" srcId="{B44503D4-AA05-4110-9597-23DD4ABDDA6D}" destId="{0DA0940E-D626-4344-B552-8731798E8803}" srcOrd="2" destOrd="0" presId="urn:microsoft.com/office/officeart/2018/2/layout/IconVerticalSolidList"/>
    <dgm:cxn modelId="{4546C1A1-7574-4819-AEC5-EBA603CF666F}" type="presParOf" srcId="{B44503D4-AA05-4110-9597-23DD4ABDDA6D}" destId="{92F041D8-5FDF-4A17-B7D9-1CD56A4530AB}" srcOrd="3" destOrd="0" presId="urn:microsoft.com/office/officeart/2018/2/layout/IconVerticalSolidList"/>
    <dgm:cxn modelId="{FB5D2BC7-2E8F-40B8-88D1-AEBF6D0A9A34}" type="presParOf" srcId="{C711EEA6-E423-4763-9B67-D3E3EEA96003}" destId="{B7C6B882-D150-431C-8583-5799F71C178E}" srcOrd="3" destOrd="0" presId="urn:microsoft.com/office/officeart/2018/2/layout/IconVerticalSolidList"/>
    <dgm:cxn modelId="{51C9C279-7D57-4E38-B92C-A7D5132ACEBD}" type="presParOf" srcId="{C711EEA6-E423-4763-9B67-D3E3EEA96003}" destId="{D4013D39-88A5-49C0-ACC1-A6288324D80F}" srcOrd="4" destOrd="0" presId="urn:microsoft.com/office/officeart/2018/2/layout/IconVerticalSolidList"/>
    <dgm:cxn modelId="{A7C9A261-F41E-4B67-BC3A-709458BD4063}" type="presParOf" srcId="{D4013D39-88A5-49C0-ACC1-A6288324D80F}" destId="{58F8418D-4136-4260-AE8E-B45D0BC272BC}" srcOrd="0" destOrd="0" presId="urn:microsoft.com/office/officeart/2018/2/layout/IconVerticalSolidList"/>
    <dgm:cxn modelId="{680CDC86-8588-4022-A444-615BE8CA2AE4}" type="presParOf" srcId="{D4013D39-88A5-49C0-ACC1-A6288324D80F}" destId="{FAD7E005-0F08-4E17-98D0-A2EED93C75A5}" srcOrd="1" destOrd="0" presId="urn:microsoft.com/office/officeart/2018/2/layout/IconVerticalSolidList"/>
    <dgm:cxn modelId="{3320D261-AA40-49EE-91A4-3E3C82B5B60E}" type="presParOf" srcId="{D4013D39-88A5-49C0-ACC1-A6288324D80F}" destId="{7525926F-C491-4525-B488-A04A4051EE7B}" srcOrd="2" destOrd="0" presId="urn:microsoft.com/office/officeart/2018/2/layout/IconVerticalSolidList"/>
    <dgm:cxn modelId="{418CE7BF-57C1-4E6D-BC7F-D78EB71CB4F4}" type="presParOf" srcId="{D4013D39-88A5-49C0-ACC1-A6288324D80F}" destId="{DFE102D0-4451-4BA8-8BC3-71270671279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754EA-FDF6-412A-8C65-AFC834534DB2}">
      <dsp:nvSpPr>
        <dsp:cNvPr id="0" name=""/>
        <dsp:cNvSpPr/>
      </dsp:nvSpPr>
      <dsp:spPr>
        <a:xfrm rot="16200000">
          <a:off x="-1463311" y="1470949"/>
          <a:ext cx="4351338" cy="140943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0" rIns="62638" bIns="0" numCol="1" spcCol="1270" anchor="ctr" anchorCtr="0">
          <a:noAutofit/>
        </a:bodyPr>
        <a:lstStyle/>
        <a:p>
          <a:pPr marL="0" lvl="0" indent="0" algn="ctr" defTabSz="444500">
            <a:lnSpc>
              <a:spcPct val="90000"/>
            </a:lnSpc>
            <a:spcBef>
              <a:spcPct val="0"/>
            </a:spcBef>
            <a:spcAft>
              <a:spcPct val="35000"/>
            </a:spcAft>
            <a:buNone/>
          </a:pPr>
          <a:r>
            <a:rPr lang="en-US" sz="1000" kern="1200" dirty="0"/>
            <a:t>Organic Search</a:t>
          </a:r>
        </a:p>
        <a:p>
          <a:pPr marL="0" lvl="0" indent="0" algn="ctr" defTabSz="444500">
            <a:lnSpc>
              <a:spcPct val="90000"/>
            </a:lnSpc>
            <a:spcBef>
              <a:spcPct val="0"/>
            </a:spcBef>
            <a:spcAft>
              <a:spcPct val="35000"/>
            </a:spcAft>
            <a:buNone/>
          </a:pPr>
          <a:endParaRPr lang="en-US" sz="1000" kern="1200" dirty="0"/>
        </a:p>
        <a:p>
          <a:pPr marL="0" lvl="0" indent="0" algn="ctr" defTabSz="444500">
            <a:lnSpc>
              <a:spcPct val="90000"/>
            </a:lnSpc>
            <a:spcBef>
              <a:spcPct val="0"/>
            </a:spcBef>
            <a:spcAft>
              <a:spcPct val="35000"/>
            </a:spcAft>
            <a:buNone/>
          </a:pPr>
          <a:r>
            <a:rPr lang="en-US" sz="1000" kern="1200" dirty="0"/>
            <a:t>This is when someone enters a set of words or voice prompts into a search engine and consequently gets directed to online content. When one visits that content, it is considered organic traffic. The site owner does not have to pay a fee to the search engine company for this traffic.</a:t>
          </a:r>
          <a:endParaRPr lang="en-IN" sz="1000" kern="1200" dirty="0"/>
        </a:p>
      </dsp:txBody>
      <dsp:txXfrm rot="5400000">
        <a:off x="7638" y="870268"/>
        <a:ext cx="1409439" cy="2610802"/>
      </dsp:txXfrm>
    </dsp:sp>
    <dsp:sp modelId="{F5A119D0-DC63-4DD1-9F43-055621C176E4}">
      <dsp:nvSpPr>
        <dsp:cNvPr id="0" name=""/>
        <dsp:cNvSpPr/>
      </dsp:nvSpPr>
      <dsp:spPr>
        <a:xfrm rot="16200000">
          <a:off x="51835" y="1470949"/>
          <a:ext cx="4351338" cy="140943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0" rIns="62638" bIns="0" numCol="1" spcCol="1270" anchor="ctr" anchorCtr="0">
          <a:noAutofit/>
        </a:bodyPr>
        <a:lstStyle/>
        <a:p>
          <a:pPr marL="0" lvl="0" indent="0" algn="ctr" defTabSz="444500">
            <a:lnSpc>
              <a:spcPct val="90000"/>
            </a:lnSpc>
            <a:spcBef>
              <a:spcPct val="0"/>
            </a:spcBef>
            <a:spcAft>
              <a:spcPct val="35000"/>
            </a:spcAft>
            <a:buNone/>
          </a:pPr>
          <a:r>
            <a:rPr lang="en-US" sz="1000" kern="1200" dirty="0"/>
            <a:t>Direct</a:t>
          </a:r>
        </a:p>
        <a:p>
          <a:pPr marL="0" lvl="0" indent="0" algn="ctr" defTabSz="444500">
            <a:lnSpc>
              <a:spcPct val="90000"/>
            </a:lnSpc>
            <a:spcBef>
              <a:spcPct val="0"/>
            </a:spcBef>
            <a:spcAft>
              <a:spcPct val="35000"/>
            </a:spcAft>
            <a:buNone/>
          </a:pPr>
          <a:endParaRPr lang="en-US" sz="1000" kern="1200" dirty="0"/>
        </a:p>
        <a:p>
          <a:pPr marL="0" lvl="0" indent="0" algn="ctr" defTabSz="444500">
            <a:lnSpc>
              <a:spcPct val="90000"/>
            </a:lnSpc>
            <a:spcBef>
              <a:spcPct val="0"/>
            </a:spcBef>
            <a:spcAft>
              <a:spcPct val="35000"/>
            </a:spcAft>
            <a:buNone/>
          </a:pPr>
          <a:r>
            <a:rPr lang="en-US" sz="1000" kern="1200" dirty="0"/>
            <a:t>These are users directly visiting your site. Customer simply type the web address in my browser or click on a bookmark that I have saved there. This is considered direct traffic.</a:t>
          </a:r>
          <a:endParaRPr lang="en-IN" sz="1000" kern="1200" dirty="0"/>
        </a:p>
      </dsp:txBody>
      <dsp:txXfrm rot="5400000">
        <a:off x="1522784" y="870268"/>
        <a:ext cx="1409439" cy="2610802"/>
      </dsp:txXfrm>
    </dsp:sp>
    <dsp:sp modelId="{4DA1287C-BBEB-4A49-A08A-064F1BE6CE6D}">
      <dsp:nvSpPr>
        <dsp:cNvPr id="0" name=""/>
        <dsp:cNvSpPr/>
      </dsp:nvSpPr>
      <dsp:spPr>
        <a:xfrm rot="16200000">
          <a:off x="1566983" y="1470949"/>
          <a:ext cx="4351338" cy="140943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0" rIns="62638" bIns="0" numCol="1" spcCol="1270" anchor="ctr" anchorCtr="0">
          <a:noAutofit/>
        </a:bodyPr>
        <a:lstStyle/>
        <a:p>
          <a:pPr marL="0" lvl="0" indent="0" algn="ctr" defTabSz="444500">
            <a:lnSpc>
              <a:spcPct val="90000"/>
            </a:lnSpc>
            <a:spcBef>
              <a:spcPct val="0"/>
            </a:spcBef>
            <a:spcAft>
              <a:spcPct val="35000"/>
            </a:spcAft>
            <a:buNone/>
          </a:pPr>
          <a:r>
            <a:rPr lang="en-US" sz="1000" kern="1200" dirty="0"/>
            <a:t>Social</a:t>
          </a:r>
        </a:p>
        <a:p>
          <a:pPr marL="0" lvl="0" indent="0" algn="ctr" defTabSz="444500">
            <a:lnSpc>
              <a:spcPct val="90000"/>
            </a:lnSpc>
            <a:spcBef>
              <a:spcPct val="0"/>
            </a:spcBef>
            <a:spcAft>
              <a:spcPct val="35000"/>
            </a:spcAft>
            <a:buNone/>
          </a:pPr>
          <a:endParaRPr lang="en-US" sz="1000" kern="1200" dirty="0"/>
        </a:p>
        <a:p>
          <a:pPr marL="0" lvl="0" indent="0" algn="ctr" defTabSz="444500">
            <a:lnSpc>
              <a:spcPct val="90000"/>
            </a:lnSpc>
            <a:spcBef>
              <a:spcPct val="0"/>
            </a:spcBef>
            <a:spcAft>
              <a:spcPct val="35000"/>
            </a:spcAft>
            <a:buNone/>
          </a:pPr>
          <a:r>
            <a:rPr lang="en-US" sz="1000" kern="1200" dirty="0"/>
            <a:t>Social media platforms include Facebook, Instagram, LinkedIn, YouTube and Twitter. When people are checking their social media pages, they may see a posting about your company, product, or service with a Learn More link. When they click on it, it will take them to your website. This traffic is tagged as social traffic.</a:t>
          </a:r>
          <a:endParaRPr lang="en-IN" sz="1000" kern="1200" dirty="0"/>
        </a:p>
      </dsp:txBody>
      <dsp:txXfrm rot="5400000">
        <a:off x="3037932" y="870268"/>
        <a:ext cx="1409439" cy="2610802"/>
      </dsp:txXfrm>
    </dsp:sp>
    <dsp:sp modelId="{388C116B-82F9-45F2-866B-40B3F9B1DB2F}">
      <dsp:nvSpPr>
        <dsp:cNvPr id="0" name=""/>
        <dsp:cNvSpPr/>
      </dsp:nvSpPr>
      <dsp:spPr>
        <a:xfrm rot="16200000">
          <a:off x="3082131" y="1470949"/>
          <a:ext cx="4351338" cy="140943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0" rIns="62638" bIns="0" numCol="1" spcCol="1270" anchor="ctr" anchorCtr="0">
          <a:noAutofit/>
        </a:bodyPr>
        <a:lstStyle/>
        <a:p>
          <a:pPr marL="0" lvl="0" indent="0" algn="ctr" defTabSz="444500">
            <a:lnSpc>
              <a:spcPct val="90000"/>
            </a:lnSpc>
            <a:spcBef>
              <a:spcPct val="0"/>
            </a:spcBef>
            <a:spcAft>
              <a:spcPct val="35000"/>
            </a:spcAft>
            <a:buNone/>
          </a:pPr>
          <a:r>
            <a:rPr lang="en-US" sz="1000" kern="1200" dirty="0"/>
            <a:t>Email</a:t>
          </a:r>
        </a:p>
        <a:p>
          <a:pPr marL="0" lvl="0" indent="0" algn="ctr" defTabSz="444500">
            <a:lnSpc>
              <a:spcPct val="90000"/>
            </a:lnSpc>
            <a:spcBef>
              <a:spcPct val="0"/>
            </a:spcBef>
            <a:spcAft>
              <a:spcPct val="35000"/>
            </a:spcAft>
            <a:buNone/>
          </a:pPr>
          <a:endParaRPr lang="en-US" sz="1000" kern="1200" dirty="0"/>
        </a:p>
        <a:p>
          <a:pPr marL="0" lvl="0" indent="0" algn="ctr" defTabSz="444500">
            <a:lnSpc>
              <a:spcPct val="90000"/>
            </a:lnSpc>
            <a:spcBef>
              <a:spcPct val="0"/>
            </a:spcBef>
            <a:spcAft>
              <a:spcPct val="35000"/>
            </a:spcAft>
            <a:buNone/>
          </a:pPr>
          <a:r>
            <a:rPr lang="en-US" sz="1000" kern="1200" dirty="0"/>
            <a:t>This is the traffic generated by your outbound email campaigns and email interactions. Someone for instance sees a link embedded in the email, clicks on it, and it takes them to your website. That is considered email traffic.</a:t>
          </a:r>
          <a:endParaRPr lang="en-IN" sz="1000" kern="1200" dirty="0"/>
        </a:p>
      </dsp:txBody>
      <dsp:txXfrm rot="5400000">
        <a:off x="4553080" y="870268"/>
        <a:ext cx="1409439" cy="2610802"/>
      </dsp:txXfrm>
    </dsp:sp>
    <dsp:sp modelId="{191E1DB8-A105-413F-AFF0-18E92877B58B}">
      <dsp:nvSpPr>
        <dsp:cNvPr id="0" name=""/>
        <dsp:cNvSpPr/>
      </dsp:nvSpPr>
      <dsp:spPr>
        <a:xfrm rot="16200000">
          <a:off x="4597278" y="1470949"/>
          <a:ext cx="4351338" cy="140943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0" rIns="62638" bIns="0" numCol="1" spcCol="1270" anchor="ctr" anchorCtr="0">
          <a:noAutofit/>
        </a:bodyPr>
        <a:lstStyle/>
        <a:p>
          <a:pPr marL="0" lvl="0" indent="0" algn="ctr" defTabSz="444500">
            <a:lnSpc>
              <a:spcPct val="90000"/>
            </a:lnSpc>
            <a:spcBef>
              <a:spcPct val="0"/>
            </a:spcBef>
            <a:spcAft>
              <a:spcPct val="35000"/>
            </a:spcAft>
            <a:buNone/>
          </a:pPr>
          <a:r>
            <a:rPr lang="en-US" sz="1000" kern="1200" dirty="0"/>
            <a:t>Referral</a:t>
          </a:r>
        </a:p>
        <a:p>
          <a:pPr marL="0" lvl="0" indent="0" algn="ctr" defTabSz="444500">
            <a:lnSpc>
              <a:spcPct val="90000"/>
            </a:lnSpc>
            <a:spcBef>
              <a:spcPct val="0"/>
            </a:spcBef>
            <a:spcAft>
              <a:spcPct val="35000"/>
            </a:spcAft>
            <a:buNone/>
          </a:pPr>
          <a:endParaRPr lang="en-US" sz="1000" kern="1200" dirty="0"/>
        </a:p>
        <a:p>
          <a:pPr marL="0" lvl="0" indent="0" algn="ctr" defTabSz="444500">
            <a:lnSpc>
              <a:spcPct val="90000"/>
            </a:lnSpc>
            <a:spcBef>
              <a:spcPct val="0"/>
            </a:spcBef>
            <a:spcAft>
              <a:spcPct val="35000"/>
            </a:spcAft>
            <a:buNone/>
          </a:pPr>
          <a:r>
            <a:rPr lang="en-US" sz="1000" kern="1200" dirty="0"/>
            <a:t>This is referred traffic from one website to another. It is akin to word-of-mouth, but between websites. When backlinks and citations are present on others’ sites back to your site, they will generate traffic flow to your site.</a:t>
          </a:r>
          <a:endParaRPr lang="en-IN" sz="1000" kern="1200" dirty="0"/>
        </a:p>
      </dsp:txBody>
      <dsp:txXfrm rot="5400000">
        <a:off x="6068227" y="870268"/>
        <a:ext cx="1409439" cy="2610802"/>
      </dsp:txXfrm>
    </dsp:sp>
    <dsp:sp modelId="{D62F9269-22EB-4897-AD52-CB7F16547CB1}">
      <dsp:nvSpPr>
        <dsp:cNvPr id="0" name=""/>
        <dsp:cNvSpPr/>
      </dsp:nvSpPr>
      <dsp:spPr>
        <a:xfrm rot="16200000">
          <a:off x="6112426" y="1470949"/>
          <a:ext cx="4351338" cy="140943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0" rIns="62638" bIns="0" numCol="1" spcCol="1270" anchor="ctr" anchorCtr="0">
          <a:noAutofit/>
        </a:bodyPr>
        <a:lstStyle/>
        <a:p>
          <a:pPr marL="0" lvl="0" indent="0" algn="ctr" defTabSz="444500">
            <a:lnSpc>
              <a:spcPct val="90000"/>
            </a:lnSpc>
            <a:spcBef>
              <a:spcPct val="0"/>
            </a:spcBef>
            <a:spcAft>
              <a:spcPct val="35000"/>
            </a:spcAft>
            <a:buNone/>
          </a:pPr>
          <a:r>
            <a:rPr lang="en-US" sz="1000" kern="1200" dirty="0"/>
            <a:t>Paid Search</a:t>
          </a:r>
        </a:p>
        <a:p>
          <a:pPr marL="0" lvl="0" indent="0" algn="ctr" defTabSz="444500">
            <a:lnSpc>
              <a:spcPct val="90000"/>
            </a:lnSpc>
            <a:spcBef>
              <a:spcPct val="0"/>
            </a:spcBef>
            <a:spcAft>
              <a:spcPct val="35000"/>
            </a:spcAft>
            <a:buNone/>
          </a:pPr>
          <a:endParaRPr lang="en-US" sz="1000" kern="1200" dirty="0"/>
        </a:p>
        <a:p>
          <a:pPr marL="0" lvl="0" indent="0" algn="ctr" defTabSz="444500">
            <a:lnSpc>
              <a:spcPct val="90000"/>
            </a:lnSpc>
            <a:spcBef>
              <a:spcPct val="0"/>
            </a:spcBef>
            <a:spcAft>
              <a:spcPct val="35000"/>
            </a:spcAft>
            <a:buNone/>
          </a:pPr>
          <a:r>
            <a:rPr lang="en-US" sz="1000" kern="1200" dirty="0"/>
            <a:t>This includes banner ads, Pay Per Click, social media posts boosts, </a:t>
          </a:r>
          <a:r>
            <a:rPr lang="en-US" sz="1000" kern="1200" dirty="0" err="1"/>
            <a:t>GeoMarketing</a:t>
          </a:r>
          <a:r>
            <a:rPr lang="en-US" sz="1000" kern="1200" dirty="0"/>
            <a:t>, </a:t>
          </a:r>
          <a:r>
            <a:rPr lang="en-US" sz="1000" kern="1200" dirty="0" err="1"/>
            <a:t>GeoFencing</a:t>
          </a:r>
          <a:r>
            <a:rPr lang="en-US" sz="1000" kern="1200" dirty="0"/>
            <a:t>, etc. Unlike organic traffic, they require you to pay for each ad, each display, each visit or each conversion.</a:t>
          </a:r>
          <a:endParaRPr lang="en-IN" sz="1000" kern="1200" dirty="0"/>
        </a:p>
      </dsp:txBody>
      <dsp:txXfrm rot="5400000">
        <a:off x="7583375" y="870268"/>
        <a:ext cx="1409439" cy="2610802"/>
      </dsp:txXfrm>
    </dsp:sp>
    <dsp:sp modelId="{92E83FFB-571B-4E4E-8C50-010D72BF6C42}">
      <dsp:nvSpPr>
        <dsp:cNvPr id="0" name=""/>
        <dsp:cNvSpPr/>
      </dsp:nvSpPr>
      <dsp:spPr>
        <a:xfrm rot="16200000">
          <a:off x="7627573" y="1470949"/>
          <a:ext cx="4351338" cy="140943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0" rIns="62638" bIns="0" numCol="1" spcCol="1270" anchor="ctr" anchorCtr="0">
          <a:noAutofit/>
        </a:bodyPr>
        <a:lstStyle/>
        <a:p>
          <a:pPr marL="0" lvl="0" indent="0" algn="ctr" defTabSz="444500">
            <a:lnSpc>
              <a:spcPct val="90000"/>
            </a:lnSpc>
            <a:spcBef>
              <a:spcPct val="0"/>
            </a:spcBef>
            <a:spcAft>
              <a:spcPct val="35000"/>
            </a:spcAft>
            <a:buNone/>
          </a:pPr>
          <a:r>
            <a:rPr lang="en-US" sz="1000" kern="1200" dirty="0"/>
            <a:t>Affiliate programs and third-party resellers</a:t>
          </a:r>
        </a:p>
        <a:p>
          <a:pPr marL="0" lvl="0" indent="0" algn="ctr" defTabSz="444500">
            <a:lnSpc>
              <a:spcPct val="90000"/>
            </a:lnSpc>
            <a:spcBef>
              <a:spcPct val="0"/>
            </a:spcBef>
            <a:spcAft>
              <a:spcPct val="35000"/>
            </a:spcAft>
            <a:buNone/>
          </a:pPr>
          <a:endParaRPr lang="en-US" sz="1000" kern="1200" dirty="0"/>
        </a:p>
        <a:p>
          <a:pPr marL="0" lvl="0" indent="0" algn="ctr" defTabSz="444500">
            <a:lnSpc>
              <a:spcPct val="90000"/>
            </a:lnSpc>
            <a:spcBef>
              <a:spcPct val="0"/>
            </a:spcBef>
            <a:spcAft>
              <a:spcPct val="35000"/>
            </a:spcAft>
            <a:buNone/>
          </a:pPr>
          <a:r>
            <a:rPr lang="en-US" sz="1000" kern="1200" dirty="0"/>
            <a:t>Consider adding online affiliates to promote your products and services. You will have to give up a percentage on each sale that comes through these channels. But that may be better than paying upfront for ads when your cash flow is dwindling.</a:t>
          </a:r>
          <a:endParaRPr lang="en-IN" sz="1000" kern="1200" dirty="0"/>
        </a:p>
      </dsp:txBody>
      <dsp:txXfrm rot="5400000">
        <a:off x="9098522" y="870268"/>
        <a:ext cx="1409439" cy="26108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B17E4F-CA72-49FF-A7B8-2A7AD5775560}">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EEDE88-8F7A-4B82-A4C3-B889D1530B7E}">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7EE1B7-D369-499E-A02F-F4B5ABEDDF98}">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IN" sz="2500" kern="1200"/>
            <a:t>Long term growth and sustainability</a:t>
          </a:r>
          <a:endParaRPr lang="en-US" sz="2500" kern="1200"/>
        </a:p>
      </dsp:txBody>
      <dsp:txXfrm>
        <a:off x="1941716" y="718"/>
        <a:ext cx="4571887" cy="1681139"/>
      </dsp:txXfrm>
    </dsp:sp>
    <dsp:sp modelId="{ED4E1E8A-9BD8-40FF-A227-FCF3D5398028}">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5DBCEB-50B1-4B0E-BB5E-C34588F7E82A}">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F041D8-5FDF-4A17-B7D9-1CD56A4530AB}">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IN" sz="2500" kern="1200"/>
            <a:t>Helps us to venture into new segments</a:t>
          </a:r>
          <a:endParaRPr lang="en-US" sz="2500" kern="1200"/>
        </a:p>
      </dsp:txBody>
      <dsp:txXfrm>
        <a:off x="1941716" y="2102143"/>
        <a:ext cx="4571887" cy="1681139"/>
      </dsp:txXfrm>
    </dsp:sp>
    <dsp:sp modelId="{58F8418D-4136-4260-AE8E-B45D0BC272BC}">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D7E005-0F08-4E17-98D0-A2EED93C75A5}">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E102D0-4451-4BA8-8BC3-71270671279B}">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IN" sz="2500" kern="1200" dirty="0"/>
            <a:t>Inline with our online disbursals' strategy</a:t>
          </a:r>
          <a:endParaRPr lang="en-US" sz="2500" kern="1200" dirty="0"/>
        </a:p>
      </dsp:txBody>
      <dsp:txXfrm>
        <a:off x="1941716" y="4203567"/>
        <a:ext cx="4571887" cy="1681139"/>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91B37-B265-49E1-B756-75390BD4ED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D12723-0B33-4418-895F-AF023A3792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0AF3B1-C2AC-4F01-A85C-7DBFE738A593}"/>
              </a:ext>
            </a:extLst>
          </p:cNvPr>
          <p:cNvSpPr>
            <a:spLocks noGrp="1"/>
          </p:cNvSpPr>
          <p:nvPr>
            <p:ph type="dt" sz="half" idx="10"/>
          </p:nvPr>
        </p:nvSpPr>
        <p:spPr/>
        <p:txBody>
          <a:bodyPr/>
          <a:lstStyle/>
          <a:p>
            <a:fld id="{8A7F3500-E0ED-4D3D-BEF2-D77992DA8BE0}" type="datetimeFigureOut">
              <a:rPr lang="en-IN" smtClean="0"/>
              <a:t>14-09-2020</a:t>
            </a:fld>
            <a:endParaRPr lang="en-IN"/>
          </a:p>
        </p:txBody>
      </p:sp>
      <p:sp>
        <p:nvSpPr>
          <p:cNvPr id="5" name="Footer Placeholder 4">
            <a:extLst>
              <a:ext uri="{FF2B5EF4-FFF2-40B4-BE49-F238E27FC236}">
                <a16:creationId xmlns:a16="http://schemas.microsoft.com/office/drawing/2014/main" id="{A7624598-A55D-4167-BA47-3DD3DA6EDA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70B67E-F60F-4EF8-A388-ED8EBD2DB120}"/>
              </a:ext>
            </a:extLst>
          </p:cNvPr>
          <p:cNvSpPr>
            <a:spLocks noGrp="1"/>
          </p:cNvSpPr>
          <p:nvPr>
            <p:ph type="sldNum" sz="quarter" idx="12"/>
          </p:nvPr>
        </p:nvSpPr>
        <p:spPr/>
        <p:txBody>
          <a:bodyPr/>
          <a:lstStyle/>
          <a:p>
            <a:fld id="{4EA89175-1A38-4107-8D90-90D7AC08E410}" type="slidenum">
              <a:rPr lang="en-IN" smtClean="0"/>
              <a:t>‹#›</a:t>
            </a:fld>
            <a:endParaRPr lang="en-IN"/>
          </a:p>
        </p:txBody>
      </p:sp>
    </p:spTree>
    <p:extLst>
      <p:ext uri="{BB962C8B-B14F-4D97-AF65-F5344CB8AC3E}">
        <p14:creationId xmlns:p14="http://schemas.microsoft.com/office/powerpoint/2010/main" val="3801804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72E68-7B97-46EE-92DF-B7B6A115D1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F5E4D8-5CA8-4A20-AD2A-4E88B91F48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4CE770-7ECB-44D9-914B-F897AB1A9ABC}"/>
              </a:ext>
            </a:extLst>
          </p:cNvPr>
          <p:cNvSpPr>
            <a:spLocks noGrp="1"/>
          </p:cNvSpPr>
          <p:nvPr>
            <p:ph type="dt" sz="half" idx="10"/>
          </p:nvPr>
        </p:nvSpPr>
        <p:spPr/>
        <p:txBody>
          <a:bodyPr/>
          <a:lstStyle/>
          <a:p>
            <a:fld id="{8A7F3500-E0ED-4D3D-BEF2-D77992DA8BE0}" type="datetimeFigureOut">
              <a:rPr lang="en-IN" smtClean="0"/>
              <a:t>14-09-2020</a:t>
            </a:fld>
            <a:endParaRPr lang="en-IN"/>
          </a:p>
        </p:txBody>
      </p:sp>
      <p:sp>
        <p:nvSpPr>
          <p:cNvPr id="5" name="Footer Placeholder 4">
            <a:extLst>
              <a:ext uri="{FF2B5EF4-FFF2-40B4-BE49-F238E27FC236}">
                <a16:creationId xmlns:a16="http://schemas.microsoft.com/office/drawing/2014/main" id="{28A9C7DE-C7B0-4490-A137-4EE67B9F57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F38C90-7FAF-4664-ADB3-5DADE7C24BC0}"/>
              </a:ext>
            </a:extLst>
          </p:cNvPr>
          <p:cNvSpPr>
            <a:spLocks noGrp="1"/>
          </p:cNvSpPr>
          <p:nvPr>
            <p:ph type="sldNum" sz="quarter" idx="12"/>
          </p:nvPr>
        </p:nvSpPr>
        <p:spPr/>
        <p:txBody>
          <a:bodyPr/>
          <a:lstStyle/>
          <a:p>
            <a:fld id="{4EA89175-1A38-4107-8D90-90D7AC08E410}" type="slidenum">
              <a:rPr lang="en-IN" smtClean="0"/>
              <a:t>‹#›</a:t>
            </a:fld>
            <a:endParaRPr lang="en-IN"/>
          </a:p>
        </p:txBody>
      </p:sp>
    </p:spTree>
    <p:extLst>
      <p:ext uri="{BB962C8B-B14F-4D97-AF65-F5344CB8AC3E}">
        <p14:creationId xmlns:p14="http://schemas.microsoft.com/office/powerpoint/2010/main" val="1287853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A11417-F130-48E7-ACAC-7927A3444E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6A6292-811E-44BE-81EF-54A0CC08FE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2A1555-A49E-44E3-90D6-B725B1B62887}"/>
              </a:ext>
            </a:extLst>
          </p:cNvPr>
          <p:cNvSpPr>
            <a:spLocks noGrp="1"/>
          </p:cNvSpPr>
          <p:nvPr>
            <p:ph type="dt" sz="half" idx="10"/>
          </p:nvPr>
        </p:nvSpPr>
        <p:spPr/>
        <p:txBody>
          <a:bodyPr/>
          <a:lstStyle/>
          <a:p>
            <a:fld id="{8A7F3500-E0ED-4D3D-BEF2-D77992DA8BE0}" type="datetimeFigureOut">
              <a:rPr lang="en-IN" smtClean="0"/>
              <a:t>14-09-2020</a:t>
            </a:fld>
            <a:endParaRPr lang="en-IN"/>
          </a:p>
        </p:txBody>
      </p:sp>
      <p:sp>
        <p:nvSpPr>
          <p:cNvPr id="5" name="Footer Placeholder 4">
            <a:extLst>
              <a:ext uri="{FF2B5EF4-FFF2-40B4-BE49-F238E27FC236}">
                <a16:creationId xmlns:a16="http://schemas.microsoft.com/office/drawing/2014/main" id="{BD64F2D6-81D1-42B5-9839-CC8D6C8E6B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5606F4-D48B-4132-B50A-62726808EC84}"/>
              </a:ext>
            </a:extLst>
          </p:cNvPr>
          <p:cNvSpPr>
            <a:spLocks noGrp="1"/>
          </p:cNvSpPr>
          <p:nvPr>
            <p:ph type="sldNum" sz="quarter" idx="12"/>
          </p:nvPr>
        </p:nvSpPr>
        <p:spPr/>
        <p:txBody>
          <a:bodyPr/>
          <a:lstStyle/>
          <a:p>
            <a:fld id="{4EA89175-1A38-4107-8D90-90D7AC08E410}" type="slidenum">
              <a:rPr lang="en-IN" smtClean="0"/>
              <a:t>‹#›</a:t>
            </a:fld>
            <a:endParaRPr lang="en-IN"/>
          </a:p>
        </p:txBody>
      </p:sp>
    </p:spTree>
    <p:extLst>
      <p:ext uri="{BB962C8B-B14F-4D97-AF65-F5344CB8AC3E}">
        <p14:creationId xmlns:p14="http://schemas.microsoft.com/office/powerpoint/2010/main" val="189983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42EB7-7535-46CA-A130-C047905D8B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1AAB31-F528-4C24-AC7E-A899AC54B4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20C00D-6358-402A-8664-76CAC87C4DE4}"/>
              </a:ext>
            </a:extLst>
          </p:cNvPr>
          <p:cNvSpPr>
            <a:spLocks noGrp="1"/>
          </p:cNvSpPr>
          <p:nvPr>
            <p:ph type="dt" sz="half" idx="10"/>
          </p:nvPr>
        </p:nvSpPr>
        <p:spPr/>
        <p:txBody>
          <a:bodyPr/>
          <a:lstStyle/>
          <a:p>
            <a:fld id="{8A7F3500-E0ED-4D3D-BEF2-D77992DA8BE0}" type="datetimeFigureOut">
              <a:rPr lang="en-IN" smtClean="0"/>
              <a:t>14-09-2020</a:t>
            </a:fld>
            <a:endParaRPr lang="en-IN"/>
          </a:p>
        </p:txBody>
      </p:sp>
      <p:sp>
        <p:nvSpPr>
          <p:cNvPr id="5" name="Footer Placeholder 4">
            <a:extLst>
              <a:ext uri="{FF2B5EF4-FFF2-40B4-BE49-F238E27FC236}">
                <a16:creationId xmlns:a16="http://schemas.microsoft.com/office/drawing/2014/main" id="{34E701B3-BE18-4915-9869-3ACF19B0F2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03F05D-8427-4246-A361-300C93D9C3DA}"/>
              </a:ext>
            </a:extLst>
          </p:cNvPr>
          <p:cNvSpPr>
            <a:spLocks noGrp="1"/>
          </p:cNvSpPr>
          <p:nvPr>
            <p:ph type="sldNum" sz="quarter" idx="12"/>
          </p:nvPr>
        </p:nvSpPr>
        <p:spPr/>
        <p:txBody>
          <a:bodyPr/>
          <a:lstStyle/>
          <a:p>
            <a:fld id="{4EA89175-1A38-4107-8D90-90D7AC08E410}" type="slidenum">
              <a:rPr lang="en-IN" smtClean="0"/>
              <a:t>‹#›</a:t>
            </a:fld>
            <a:endParaRPr lang="en-IN"/>
          </a:p>
        </p:txBody>
      </p:sp>
    </p:spTree>
    <p:extLst>
      <p:ext uri="{BB962C8B-B14F-4D97-AF65-F5344CB8AC3E}">
        <p14:creationId xmlns:p14="http://schemas.microsoft.com/office/powerpoint/2010/main" val="563269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F6408-ED74-4FF0-BCC0-5C6F40B356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6DFB73-1C4E-44C6-9992-B33521CAB9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18F41C-6824-41CD-B82F-36ED78F536F1}"/>
              </a:ext>
            </a:extLst>
          </p:cNvPr>
          <p:cNvSpPr>
            <a:spLocks noGrp="1"/>
          </p:cNvSpPr>
          <p:nvPr>
            <p:ph type="dt" sz="half" idx="10"/>
          </p:nvPr>
        </p:nvSpPr>
        <p:spPr/>
        <p:txBody>
          <a:bodyPr/>
          <a:lstStyle/>
          <a:p>
            <a:fld id="{8A7F3500-E0ED-4D3D-BEF2-D77992DA8BE0}" type="datetimeFigureOut">
              <a:rPr lang="en-IN" smtClean="0"/>
              <a:t>14-09-2020</a:t>
            </a:fld>
            <a:endParaRPr lang="en-IN"/>
          </a:p>
        </p:txBody>
      </p:sp>
      <p:sp>
        <p:nvSpPr>
          <p:cNvPr id="5" name="Footer Placeholder 4">
            <a:extLst>
              <a:ext uri="{FF2B5EF4-FFF2-40B4-BE49-F238E27FC236}">
                <a16:creationId xmlns:a16="http://schemas.microsoft.com/office/drawing/2014/main" id="{DABC7CD8-9A14-411A-BEDD-84A9375AD8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734260-F195-44E1-8E26-A811C6FE61E2}"/>
              </a:ext>
            </a:extLst>
          </p:cNvPr>
          <p:cNvSpPr>
            <a:spLocks noGrp="1"/>
          </p:cNvSpPr>
          <p:nvPr>
            <p:ph type="sldNum" sz="quarter" idx="12"/>
          </p:nvPr>
        </p:nvSpPr>
        <p:spPr/>
        <p:txBody>
          <a:bodyPr/>
          <a:lstStyle/>
          <a:p>
            <a:fld id="{4EA89175-1A38-4107-8D90-90D7AC08E410}" type="slidenum">
              <a:rPr lang="en-IN" smtClean="0"/>
              <a:t>‹#›</a:t>
            </a:fld>
            <a:endParaRPr lang="en-IN"/>
          </a:p>
        </p:txBody>
      </p:sp>
    </p:spTree>
    <p:extLst>
      <p:ext uri="{BB962C8B-B14F-4D97-AF65-F5344CB8AC3E}">
        <p14:creationId xmlns:p14="http://schemas.microsoft.com/office/powerpoint/2010/main" val="3962521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48100-08C4-4119-898A-F0E7005237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B7DB6-7D91-4B01-9A07-C9D25D20F0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A790CB-0496-4780-B306-4207536CB8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16F033-E760-4DB7-917A-6414EDDC9A39}"/>
              </a:ext>
            </a:extLst>
          </p:cNvPr>
          <p:cNvSpPr>
            <a:spLocks noGrp="1"/>
          </p:cNvSpPr>
          <p:nvPr>
            <p:ph type="dt" sz="half" idx="10"/>
          </p:nvPr>
        </p:nvSpPr>
        <p:spPr/>
        <p:txBody>
          <a:bodyPr/>
          <a:lstStyle/>
          <a:p>
            <a:fld id="{8A7F3500-E0ED-4D3D-BEF2-D77992DA8BE0}" type="datetimeFigureOut">
              <a:rPr lang="en-IN" smtClean="0"/>
              <a:t>14-09-2020</a:t>
            </a:fld>
            <a:endParaRPr lang="en-IN"/>
          </a:p>
        </p:txBody>
      </p:sp>
      <p:sp>
        <p:nvSpPr>
          <p:cNvPr id="6" name="Footer Placeholder 5">
            <a:extLst>
              <a:ext uri="{FF2B5EF4-FFF2-40B4-BE49-F238E27FC236}">
                <a16:creationId xmlns:a16="http://schemas.microsoft.com/office/drawing/2014/main" id="{3D84852E-8601-4C16-9995-A0C30BE459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455092-1920-49EF-833A-B8137EC022CC}"/>
              </a:ext>
            </a:extLst>
          </p:cNvPr>
          <p:cNvSpPr>
            <a:spLocks noGrp="1"/>
          </p:cNvSpPr>
          <p:nvPr>
            <p:ph type="sldNum" sz="quarter" idx="12"/>
          </p:nvPr>
        </p:nvSpPr>
        <p:spPr/>
        <p:txBody>
          <a:bodyPr/>
          <a:lstStyle/>
          <a:p>
            <a:fld id="{4EA89175-1A38-4107-8D90-90D7AC08E410}" type="slidenum">
              <a:rPr lang="en-IN" smtClean="0"/>
              <a:t>‹#›</a:t>
            </a:fld>
            <a:endParaRPr lang="en-IN"/>
          </a:p>
        </p:txBody>
      </p:sp>
    </p:spTree>
    <p:extLst>
      <p:ext uri="{BB962C8B-B14F-4D97-AF65-F5344CB8AC3E}">
        <p14:creationId xmlns:p14="http://schemas.microsoft.com/office/powerpoint/2010/main" val="3522413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516F8-1800-4F89-A8E3-7683AAD041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AC6DC4-FD48-4033-815F-D756C3271D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EF4E25-AE52-4FBB-8AAA-CDB6847163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AFA269-ABD0-4A92-9800-005555AFED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A30E27-D0AD-459B-B7CC-81596A9F67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6A8E4C-D3AA-4734-BD0A-560A5EAA2EA3}"/>
              </a:ext>
            </a:extLst>
          </p:cNvPr>
          <p:cNvSpPr>
            <a:spLocks noGrp="1"/>
          </p:cNvSpPr>
          <p:nvPr>
            <p:ph type="dt" sz="half" idx="10"/>
          </p:nvPr>
        </p:nvSpPr>
        <p:spPr/>
        <p:txBody>
          <a:bodyPr/>
          <a:lstStyle/>
          <a:p>
            <a:fld id="{8A7F3500-E0ED-4D3D-BEF2-D77992DA8BE0}" type="datetimeFigureOut">
              <a:rPr lang="en-IN" smtClean="0"/>
              <a:t>14-09-2020</a:t>
            </a:fld>
            <a:endParaRPr lang="en-IN"/>
          </a:p>
        </p:txBody>
      </p:sp>
      <p:sp>
        <p:nvSpPr>
          <p:cNvPr id="8" name="Footer Placeholder 7">
            <a:extLst>
              <a:ext uri="{FF2B5EF4-FFF2-40B4-BE49-F238E27FC236}">
                <a16:creationId xmlns:a16="http://schemas.microsoft.com/office/drawing/2014/main" id="{CD61D319-BDBC-4812-82C3-636CBEAC6C4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FDC26DA-98C8-46FD-8AA6-9EB113DCEEE8}"/>
              </a:ext>
            </a:extLst>
          </p:cNvPr>
          <p:cNvSpPr>
            <a:spLocks noGrp="1"/>
          </p:cNvSpPr>
          <p:nvPr>
            <p:ph type="sldNum" sz="quarter" idx="12"/>
          </p:nvPr>
        </p:nvSpPr>
        <p:spPr/>
        <p:txBody>
          <a:bodyPr/>
          <a:lstStyle/>
          <a:p>
            <a:fld id="{4EA89175-1A38-4107-8D90-90D7AC08E410}" type="slidenum">
              <a:rPr lang="en-IN" smtClean="0"/>
              <a:t>‹#›</a:t>
            </a:fld>
            <a:endParaRPr lang="en-IN"/>
          </a:p>
        </p:txBody>
      </p:sp>
    </p:spTree>
    <p:extLst>
      <p:ext uri="{BB962C8B-B14F-4D97-AF65-F5344CB8AC3E}">
        <p14:creationId xmlns:p14="http://schemas.microsoft.com/office/powerpoint/2010/main" val="3722906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B185C-9090-4FDB-A91C-346E762B08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BA308C-C39E-4514-8D57-66F90789F418}"/>
              </a:ext>
            </a:extLst>
          </p:cNvPr>
          <p:cNvSpPr>
            <a:spLocks noGrp="1"/>
          </p:cNvSpPr>
          <p:nvPr>
            <p:ph type="dt" sz="half" idx="10"/>
          </p:nvPr>
        </p:nvSpPr>
        <p:spPr/>
        <p:txBody>
          <a:bodyPr/>
          <a:lstStyle/>
          <a:p>
            <a:fld id="{8A7F3500-E0ED-4D3D-BEF2-D77992DA8BE0}" type="datetimeFigureOut">
              <a:rPr lang="en-IN" smtClean="0"/>
              <a:t>14-09-2020</a:t>
            </a:fld>
            <a:endParaRPr lang="en-IN"/>
          </a:p>
        </p:txBody>
      </p:sp>
      <p:sp>
        <p:nvSpPr>
          <p:cNvPr id="4" name="Footer Placeholder 3">
            <a:extLst>
              <a:ext uri="{FF2B5EF4-FFF2-40B4-BE49-F238E27FC236}">
                <a16:creationId xmlns:a16="http://schemas.microsoft.com/office/drawing/2014/main" id="{A6FA7CFF-2884-4747-ADFB-7CAE7430D5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6B781E-521C-4217-A7A9-5F599576B682}"/>
              </a:ext>
            </a:extLst>
          </p:cNvPr>
          <p:cNvSpPr>
            <a:spLocks noGrp="1"/>
          </p:cNvSpPr>
          <p:nvPr>
            <p:ph type="sldNum" sz="quarter" idx="12"/>
          </p:nvPr>
        </p:nvSpPr>
        <p:spPr/>
        <p:txBody>
          <a:bodyPr/>
          <a:lstStyle/>
          <a:p>
            <a:fld id="{4EA89175-1A38-4107-8D90-90D7AC08E410}" type="slidenum">
              <a:rPr lang="en-IN" smtClean="0"/>
              <a:t>‹#›</a:t>
            </a:fld>
            <a:endParaRPr lang="en-IN"/>
          </a:p>
        </p:txBody>
      </p:sp>
    </p:spTree>
    <p:extLst>
      <p:ext uri="{BB962C8B-B14F-4D97-AF65-F5344CB8AC3E}">
        <p14:creationId xmlns:p14="http://schemas.microsoft.com/office/powerpoint/2010/main" val="2015291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F6CCC6-EB9F-497C-90FA-9276C8CE5FD5}"/>
              </a:ext>
            </a:extLst>
          </p:cNvPr>
          <p:cNvSpPr>
            <a:spLocks noGrp="1"/>
          </p:cNvSpPr>
          <p:nvPr>
            <p:ph type="dt" sz="half" idx="10"/>
          </p:nvPr>
        </p:nvSpPr>
        <p:spPr/>
        <p:txBody>
          <a:bodyPr/>
          <a:lstStyle/>
          <a:p>
            <a:fld id="{8A7F3500-E0ED-4D3D-BEF2-D77992DA8BE0}" type="datetimeFigureOut">
              <a:rPr lang="en-IN" smtClean="0"/>
              <a:t>14-09-2020</a:t>
            </a:fld>
            <a:endParaRPr lang="en-IN"/>
          </a:p>
        </p:txBody>
      </p:sp>
      <p:sp>
        <p:nvSpPr>
          <p:cNvPr id="3" name="Footer Placeholder 2">
            <a:extLst>
              <a:ext uri="{FF2B5EF4-FFF2-40B4-BE49-F238E27FC236}">
                <a16:creationId xmlns:a16="http://schemas.microsoft.com/office/drawing/2014/main" id="{17503F8B-5618-4292-8E6F-3C8176D596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518447D-7F42-4A1C-9E94-D432679D76CF}"/>
              </a:ext>
            </a:extLst>
          </p:cNvPr>
          <p:cNvSpPr>
            <a:spLocks noGrp="1"/>
          </p:cNvSpPr>
          <p:nvPr>
            <p:ph type="sldNum" sz="quarter" idx="12"/>
          </p:nvPr>
        </p:nvSpPr>
        <p:spPr/>
        <p:txBody>
          <a:bodyPr/>
          <a:lstStyle/>
          <a:p>
            <a:fld id="{4EA89175-1A38-4107-8D90-90D7AC08E410}" type="slidenum">
              <a:rPr lang="en-IN" smtClean="0"/>
              <a:t>‹#›</a:t>
            </a:fld>
            <a:endParaRPr lang="en-IN"/>
          </a:p>
        </p:txBody>
      </p:sp>
    </p:spTree>
    <p:extLst>
      <p:ext uri="{BB962C8B-B14F-4D97-AF65-F5344CB8AC3E}">
        <p14:creationId xmlns:p14="http://schemas.microsoft.com/office/powerpoint/2010/main" val="1163957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A828B-CA70-4D9B-ACE2-29FB53B9BE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AA175A-7D02-4428-BCF8-1BF5D8932F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344E71-3FFF-4CAF-A0C2-1642169320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F828E7-AECC-4E1D-AFE3-A4F51969F172}"/>
              </a:ext>
            </a:extLst>
          </p:cNvPr>
          <p:cNvSpPr>
            <a:spLocks noGrp="1"/>
          </p:cNvSpPr>
          <p:nvPr>
            <p:ph type="dt" sz="half" idx="10"/>
          </p:nvPr>
        </p:nvSpPr>
        <p:spPr/>
        <p:txBody>
          <a:bodyPr/>
          <a:lstStyle/>
          <a:p>
            <a:fld id="{8A7F3500-E0ED-4D3D-BEF2-D77992DA8BE0}" type="datetimeFigureOut">
              <a:rPr lang="en-IN" smtClean="0"/>
              <a:t>14-09-2020</a:t>
            </a:fld>
            <a:endParaRPr lang="en-IN"/>
          </a:p>
        </p:txBody>
      </p:sp>
      <p:sp>
        <p:nvSpPr>
          <p:cNvPr id="6" name="Footer Placeholder 5">
            <a:extLst>
              <a:ext uri="{FF2B5EF4-FFF2-40B4-BE49-F238E27FC236}">
                <a16:creationId xmlns:a16="http://schemas.microsoft.com/office/drawing/2014/main" id="{45CD5C2D-D9FB-4FCD-B830-9AE8AFAF23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694DD5-D6EC-4D94-94E5-2C6C5321972C}"/>
              </a:ext>
            </a:extLst>
          </p:cNvPr>
          <p:cNvSpPr>
            <a:spLocks noGrp="1"/>
          </p:cNvSpPr>
          <p:nvPr>
            <p:ph type="sldNum" sz="quarter" idx="12"/>
          </p:nvPr>
        </p:nvSpPr>
        <p:spPr/>
        <p:txBody>
          <a:bodyPr/>
          <a:lstStyle/>
          <a:p>
            <a:fld id="{4EA89175-1A38-4107-8D90-90D7AC08E410}" type="slidenum">
              <a:rPr lang="en-IN" smtClean="0"/>
              <a:t>‹#›</a:t>
            </a:fld>
            <a:endParaRPr lang="en-IN"/>
          </a:p>
        </p:txBody>
      </p:sp>
    </p:spTree>
    <p:extLst>
      <p:ext uri="{BB962C8B-B14F-4D97-AF65-F5344CB8AC3E}">
        <p14:creationId xmlns:p14="http://schemas.microsoft.com/office/powerpoint/2010/main" val="300687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EBAD-2482-4007-A62C-F3EEC9342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2D3B3C-7D78-42E4-86A3-CB6B3764C8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4C6CD1-E275-4FC3-A06C-EA08F32F43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C13C5C-F724-4669-9F26-9DA67DD84104}"/>
              </a:ext>
            </a:extLst>
          </p:cNvPr>
          <p:cNvSpPr>
            <a:spLocks noGrp="1"/>
          </p:cNvSpPr>
          <p:nvPr>
            <p:ph type="dt" sz="half" idx="10"/>
          </p:nvPr>
        </p:nvSpPr>
        <p:spPr/>
        <p:txBody>
          <a:bodyPr/>
          <a:lstStyle/>
          <a:p>
            <a:fld id="{8A7F3500-E0ED-4D3D-BEF2-D77992DA8BE0}" type="datetimeFigureOut">
              <a:rPr lang="en-IN" smtClean="0"/>
              <a:t>14-09-2020</a:t>
            </a:fld>
            <a:endParaRPr lang="en-IN"/>
          </a:p>
        </p:txBody>
      </p:sp>
      <p:sp>
        <p:nvSpPr>
          <p:cNvPr id="6" name="Footer Placeholder 5">
            <a:extLst>
              <a:ext uri="{FF2B5EF4-FFF2-40B4-BE49-F238E27FC236}">
                <a16:creationId xmlns:a16="http://schemas.microsoft.com/office/drawing/2014/main" id="{B42B19F3-7C33-4126-A63B-D2F6B9C001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758104-EDCF-40AD-BFAD-40189C05963F}"/>
              </a:ext>
            </a:extLst>
          </p:cNvPr>
          <p:cNvSpPr>
            <a:spLocks noGrp="1"/>
          </p:cNvSpPr>
          <p:nvPr>
            <p:ph type="sldNum" sz="quarter" idx="12"/>
          </p:nvPr>
        </p:nvSpPr>
        <p:spPr/>
        <p:txBody>
          <a:bodyPr/>
          <a:lstStyle/>
          <a:p>
            <a:fld id="{4EA89175-1A38-4107-8D90-90D7AC08E410}" type="slidenum">
              <a:rPr lang="en-IN" smtClean="0"/>
              <a:t>‹#›</a:t>
            </a:fld>
            <a:endParaRPr lang="en-IN"/>
          </a:p>
        </p:txBody>
      </p:sp>
    </p:spTree>
    <p:extLst>
      <p:ext uri="{BB962C8B-B14F-4D97-AF65-F5344CB8AC3E}">
        <p14:creationId xmlns:p14="http://schemas.microsoft.com/office/powerpoint/2010/main" val="933862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7C9BCF-435B-4980-899A-7A60DF825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60DE1E-6B35-4E5E-A1B6-0C55A7B686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7C3321-68A6-42D6-A4A3-1113D2D2BC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7F3500-E0ED-4D3D-BEF2-D77992DA8BE0}" type="datetimeFigureOut">
              <a:rPr lang="en-IN" smtClean="0"/>
              <a:t>14-09-2020</a:t>
            </a:fld>
            <a:endParaRPr lang="en-IN"/>
          </a:p>
        </p:txBody>
      </p:sp>
      <p:sp>
        <p:nvSpPr>
          <p:cNvPr id="5" name="Footer Placeholder 4">
            <a:extLst>
              <a:ext uri="{FF2B5EF4-FFF2-40B4-BE49-F238E27FC236}">
                <a16:creationId xmlns:a16="http://schemas.microsoft.com/office/drawing/2014/main" id="{ABE90457-623E-41D0-A83D-36FFCDED64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DAE110-F24D-4F93-BEE3-79B3318E28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89175-1A38-4107-8D90-90D7AC08E410}" type="slidenum">
              <a:rPr lang="en-IN" smtClean="0"/>
              <a:t>‹#›</a:t>
            </a:fld>
            <a:endParaRPr lang="en-IN"/>
          </a:p>
        </p:txBody>
      </p:sp>
    </p:spTree>
    <p:extLst>
      <p:ext uri="{BB962C8B-B14F-4D97-AF65-F5344CB8AC3E}">
        <p14:creationId xmlns:p14="http://schemas.microsoft.com/office/powerpoint/2010/main" val="669628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E8B4948-2F98-4DBC-B758-31013DE68808}"/>
              </a:ext>
            </a:extLst>
          </p:cNvPr>
          <p:cNvPicPr>
            <a:picLocks noChangeAspect="1"/>
          </p:cNvPicPr>
          <p:nvPr/>
        </p:nvPicPr>
        <p:blipFill rotWithShape="1">
          <a:blip r:embed="rId2"/>
          <a:srcRect t="9091" r="23298"/>
          <a:stretch/>
        </p:blipFill>
        <p:spPr>
          <a:xfrm>
            <a:off x="3523488" y="10"/>
            <a:ext cx="8668512" cy="6857990"/>
          </a:xfrm>
          <a:prstGeom prst="rect">
            <a:avLst/>
          </a:prstGeom>
        </p:spPr>
      </p:pic>
      <p:sp>
        <p:nvSpPr>
          <p:cNvPr id="25" name="Rectangle 2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150F27-9090-4065-AAEC-2F940ACFEED0}"/>
              </a:ext>
            </a:extLst>
          </p:cNvPr>
          <p:cNvSpPr>
            <a:spLocks noGrp="1"/>
          </p:cNvSpPr>
          <p:nvPr>
            <p:ph type="ctrTitle"/>
          </p:nvPr>
        </p:nvSpPr>
        <p:spPr>
          <a:xfrm>
            <a:off x="477981" y="1122363"/>
            <a:ext cx="4023360" cy="3204134"/>
          </a:xfrm>
        </p:spPr>
        <p:txBody>
          <a:bodyPr anchor="b">
            <a:normAutofit/>
          </a:bodyPr>
          <a:lstStyle/>
          <a:p>
            <a:pPr algn="l"/>
            <a:r>
              <a:rPr lang="en-IN" sz="4800"/>
              <a:t>The Rise of Digital Marketing </a:t>
            </a: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Manappuram Finance">
            <a:extLst>
              <a:ext uri="{FF2B5EF4-FFF2-40B4-BE49-F238E27FC236}">
                <a16:creationId xmlns:a16="http://schemas.microsoft.com/office/drawing/2014/main" id="{E27DDED3-3DC7-4678-B3BA-429A2946AC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374"/>
          <a:stretch/>
        </p:blipFill>
        <p:spPr bwMode="auto">
          <a:xfrm>
            <a:off x="477981" y="5158842"/>
            <a:ext cx="3480000" cy="866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3799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D19397C-67C6-4A90-B809-8777D5FDD78A}"/>
              </a:ext>
            </a:extLst>
          </p:cNvPr>
          <p:cNvSpPr>
            <a:spLocks noGrp="1"/>
          </p:cNvSpPr>
          <p:nvPr>
            <p:ph type="title"/>
          </p:nvPr>
        </p:nvSpPr>
        <p:spPr>
          <a:xfrm>
            <a:off x="841248" y="704850"/>
            <a:ext cx="3785616" cy="2978150"/>
          </a:xfrm>
        </p:spPr>
        <p:txBody>
          <a:bodyPr anchor="b">
            <a:normAutofit/>
          </a:bodyPr>
          <a:lstStyle/>
          <a:p>
            <a:r>
              <a:rPr lang="en-IN"/>
              <a:t>Our Marketing Strategies</a:t>
            </a:r>
          </a:p>
        </p:txBody>
      </p:sp>
      <p:sp>
        <p:nvSpPr>
          <p:cNvPr id="3" name="Content Placeholder 2">
            <a:extLst>
              <a:ext uri="{FF2B5EF4-FFF2-40B4-BE49-F238E27FC236}">
                <a16:creationId xmlns:a16="http://schemas.microsoft.com/office/drawing/2014/main" id="{4056B30A-84F7-4495-BFF7-20C0FD00D2E1}"/>
              </a:ext>
            </a:extLst>
          </p:cNvPr>
          <p:cNvSpPr>
            <a:spLocks noGrp="1"/>
          </p:cNvSpPr>
          <p:nvPr>
            <p:ph idx="1"/>
          </p:nvPr>
        </p:nvSpPr>
        <p:spPr>
          <a:xfrm>
            <a:off x="6038850" y="704850"/>
            <a:ext cx="5314950" cy="5251450"/>
          </a:xfrm>
        </p:spPr>
        <p:txBody>
          <a:bodyPr anchor="ctr">
            <a:normAutofit/>
          </a:bodyPr>
          <a:lstStyle/>
          <a:p>
            <a:r>
              <a:rPr lang="en-IN" sz="2100" b="1">
                <a:solidFill>
                  <a:schemeClr val="bg1"/>
                </a:solidFill>
              </a:rPr>
              <a:t>Local marketing -</a:t>
            </a:r>
            <a:r>
              <a:rPr lang="en-IN" sz="2100">
                <a:solidFill>
                  <a:schemeClr val="bg1"/>
                </a:solidFill>
              </a:rPr>
              <a:t> </a:t>
            </a:r>
            <a:r>
              <a:rPr lang="en-US" sz="2100">
                <a:solidFill>
                  <a:schemeClr val="bg1"/>
                </a:solidFill>
              </a:rPr>
              <a:t>Village campaign, loan mela, shop visit, home visit and pamphlet and brochure distribution</a:t>
            </a:r>
            <a:endParaRPr lang="en-IN" sz="2100">
              <a:solidFill>
                <a:schemeClr val="bg1"/>
              </a:solidFill>
            </a:endParaRPr>
          </a:p>
          <a:p>
            <a:r>
              <a:rPr lang="en-IN" sz="2100" b="1">
                <a:solidFill>
                  <a:schemeClr val="bg1"/>
                </a:solidFill>
              </a:rPr>
              <a:t>Consumer connect </a:t>
            </a:r>
            <a:r>
              <a:rPr lang="en-IN" sz="2100">
                <a:solidFill>
                  <a:schemeClr val="bg1"/>
                </a:solidFill>
              </a:rPr>
              <a:t>- </a:t>
            </a:r>
            <a:r>
              <a:rPr lang="en-US" sz="2100">
                <a:solidFill>
                  <a:schemeClr val="bg1"/>
                </a:solidFill>
              </a:rPr>
              <a:t>Door-to-door awareness campaigns in villages and at gram panchayat levels with emphasis on establishing personal connect</a:t>
            </a:r>
            <a:endParaRPr lang="en-IN" sz="2100">
              <a:solidFill>
                <a:schemeClr val="bg1"/>
              </a:solidFill>
            </a:endParaRPr>
          </a:p>
          <a:p>
            <a:r>
              <a:rPr lang="en-IN" sz="2100" b="1">
                <a:solidFill>
                  <a:schemeClr val="bg1"/>
                </a:solidFill>
              </a:rPr>
              <a:t>Celebrity allure </a:t>
            </a:r>
            <a:r>
              <a:rPr lang="en-IN" sz="2100">
                <a:solidFill>
                  <a:schemeClr val="bg1"/>
                </a:solidFill>
              </a:rPr>
              <a:t>- Many renowned celebrities from the Indian film industry have endorsed our brand including Venkatesh, Mohan Lal, Puneeth Rajkumar, Vikram, Akshay Kumar, Jeet, Sachin Khedekar and Uttam Mohanty</a:t>
            </a:r>
          </a:p>
          <a:p>
            <a:r>
              <a:rPr lang="en-IN" sz="2100" b="1">
                <a:solidFill>
                  <a:schemeClr val="bg1"/>
                </a:solidFill>
              </a:rPr>
              <a:t>Digital campaigns </a:t>
            </a:r>
            <a:r>
              <a:rPr lang="en-IN" sz="2100">
                <a:solidFill>
                  <a:schemeClr val="bg1"/>
                </a:solidFill>
              </a:rPr>
              <a:t>- </a:t>
            </a:r>
            <a:r>
              <a:rPr lang="en-US" sz="2100">
                <a:solidFill>
                  <a:schemeClr val="bg1"/>
                </a:solidFill>
              </a:rPr>
              <a:t>OGL Lite application, along with various advertisements and outreach activities on social media</a:t>
            </a:r>
            <a:endParaRPr lang="en-IN" sz="2100">
              <a:solidFill>
                <a:schemeClr val="bg1"/>
              </a:solidFill>
            </a:endParaRPr>
          </a:p>
        </p:txBody>
      </p:sp>
    </p:spTree>
    <p:extLst>
      <p:ext uri="{BB962C8B-B14F-4D97-AF65-F5344CB8AC3E}">
        <p14:creationId xmlns:p14="http://schemas.microsoft.com/office/powerpoint/2010/main" val="192090456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60669F-E032-4D95-A8C2-50236659E6C2}"/>
              </a:ext>
            </a:extLst>
          </p:cNvPr>
          <p:cNvSpPr>
            <a:spLocks noGrp="1"/>
          </p:cNvSpPr>
          <p:nvPr>
            <p:ph type="title"/>
          </p:nvPr>
        </p:nvSpPr>
        <p:spPr>
          <a:xfrm>
            <a:off x="1156851" y="637762"/>
            <a:ext cx="9888496" cy="900131"/>
          </a:xfrm>
        </p:spPr>
        <p:txBody>
          <a:bodyPr anchor="t">
            <a:normAutofit/>
          </a:bodyPr>
          <a:lstStyle/>
          <a:p>
            <a:r>
              <a:rPr lang="en-IN" sz="4000">
                <a:solidFill>
                  <a:schemeClr val="bg1"/>
                </a:solidFill>
              </a:rPr>
              <a:t>COVID impact and newer opportunities</a:t>
            </a:r>
          </a:p>
        </p:txBody>
      </p:sp>
      <p:sp>
        <p:nvSpPr>
          <p:cNvPr id="28" name="Rectangle 27">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D4EF35-9A2E-42E8-959B-98DB8FCE40A7}"/>
              </a:ext>
            </a:extLst>
          </p:cNvPr>
          <p:cNvSpPr>
            <a:spLocks noGrp="1"/>
          </p:cNvSpPr>
          <p:nvPr>
            <p:ph idx="1"/>
          </p:nvPr>
        </p:nvSpPr>
        <p:spPr>
          <a:xfrm>
            <a:off x="1155548" y="2217343"/>
            <a:ext cx="9880893" cy="3959619"/>
          </a:xfrm>
        </p:spPr>
        <p:txBody>
          <a:bodyPr>
            <a:normAutofit/>
          </a:bodyPr>
          <a:lstStyle/>
          <a:p>
            <a:r>
              <a:rPr lang="en-US" sz="1500"/>
              <a:t>COVID has already caused huge unrest in the global economy. For the first time in the history of mankind more than 70% of countries are under lockdown. </a:t>
            </a:r>
          </a:p>
          <a:p>
            <a:r>
              <a:rPr lang="en-US" sz="1500"/>
              <a:t>India had undergone complete lockdown procedures from March end. According to experts, this situation is going to persist for longer periods and individuals and firms need to adapt for the newer normal.</a:t>
            </a:r>
          </a:p>
          <a:p>
            <a:r>
              <a:rPr lang="en-US" sz="1500"/>
              <a:t>Our company has taken a major hit because of COVID since most of our operations and marketing strategies involves onsite office activities and face to face social interactions.</a:t>
            </a:r>
          </a:p>
          <a:p>
            <a:r>
              <a:rPr lang="en-US" sz="1500"/>
              <a:t>To adapt for the newer normal, we need to venture out for newer opportunities. </a:t>
            </a:r>
          </a:p>
          <a:p>
            <a:r>
              <a:rPr lang="en-US" sz="1500"/>
              <a:t>One such thing is we need to leverage the increasing internet usage population and align our strategies accordingly. </a:t>
            </a:r>
          </a:p>
          <a:p>
            <a:pPr lvl="1"/>
            <a:r>
              <a:rPr lang="en-US" sz="1500"/>
              <a:t>India’s current internet penetration rate is at 50% and expected to reach 60% by 2023. To put this into comparison internet penetration rate was at 4% in 2007.</a:t>
            </a:r>
          </a:p>
          <a:p>
            <a:pPr lvl="1"/>
            <a:r>
              <a:rPr lang="en-US" sz="1500"/>
              <a:t>Just during COVID period, consumers from 35 to 44 age bracket increased their internet consumption by 11% while millennials observed an average increase of 5-7%. </a:t>
            </a:r>
          </a:p>
          <a:p>
            <a:pPr lvl="1"/>
            <a:r>
              <a:rPr lang="en-US" sz="1500"/>
              <a:t>Similarly, prominent platforms such as Facebook (+18%), TikTok (+20%), Instagram (+20%), and Whatsapp (+17%) have all witnessed rises in the number of sessions per week per user as per data source.</a:t>
            </a:r>
          </a:p>
        </p:txBody>
      </p:sp>
    </p:spTree>
    <p:extLst>
      <p:ext uri="{BB962C8B-B14F-4D97-AF65-F5344CB8AC3E}">
        <p14:creationId xmlns:p14="http://schemas.microsoft.com/office/powerpoint/2010/main" val="2146709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C962F-18B7-4072-8F3C-AD821E7057F2}"/>
              </a:ext>
            </a:extLst>
          </p:cNvPr>
          <p:cNvSpPr>
            <a:spLocks noGrp="1"/>
          </p:cNvSpPr>
          <p:nvPr>
            <p:ph type="title"/>
          </p:nvPr>
        </p:nvSpPr>
        <p:spPr>
          <a:xfrm>
            <a:off x="841249" y="365760"/>
            <a:ext cx="9912072" cy="1188404"/>
          </a:xfrm>
        </p:spPr>
        <p:txBody>
          <a:bodyPr>
            <a:normAutofit/>
          </a:bodyPr>
          <a:lstStyle/>
          <a:p>
            <a:r>
              <a:rPr lang="en-IN" dirty="0"/>
              <a:t>Digital marketing</a:t>
            </a:r>
          </a:p>
        </p:txBody>
      </p:sp>
      <p:sp>
        <p:nvSpPr>
          <p:cNvPr id="8"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044295A-BD78-4182-84C0-9A0B544DB4CB}"/>
              </a:ext>
            </a:extLst>
          </p:cNvPr>
          <p:cNvSpPr>
            <a:spLocks noGrp="1"/>
          </p:cNvSpPr>
          <p:nvPr>
            <p:ph idx="1"/>
          </p:nvPr>
        </p:nvSpPr>
        <p:spPr>
          <a:xfrm>
            <a:off x="841248" y="2174358"/>
            <a:ext cx="7731642" cy="4045467"/>
          </a:xfrm>
        </p:spPr>
        <p:txBody>
          <a:bodyPr anchor="t">
            <a:normAutofit/>
          </a:bodyPr>
          <a:lstStyle/>
          <a:p>
            <a:r>
              <a:rPr lang="en-US" sz="2000">
                <a:solidFill>
                  <a:schemeClr val="bg1"/>
                </a:solidFill>
              </a:rPr>
              <a:t>We can consider extensive digital marketing, fueled by rapid internet penetration and COVID situation as one of our long-term strategies.</a:t>
            </a:r>
          </a:p>
          <a:p>
            <a:pPr lvl="1"/>
            <a:r>
              <a:rPr lang="en-US" sz="2000">
                <a:solidFill>
                  <a:schemeClr val="bg1"/>
                </a:solidFill>
              </a:rPr>
              <a:t>Digital Marketing:  component of marketing that utilizes internet and online based digital technologies such as desktop computers, mobile phones and other digital media and platforms to promote products and services</a:t>
            </a:r>
          </a:p>
          <a:p>
            <a:pPr lvl="1"/>
            <a:r>
              <a:rPr lang="en-US" sz="2000">
                <a:solidFill>
                  <a:schemeClr val="bg1"/>
                </a:solidFill>
              </a:rPr>
              <a:t>Rise in the internet usage population in India has given an enormous boost for digital marketing and it growing at a rate of 25-30% in India annually. </a:t>
            </a:r>
          </a:p>
          <a:p>
            <a:pPr lvl="1"/>
            <a:r>
              <a:rPr lang="en-US" sz="2000">
                <a:solidFill>
                  <a:schemeClr val="bg1"/>
                </a:solidFill>
              </a:rPr>
              <a:t>Despite the disruption of traditional marketing strategies, digital marketing channels are still dominating in the current scenario.</a:t>
            </a:r>
          </a:p>
        </p:txBody>
      </p:sp>
    </p:spTree>
    <p:extLst>
      <p:ext uri="{BB962C8B-B14F-4D97-AF65-F5344CB8AC3E}">
        <p14:creationId xmlns:p14="http://schemas.microsoft.com/office/powerpoint/2010/main" val="1964265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388137E-03D6-49F2-9928-60456CC3E1D9}"/>
              </a:ext>
            </a:extLst>
          </p:cNvPr>
          <p:cNvSpPr>
            <a:spLocks noGrp="1"/>
          </p:cNvSpPr>
          <p:nvPr>
            <p:ph type="title"/>
          </p:nvPr>
        </p:nvSpPr>
        <p:spPr>
          <a:xfrm>
            <a:off x="767290" y="1166932"/>
            <a:ext cx="3582073" cy="4279709"/>
          </a:xfrm>
        </p:spPr>
        <p:txBody>
          <a:bodyPr anchor="ctr">
            <a:normAutofit/>
          </a:bodyPr>
          <a:lstStyle/>
          <a:p>
            <a:r>
              <a:rPr lang="en-IN" sz="4800">
                <a:solidFill>
                  <a:schemeClr val="bg1"/>
                </a:solidFill>
              </a:rPr>
              <a:t>Advantages of digital marketing</a:t>
            </a:r>
          </a:p>
        </p:txBody>
      </p:sp>
      <p:sp>
        <p:nvSpPr>
          <p:cNvPr id="3" name="Content Placeholder 2">
            <a:extLst>
              <a:ext uri="{FF2B5EF4-FFF2-40B4-BE49-F238E27FC236}">
                <a16:creationId xmlns:a16="http://schemas.microsoft.com/office/drawing/2014/main" id="{4701D20B-579F-444E-AB27-BAAD6BDF26E3}"/>
              </a:ext>
            </a:extLst>
          </p:cNvPr>
          <p:cNvSpPr>
            <a:spLocks noGrp="1"/>
          </p:cNvSpPr>
          <p:nvPr>
            <p:ph idx="1"/>
          </p:nvPr>
        </p:nvSpPr>
        <p:spPr>
          <a:xfrm>
            <a:off x="5573864" y="1166933"/>
            <a:ext cx="5716988" cy="4279709"/>
          </a:xfrm>
        </p:spPr>
        <p:txBody>
          <a:bodyPr anchor="ctr">
            <a:normAutofit/>
          </a:bodyPr>
          <a:lstStyle/>
          <a:p>
            <a:pPr>
              <a:spcAft>
                <a:spcPts val="800"/>
              </a:spcAft>
            </a:pPr>
            <a:r>
              <a:rPr lang="en-IN" sz="2400">
                <a:effectLst/>
                <a:latin typeface="Calibri" panose="020F0502020204030204" pitchFamily="34" charset="0"/>
                <a:ea typeface="Calibri" panose="020F0502020204030204" pitchFamily="34" charset="0"/>
                <a:cs typeface="Times New Roman" panose="02020603050405020304" pitchFamily="18" charset="0"/>
              </a:rPr>
              <a:t>It offers new marketing channels that are entirely online and therefore immune to the COVID-19 social distancing consequences. </a:t>
            </a:r>
          </a:p>
          <a:p>
            <a:pPr>
              <a:spcAft>
                <a:spcPts val="800"/>
              </a:spcAft>
            </a:pPr>
            <a:r>
              <a:rPr lang="en-IN" sz="2400">
                <a:effectLst/>
                <a:latin typeface="Calibri" panose="020F0502020204030204" pitchFamily="34" charset="0"/>
                <a:ea typeface="Calibri" panose="020F0502020204030204" pitchFamily="34" charset="0"/>
                <a:cs typeface="Times New Roman" panose="02020603050405020304" pitchFamily="18" charset="0"/>
              </a:rPr>
              <a:t>Customers leave a forensic trail of evidence in the form of digital data that enables storing, tracking, and monetizing every marketing campaign through its channels.</a:t>
            </a:r>
          </a:p>
          <a:p>
            <a:pPr marL="0" indent="0">
              <a:buNone/>
            </a:pPr>
            <a:endParaRPr lang="en-IN" sz="2400"/>
          </a:p>
        </p:txBody>
      </p:sp>
    </p:spTree>
    <p:extLst>
      <p:ext uri="{BB962C8B-B14F-4D97-AF65-F5344CB8AC3E}">
        <p14:creationId xmlns:p14="http://schemas.microsoft.com/office/powerpoint/2010/main" val="2936288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B432D73-5C38-474F-AF96-A3228731B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tx1">
                  <a:lumMod val="95000"/>
                  <a:lumOff val="5000"/>
                </a:schemeClr>
              </a:gs>
              <a:gs pos="45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543BD0-C992-4B8D-B9C1-727CD9E58FB2}"/>
              </a:ext>
            </a:extLst>
          </p:cNvPr>
          <p:cNvSpPr>
            <a:spLocks noGrp="1"/>
          </p:cNvSpPr>
          <p:nvPr>
            <p:ph type="title"/>
          </p:nvPr>
        </p:nvSpPr>
        <p:spPr>
          <a:xfrm>
            <a:off x="838200" y="329615"/>
            <a:ext cx="10515600" cy="1325563"/>
          </a:xfrm>
        </p:spPr>
        <p:txBody>
          <a:bodyPr/>
          <a:lstStyle/>
          <a:p>
            <a:r>
              <a:rPr lang="en-IN" dirty="0"/>
              <a:t>Available options</a:t>
            </a:r>
          </a:p>
        </p:txBody>
      </p:sp>
      <p:graphicFrame>
        <p:nvGraphicFramePr>
          <p:cNvPr id="4" name="Content Placeholder 3">
            <a:extLst>
              <a:ext uri="{FF2B5EF4-FFF2-40B4-BE49-F238E27FC236}">
                <a16:creationId xmlns:a16="http://schemas.microsoft.com/office/drawing/2014/main" id="{225E7158-A063-43AC-A22E-E806A84A57A9}"/>
              </a:ext>
            </a:extLst>
          </p:cNvPr>
          <p:cNvGraphicFramePr>
            <a:graphicFrameLocks noGrp="1"/>
          </p:cNvGraphicFramePr>
          <p:nvPr>
            <p:ph idx="1"/>
            <p:extLst>
              <p:ext uri="{D42A27DB-BD31-4B8C-83A1-F6EECF244321}">
                <p14:modId xmlns:p14="http://schemas.microsoft.com/office/powerpoint/2010/main" val="3943693364"/>
              </p:ext>
            </p:extLst>
          </p:nvPr>
        </p:nvGraphicFramePr>
        <p:xfrm>
          <a:off x="838200" y="161256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1684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8AEE0A-9C42-4EC5-8C65-346B5505DB06}"/>
              </a:ext>
            </a:extLst>
          </p:cNvPr>
          <p:cNvSpPr>
            <a:spLocks noGrp="1"/>
          </p:cNvSpPr>
          <p:nvPr>
            <p:ph type="title"/>
          </p:nvPr>
        </p:nvSpPr>
        <p:spPr>
          <a:xfrm>
            <a:off x="863029" y="1012004"/>
            <a:ext cx="3416158" cy="4795408"/>
          </a:xfrm>
        </p:spPr>
        <p:txBody>
          <a:bodyPr>
            <a:normAutofit/>
          </a:bodyPr>
          <a:lstStyle/>
          <a:p>
            <a:r>
              <a:rPr lang="en-IN">
                <a:solidFill>
                  <a:srgbClr val="FFFFFF"/>
                </a:solidFill>
              </a:rPr>
              <a:t>Impact on our company</a:t>
            </a:r>
          </a:p>
        </p:txBody>
      </p:sp>
      <p:graphicFrame>
        <p:nvGraphicFramePr>
          <p:cNvPr id="12" name="Content Placeholder 2">
            <a:extLst>
              <a:ext uri="{FF2B5EF4-FFF2-40B4-BE49-F238E27FC236}">
                <a16:creationId xmlns:a16="http://schemas.microsoft.com/office/drawing/2014/main" id="{C95C7F81-086D-4655-99FB-CA37E33825F3}"/>
              </a:ext>
            </a:extLst>
          </p:cNvPr>
          <p:cNvGraphicFramePr>
            <a:graphicFrameLocks noGrp="1"/>
          </p:cNvGraphicFramePr>
          <p:nvPr>
            <p:ph idx="1"/>
            <p:extLst>
              <p:ext uri="{D42A27DB-BD31-4B8C-83A1-F6EECF244321}">
                <p14:modId xmlns:p14="http://schemas.microsoft.com/office/powerpoint/2010/main" val="2272490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1201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855</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The Rise of Digital Marketing </vt:lpstr>
      <vt:lpstr>Our Marketing Strategies</vt:lpstr>
      <vt:lpstr>COVID impact and newer opportunities</vt:lpstr>
      <vt:lpstr>Digital marketing</vt:lpstr>
      <vt:lpstr>Advantages of digital marketing</vt:lpstr>
      <vt:lpstr>Available options</vt:lpstr>
      <vt:lpstr>Impact on our company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Rise of Digital Marketing </dc:title>
  <dc:creator>munichaitanya polavarapu</dc:creator>
  <cp:lastModifiedBy>munichaitanya polavarapu</cp:lastModifiedBy>
  <cp:revision>1</cp:revision>
  <dcterms:created xsi:type="dcterms:W3CDTF">2020-09-14T18:09:47Z</dcterms:created>
  <dcterms:modified xsi:type="dcterms:W3CDTF">2020-09-14T18:13:10Z</dcterms:modified>
</cp:coreProperties>
</file>