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8" r:id="rId5"/>
    <p:sldId id="289" r:id="rId6"/>
    <p:sldId id="291" r:id="rId7"/>
    <p:sldId id="292" r:id="rId8"/>
    <p:sldId id="293" r:id="rId9"/>
    <p:sldId id="294" r:id="rId10"/>
    <p:sldId id="263" r:id="rId11"/>
    <p:sldId id="268" r:id="rId12"/>
    <p:sldId id="269" r:id="rId13"/>
    <p:sldId id="262" r:id="rId14"/>
    <p:sldId id="267" r:id="rId15"/>
    <p:sldId id="287" r:id="rId16"/>
    <p:sldId id="279" r:id="rId17"/>
    <p:sldId id="264" r:id="rId18"/>
    <p:sldId id="283" r:id="rId19"/>
    <p:sldId id="276" r:id="rId20"/>
    <p:sldId id="295" r:id="rId21"/>
    <p:sldId id="296" r:id="rId22"/>
    <p:sldId id="297" r:id="rId23"/>
    <p:sldId id="298" r:id="rId24"/>
    <p:sldId id="299" r:id="rId25"/>
    <p:sldId id="300" r:id="rId26"/>
    <p:sldId id="286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raj Saude" initials="SS" lastIdx="1" clrIdx="0">
    <p:extLst>
      <p:ext uri="{19B8F6BF-5375-455C-9EA6-DF929625EA0E}">
        <p15:presenceInfo xmlns:p15="http://schemas.microsoft.com/office/powerpoint/2012/main" userId="5ee7015f27a503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7640" autoAdjust="0"/>
  </p:normalViewPr>
  <p:slideViewPr>
    <p:cSldViewPr>
      <p:cViewPr>
        <p:scale>
          <a:sx n="100" d="100"/>
          <a:sy n="100" d="100"/>
        </p:scale>
        <p:origin x="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203A-98EB-4308-91A1-D3E6B4E5B4B1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5F18-663B-46E3-AD21-87D8A8284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65F18-663B-46E3-AD21-87D8A8284B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3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65F18-663B-46E3-AD21-87D8A8284BA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0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65F18-663B-46E3-AD21-87D8A8284BA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7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24F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24F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24F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099" y="51181"/>
            <a:ext cx="8701801" cy="133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24F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005" y="1553838"/>
            <a:ext cx="8697989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71" y="819151"/>
            <a:ext cx="7597529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8815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C00000"/>
                </a:solidFill>
              </a:rPr>
              <a:t>Capstone </a:t>
            </a:r>
            <a:r>
              <a:rPr sz="5400" spc="-10" dirty="0">
                <a:solidFill>
                  <a:srgbClr val="C00000"/>
                </a:solidFill>
              </a:rPr>
              <a:t>Project-1 </a:t>
            </a:r>
            <a:r>
              <a:rPr lang="en-IN" sz="5400" spc="-10" dirty="0">
                <a:solidFill>
                  <a:srgbClr val="C00000"/>
                </a:solidFill>
              </a:rPr>
              <a:t>     </a:t>
            </a:r>
            <a:br>
              <a:rPr lang="en-IN" sz="5300" spc="-10" dirty="0">
                <a:solidFill>
                  <a:srgbClr val="FF0000"/>
                </a:solidFill>
              </a:rPr>
            </a:br>
            <a:r>
              <a:rPr lang="en-IN" sz="5300" spc="-10" dirty="0">
                <a:solidFill>
                  <a:srgbClr val="FF0000"/>
                </a:solidFill>
              </a:rPr>
              <a:t>  </a:t>
            </a:r>
            <a:r>
              <a:rPr lang="en-IN" sz="4800" spc="-5" dirty="0"/>
              <a:t>Hotel Booking</a:t>
            </a:r>
            <a:r>
              <a:rPr lang="en-IN" sz="4800" spc="-300" dirty="0"/>
              <a:t> </a:t>
            </a:r>
            <a:r>
              <a:rPr lang="en-IN" sz="4800" spc="-5" dirty="0"/>
              <a:t>Analysis</a:t>
            </a:r>
            <a:endParaRPr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1211-63AD-76DC-1FBD-9F2C4F5F070C}"/>
              </a:ext>
            </a:extLst>
          </p:cNvPr>
          <p:cNvSpPr txBox="1"/>
          <p:nvPr/>
        </p:nvSpPr>
        <p:spPr>
          <a:xfrm>
            <a:off x="2182935" y="2680310"/>
            <a:ext cx="4648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8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Team</a:t>
            </a:r>
            <a:r>
              <a:rPr kumimoji="0" lang="en-IN" sz="2800" b="1" i="0" u="sng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-IN" sz="28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Members</a:t>
            </a:r>
            <a:b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Bandna Thakur</a:t>
            </a:r>
            <a:b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Shivraj Saude</a:t>
            </a:r>
            <a:b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Saurabh Waghmare</a:t>
            </a:r>
            <a:b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Prerit  Tyagi</a:t>
            </a:r>
            <a:b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Saurav </a:t>
            </a:r>
            <a:r>
              <a:rPr lang="en-IN" sz="1600" b="1" kern="0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Sharma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7974" y="4467588"/>
            <a:ext cx="815022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1600" b="1" dirty="0"/>
              <a:t>We can see that the percentage of </a:t>
            </a:r>
            <a:r>
              <a:rPr lang="en-IN" sz="1600" b="1" dirty="0">
                <a:solidFill>
                  <a:srgbClr val="C00000"/>
                </a:solidFill>
              </a:rPr>
              <a:t>City hotels</a:t>
            </a:r>
            <a:r>
              <a:rPr lang="en-IN" sz="1600" b="1" dirty="0"/>
              <a:t> is </a:t>
            </a:r>
            <a:r>
              <a:rPr lang="en-IN" sz="1600" b="1" dirty="0">
                <a:solidFill>
                  <a:srgbClr val="C00000"/>
                </a:solidFill>
              </a:rPr>
              <a:t>more</a:t>
            </a:r>
            <a:r>
              <a:rPr lang="en-IN" sz="1600" b="1" dirty="0"/>
              <a:t> compared to </a:t>
            </a:r>
            <a:r>
              <a:rPr lang="en-IN" sz="1600" b="1" dirty="0">
                <a:solidFill>
                  <a:srgbClr val="C00000"/>
                </a:solidFill>
              </a:rPr>
              <a:t>Resort hotels </a:t>
            </a:r>
            <a:r>
              <a:rPr lang="en-IN" sz="1600" b="1" dirty="0"/>
              <a:t>in terms of bookings.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77666"/>
            <a:ext cx="81502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is</a:t>
            </a:r>
            <a:r>
              <a:rPr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Total </a:t>
            </a:r>
            <a:r>
              <a:rPr lang="en-IN"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Number of </a:t>
            </a:r>
            <a:r>
              <a:rPr lang="en-US"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Bookings </a:t>
            </a:r>
            <a:r>
              <a:rPr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of both</a:t>
            </a:r>
            <a:r>
              <a:rPr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hotel </a:t>
            </a:r>
            <a:r>
              <a:rPr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types?</a:t>
            </a:r>
          </a:p>
        </p:txBody>
      </p:sp>
      <p:sp>
        <p:nvSpPr>
          <p:cNvPr id="7" name="AutoShape 2" descr="data:image/png;base64,iVBORw0KGgoAAAANSUhEUgAAAb8AAAFNCAYAAACQSWFgAAAABHNCSVQICAgIfAhkiAAAAAlwSFlzAAALEgAACxIB0t1+/AAAADh0RVh0U29mdHdhcmUAbWF0cGxvdGxpYiB2ZXJzaW9uMy4yLjIsIGh0dHA6Ly9tYXRwbG90bGliLm9yZy+WH4yJAAAgAElEQVR4nO3deVRV9f7/8eeRQb0pJiiQZfkNG8wmklRiqVecYyaQrwMqmUpopmk37tVb176lfssMtdD4Rl60yS4RiJYYatFAfqUsLKWupaGm4A9xhMO4f3/48/wuV09gcY7lfj3Wci329NnvfRbHF589fLbFMAwDERERE2lzqQsQERFxNoWfiIiYjsJPRERMR+EnIiKmo/ATERHTUfiJiIjpKPxELoEVK1Ywd+7cS11Gq3r88cd58cUXL3UZIi2i8BMBgoOD+fTTT5vMy8rKYsyYMS3aPjk5meeff94Rpf1uPPnkk0yfPv1SlyHSIgo/EfnVGhoaLnUJIhdF4SfSQt9//z3x8fEEBAQQEhLCli1bAFi3bh25ubmkp6fj7+9PYmIiAGVlZTz00EP079+f4OBg1qxZ0+J95efnExERwV133cXQoUMpKCiwtZmYmEjfvn0ZNmwYb731lm2bFStWMHPmTObOnYu/vz9hYWHs27ePl156icDAQAYNGsTHH39sWz8+Pp7nnnuOmJgY7rrrLh588EGOHz9uWz5z5kyCgoLo06cP48aN45///KdtWXJyMk888QRTpkzhzjvvZPv27U16v8eOHWPatGkEBATQt29fxo4dS2Nj489+jufaXbBgAVOnTsXf35/Y2FhKS0tb/LmJtJTCT6QF6urqSExMJCgoiE8//ZT58+czd+5cfvjhB+Li4ggLC2Py5Mns3LmTVatW0djYyIMPPshNN91EQUEBGRkZZGRk8NFHHzW7r+LiYh577DH+9Kc/UVRUxGuvvcbVV18NwCOPPIKvry8fffQRy5cvZ+nSpRQWFtq23bZtGxEREezYsYNevXoxefJkGhsbKSgoYPr06Tz++ONN9pWdnc3ChQv5+OOPcXV15amnnrItGzhwIHl5eRQWFnLLLbecd41yw4YNJCYm8sUXX9CnT58my1avXo2Pjw+FhYV88sknPPLII1gslp/9HM959913mTFjBjt27ODaa681/elkcQyFn8j/M336dAICAmz/FixYYFv21VdfUVVVxdSpU3F3dycwMJDBgwezcePGC7a1a9cujh07xowZM3B3d6d79+6MHj2ad999t9k6MjMzue+++wgKCqJNmzb4+Pjg5+fH4cOH+eKLL5g7dy5t27alV69exMbGkpOTY9s2ICCAAQMG4OrqysiRI6msrGTq1Km4ublx7733cujQIU6ePGlbPyIightvvJE//OEPPPzww2zatMl2CjMmJoYOHTrg7u7OQw89RElJCadOnbJtO2TIEPr06UObNm1o27Ztk2NwdXXl6NGj/PTTT7i5uREQEIDFYmnR5zh06FBuv/12XF1dCQ8PZ8+ePc1+ZiIXy/VSFyDyW/Hiiy9yzz332KazsrL4xz/+AUB5eTm+vr60afP//17s1q0bZWVlF2zr0KFDlJeXExAQYJvX0NDQZNqew4cPM2jQoPPml5eX06lTJzp06NCkhq+//to27eXlZfu5Xbt2dO7cGRcXF9s0QFVVFR4eHgBcddVVTdqqq6ujsrKSzp078/zzz7Np0yaOHTtmO+7Kyko6dux43rb/bvLkybzwwgvcf//9AMTFxTF16tQWfY5dunRpcgxVVVV29yPySyn8RFrA29ubI0eO0NjYaPuP+/Dhw/To0QMAi8XSZP2rrrqKa665hs2bN1/0vq666qoLXufy9vbmxIkTnD592haAhw8fxsfH56L3cc7hw4eb/Ozm5kbnzp3Jzc1ly5YtrF69mmuuuYZTp05x991309KXwHTo0IHk5GSSk5P57rvvmDhxIrfddluzn6OIs+i0p0gL3H777bRr146XX36Zuro6tm/fztatW7n33nuBsz2ugwcPNln/iiuuIC0tDavVSkNDA9999x3FxcXN7ismJoasrCwKCwtpbGykrKyM77//nquuugp/f3+WLl1KTU0NJSUlZGZmEh4e/ouPa/369ezdu5fq6mqWLVvGiBEjcHFx4cyZM7i7u9O5c2eqq6tZunTpRbW7bds2fvzxRwzDoGPHjri4uGCxWJr9HEWcReEn0gLu7u6sWrWKgoIC+vfvz4IFC3jmmWfw8/MDzgbW3r17CQgIICkpCRcXF1atWkVJSQlDhgyhf//+zJ8/n9OnTze7r9tvv51FixaxcOFC+vTpw/jx4/npp58AWLp0KYcOHWLAgAHMmDGDhx56qMmp2osVERFBcnIyQUFB1NbWMm/ePAAiIyPp1q0bAwYMICQkhDvvvPOi2v3xxx9JSEjA39+fuLg4xowZQ//+/Zv9HEWcxaKX2YqYU3x8POHh4cTGxl7qUkScTj0/ERExHYWfiIiYjk57ioiI6ajnJyIipqPwExER07lsHnLv16+fbfxDERERODva0vbt28+bf9mE39VXX01WVtalLkNERH5DoqOjLzhfpz1FRMR0FH4iImI6Cj8RETEdhZ+IiJiOwk9ERExH4SciIqaj8BMREdNR+ImIiOko/ERExHQUfiIiYjoKPxERMR2Fnx3WmtpLXYKYiH7fRJzrshnYurW1a+uOR8DYS12GmMTJotcvdQkipqKen4iImI7CT0RETMeh4Xfy5ElmzpzJyJEjGTVqFDt37uT48eMkJCQwfPhwEhISOHHiBAB5eXmEhIQwduxYKisrASgtLWXWrFmOLFFEREzIoeH39NNPM2DAADZt2kROTg5+fn6kpaURGBjI5s2bCQwMJC0tDYBXX32VzMxM4uLi2LBhAwApKSkKPxERaXUOC79Tp06xY8cOYmJiAHB3d8fDw4MtW7YQGRkJQGRkJPn5+QBYLBZqa2uxWq24urpSVFREly5d6NGjh6NKFBERk3JY+B08eBBPT0/+/Oc/ExkZybx586iqqqKiogJvb28AunbtSkVFBQDTpk0jISGBbdu2ERoaSmpqKklJSY4qT0RETMxh4VdfX8/u3bsZM2YM2dnZtG/f3naK8xyLxYLFYgEgKCiIrKwsVq1axZYtWxg4cCD79+9n5syZzJ8/n+rqakeVKiIiJuOw8PP19cXX15c77rgDgJEjR7J79268vLwoLy8HoLy8HE9PzybbVVdXk5WVxbhx41ixYgWLFy+mT58+5ObmOqpUERExGYeFX9euXfH19eWHH34AoLCwED8/P4KDg8nOzgYgOzubIUOGNNkuPT2dCRMm4ObmhtVqtfUO1fMTEZHW4tARXv76178yd+5c6urq6N69O4sWLaKxsZFZs2aRmZlJt27dSElJsa1fVlZGcXExM2bMAGD8+PHExMTQsWNHUlNTHVmqiIiYiMUwDONSF9EaoqOjycrKatU2NbyZOIuGNxNxDHvZoBFeRETEdBR+IiJiOgo/ERExHYWfiIiYjsJPRERMR+EnIiKmo/ATERHTUfiJiIjpKPxERMR0FH4iImI6Cj8RETEdhZ+IiJiOwk9ERExH4SciIqaj8BMREdNR+ImIiOko/ERExHQUfiIiYjoKPxERMR2Fn4iImI7CT0RETEfhJyIipqPwExER01H4iYiI6Sj8RETEdBR+IiJiOgo/ERExHYWfiIiYjsJPRERMR+EnIiKmo/ATERHTUfiJiIjpKPxERMR0HBp+wcHBhIWFERERQXR0NADHjx8nISGB4cOHk5CQwIkTJwDIy8sjJCSEsWPHUllZCUBpaSmzZs1yZIkiImJCDu/5ZWRkkJOTQ1ZWFgBpaWkEBgayefNmAgMDSUtLA+DVV18lMzOTuLg4NmzYAEBKSorCT0REWp3TT3tu2bKFyMhIACIjI8nPzwfAYrFQW1uL1WrF1dWVoqIiunTpQo8ePZxdooiIXOYcHn6TJ08mOjqadevWAVBRUYG3tzcAXbt2paKiAoBp06aRkJDAtm3bCA0NJTU1laSkJEeXJyIiJuTqyMbfeOMNfHx8qKioICEhgeuvv77JcovFgsViASAoKIigoCAAsrOzGThwIPv37+eVV17Bw8ODefPm0b59e0eWKyIiJuHQnp+Pjw8AXl5eDBs2jOLiYry8vCgvLwegvLwcT0/PJttUV1eTlZXFuHHjWLFiBYsXL6ZPnz7k5uY6slQRETERh4VfVVUVp0+ftv38ySefcMMNNxAcHEx2djZwtoc3ZMiQJtulp6czYcIE3NzcsFqttt5hdXW1o0oVERGTcdhpz4qKCqZPnw5AQ0MDoaGhDBw4kNtuu41Zs2aRmZlJt27dSElJsW1TVlZGcXExM2bMAGD8+PHExMTQsWNHUlNTHVWqiIiYjMUwDONSF9EaoqOjbY9TtBaPgLGt2p6IPSeLXr/UJYhcluxlg0Z4ERER01H4iYiI6Sj8RETEdBR+IiJiOgo/ERExHYWfiIiYjsJPRERMR+EnIiKmo/ATERHTUfiJiIjpKPxERMR0FH4iImI6Cj8RETEdhZ+IiJiOwk9ERExH4SciIqaj8BMREdNR+ImIiOko/ERExHQUfiIiYjoKPxERMR2Fn4iImI7CT0RETEfhJyIipqPwExER01H4iYiI6bj+3MKdO3eyfv16ioqKOHr0KO3ateOGG27gj3/8I+Hh4XTs2NFZdYqIiLQau+H3wAMP4O3tzZAhQ0hMTMTLy4uamhr279/P9u3bSUpKYtKkSQwZMsSZ9YqIiPxqdsPvmWeewdPTs+nKrq707t2b3r17c//993Ps2DGHFygiItLa7F7z+/fgAygsLGTr1q3U1dXZXUdEROS3rsU3vCxevJjPP/+ckpISkpKSHFmTiIiIQ9kNv8WLF3Py5Enb9E8//cT06dN58MEHOXz4sFOKExERcQS71/yGDRvG7NmzGTRoEOPGjSMyMpIJEyZQU1NDbGysM2sUERFpVXZ7fn369CE9PZ1OnToxefJkDMNg7dq1vPXWW0ycOLHFO2hoaCAyMpJp06YBcODAAWJjYxk2bBizZs2itrYWgLVr1xIaGsqUKVNs84qKili4cOGvOT4REZHz2A2/+vp6PvjgA7y8vHjxxRcpKSkhMTGRkpKSi9rBmjVr8PPzs00vWbKESZMm8f777+Ph4UFmZiYAubm5rF+/Hn9/fz7++GMMw2DlypW6vigiIq3ObvhNnz6dPXv2sGPHDp588kmmT5/OggULWLt2LfPnz29R40eOHOGDDz4gJiYGAMMw+OyzzxgxYgQAUVFRbNmyxbasvr4eq9WKq6srOTk5DBgwgCuvvPLXHqOIiEgTdq/5/fTTT7z00kvU1tYSFxcHgI+PD08//TR79uxpUeMLFy7k0Ucf5cyZMwBUVlbi4eGBq+vZ3fr6+lJWVgbAuHHjGD16ND179uSuu+4iKSmJ9PT0X3VwIiIiF2I3/EaPHm0LvUmTJjVZ1qtXr2Yb3rZtG56entx6661s37692fUjIyOJjIwE4IUXXmDChAkUFBSQk5ODr68vycnJtGmjoUhFROTXsxt+8fHxxMfH/+KGv/jiC7Zu3UpBQQE1NTWcPn2ap59+mpMnT1JfX4+rqytHjhzBx8enyXZlZWXs2rWLGTNmMH78eDIyMli5ciWFhYUEBQX94npERETOsduVSk1N5cSJE3Y3LCwsZNu2bXaXz5kzh4KCArZu3crSpUvp378/zz33HP369SMvLw+Ad955h+Dg4CbbLVu2jJkzZwJgtVqxWCxYLBaqq6sv6sBERETssdvzu/HGG5k2bRpt27bllltuwdPTk5qaGn788UdKSkoIDAwkMTHxonf46KOPMnv2bFJSUujVq1eTZwZ3794NQO/evQEIDQ0lLCwMX19fpkyZctH7EhERuRCLYRjGz62wf/9+vvjiC44ePUrbtm3x8/Pj7rvvpl27ds6qsUWio6PJyspq1TY9Asa2ansi9pwsev1SlyByWbKXDT/7Pj+AHj160KNHD0fUJCIickno9kkRETEdhZ+I/Cxrfd2lLkFMxFm/b82e9hQRc2vn6kaXRQmXugwxif/z59VO2U+z4ffUU0+dN69Dhw7ceuutDB061CFFiYiIOFKzpz1ramrYs2cP1113Hddddx3ffvstZWVlZGZm8vTTTzujRhERkVbVbM/v22+/5Y033sDFxQWAMWPGMG7cOF5//XXCwsIcXqCIiEhra7bnd+LECaqqqmzT1dXVHD9+HBcXF9zd3R1anIiIiCM02/N74IEHiIiIoF+/fhiGwY4dO0hMTKSqqorAwEBn1CgiItKqmg2/2NhYBg0aRHFxMQCzZ8+2DUb92GOPObY6ERERB2jRc36GYeDp6UmnTp0oLS1lx44djq5LRETEYZrt+T377LO899579OzZs8n79O6++26HFiYiIuIozYZffn4+mzZt0s0tIiJy2Wj2tGf37t2pq9PwRiIicvlotufXvn17IiMjCQwMbNL7mz9/vkMLExERcZRmwy84OPi8t62LiIj8njUbflFRUc6oQ0RExGnsht/DDz/MsmXL7A5hlpub67CiREREHMlu+M2bNw+AVatWOa0YERERZ7B7t6e3tzcAe/fu5eqrr27yr6CgwGkFioiItLZmH3VYuXIlhYWFtun/+Z//YcuWLQ4tSkRExJGaveElNTWVxMRE3Nzc+Oijj/jhhx9ITU11Rm0iIiIO0Wz4eXp6snLlSiZNmsStt97K8uXLsVgszqhNRETEIeyGn7+/f5OQq6ur4+DBg2zatAmLxcIXX3zhlAJFRERam93w27lzpzPrEBERcZpmT3sCbNmyhaKiIgD69u3L4MGDHVqUiIiIIzV7t+eSJUtYs2YNfn5++Pn5sWbNGp577jln1CYiIuIQzfb8PvzwQ3Jycmzv8ouKiiIyMpI5c+Y4vDgRERFHaNGb3E+ePGn7+dSpUw4rRkRExBma7flNmzaNqKgo+vXrh2EY7Nixg7lz5zqjNhEREYdoNvxCQ0Pp27cvu3btAmDu3Ll07drV4YWJiIg4Sovu9ty1a5ftbk+LxaL3+4mIyO/aRd/tuXbtWpYuXdpswzU1NcTExBAeHk5ISAjLly8H4MCBA8TGxjJs2DBmzZpFbW0tAGvXriU0NJQpU6bY5hUVFbFw4cJfc3wiIiLnaTb8PvzwQ1avXk1MTAwxMTG8/PLLbNu2rdmG3d3dycjIYP369WRnZ/PRRx/x5ZdfsmTJEiZNmsT777+Ph4cHmZmZwNn3A65fvx5/f38+/vhjDMNg5cqVJCUl/fqjFBER+RcOu9vTYrFwxRVXAFBfX099fT0Wi4XPPvuMESNGAGcfmzj3hgjDMKivr8dqteLq6kpOTg4DBgzgyiuvvKgDEhERaY5D7/ZsaGggOjqa0tJSxo4dS/fu3fHw8MDV9exufX19KSsrA2DcuHGMHj2anj17ctddd5GUlER6evqvODQREZELc+jdni4uLuTk5HDy5EmmT5/ODz/8YHfdyMhIIiMjAXjhhReYMGECBQUF5OTk4OvrS3Jysu1BexERkV/jZ9Okvr4ewzDw9vbmlltuoa6ujqNHj170Tjw8POjXrx9ffvklJ0+epL6+HoAjR47g4+PTZN2ysjJ27drF0KFDWb16Nc8//zweHh5NXqgrIiLya9gNv7feeot77rmHwYMH89ZbbzFp0iTy8vKYPXs2aWlpzTZ87Ngx27VCq9XKp59+ip+fH/369SMvLw+Ad95557zHJpYtW8bMmTNt21ksFiwWC9XV1b/4IEVERP6V3dOeGRkZvP/++5w5c4Z7772XrVu34unpSXV1NTExMUydOvVnGy4vLyc5OZmGhgYMw2DkyJEMHjyYnj17Mnv2bFJSUujVqxexsbG2bXbv3g1A7969gbOnXMPCwvD19WXKlCmtcbwiIiL2w8/NzY1OnTrRqVMnrr32Wjw9PQFo3749bm5uzTZ88803k52dfd787t272x5v+He33HJLk+f6Jk2axKRJk5rdl4iIyMWwG35Wq5Xdu3fT2NhIXV0du3fvxjAMDMOgpqbGmTWKiIi0Krvh17VrVxYtWgRAly5dbD+fmxYREfm9sht+a9eudWYdIiIiTqMH50RExHQUfiIiYjoKPxERMR271/y++eabn93w3LN4IiIivzd2w2/x4sV2N7JYLKxZs8YhBYmIiDia7vYUERHTafatDgDfffcde/futb1hHbC9gUFEROT3ptnwe+GFF9i+fTvff/89gwYNoqCggD59+ij8RETkd6vZuz3z8vLIyMiwjfKSk5PT4re5i4iI/BY1G35t27alTZs2uLq6cvr0aby8vDh8+LAzahMREXGIZk973nrrrZw8eZLY2Fiio6P5wx/+gL+/vzNqExERcYhmw+9vf/sbAGPGjGHAgAGcPn2am2++2dF1iYiIOEyzpz0nTpxo+/maa67h5ptvbjJPRETk98Zuz6+mpobq6moqKys5ceIEhmEAcPr0acrKypxWoIiISGuzG35vvvkmGRkZlJeXExUVZZvfoUMHxo8f75TiREREHMFu+E2cOJGJEyeydu1a4uPjnVmTiIiIQzV7w0tcXBxr1qyhqKgIgL59+xIXF4ebm5vDixMREXGEZm94WbBgAd988w1jxoxhzJgxfPPNN7Y7QEVERH6P7Pb86uvrcXV1ZdeuXaxfv942PzAwkPDwcKcUJyIi4gh2e36xsbEAuLi4UFpaapt/4MABXFxcHF+ZiIiIg9jt+Z17tOFPf/oTEyZMoHv37gAcOnSIhQsXOqc6ERERB7AbfseOHWP16tXA2ZteGhoagLM9wT179tC/f3/nVCgiItLK7IZfY2MjZ86cOW9+Q0PDBeeLiIj8XtgNv65duzJjxgxn1iIiIuIUdm94OXfNT0RE5HJjN/z+/ve/O7EMERER57EbfldeeaUz6xAREXGaZkd4ERERudwo/ERExHQUfiIiYjoOC7/Dhw8THx/PvffeS0hICBkZGQAcP36chIQEhg8fTkJCAidOnAAgLy+PkJAQxo4dS2VlJQClpaXMmjXLUSWKiIhJOSz8XFxcSE5O5t1332XdunW8/vrr7N27l7S0NAIDA9m8eTOBgYGkpaUB8Oqrr5KZmUlcXBwbNmwAICUlReEnIiKtzmHh5+3tTe/evYGzb3+//vrrKSsrY8uWLURGRgIQGRlJfn4+ABaLhdraWqxWK66urhQVFdGlSxd69OjhqBJFRMSknHLN7+DBg+zZs4c77riDiooKvL29gbOjyFRUVAAwbdo0EhIS2LZtG6GhoaSmppKUlOSM8kRExGSafZP7r3XmzBlmzpzJX/7yFzp06NBkmcViwWKxABAUFERQUBAA2dnZDBw4kP379/PKK6/g4eHBvHnzaN++vaPLFRERE3Boz6+uro6ZM2cSFhbG8OHDAfDy8qK8vByA8vJyPD09m2xTXV1NVlYW48aNY8WKFSxevJg+ffqQm5vryFJFRMREHBZ+hmEwb948rr/+ehISEmzzg4ODyc7OBs728IYMGdJku/T0dCZMmICbmxtWq9XWO6yurnZUqSIiYjIOO+35+eefk5OTw4033khERAQAjzzyCFOnTmXWrFlkZmbSrVs3UlJSbNuUlZVRXFxse5vE+PHjiYmJoWPHjqSmpjqqVBERMRmHhV9AQADffvvtBZede+bv3/n4+NgefQAYNWoUo0aNckh9IiJiXhrhRURETEfhJyIipqPwExER01H4iYiI6Sj8RETEdBR+IiJiOgo/ERExHYWfiIiYjsJPRERMR+EnIiKmo/ATERHTUfiJiIjpKPxERMR0FH4iImI6Cj8RETEdhZ+IiJiOwk9ERExH4SciIqaj8BMREdNR+ImIiOko/ERExHQUfiIiYjoKPxERMR2Fn4iImI7CT0RETEfhJyIipqPwExER01H4iYiI6Sj8RETEdBR+IiJiOgo/ERExHYWfiIiYjsJPRERMx2Hh9+c//5nAwEBCQ0Nt844fP05CQgLDhw8nISGBEydOAJCXl0dISAhjx46lsrISgNLSUmbNmuWo8kRExMQcFn7R0dG8/PLLTealpaURGBjI5s2bCQwMJC0tDYBXX32VzMxM4uLi2LBhAwApKSkKPxERcQiHhd/dd99Np06dmszbsmULkZGRAERGRpKfnw+AxWKhtrYWq9WKq6srRUVFdOnShR49ejiqPBERMTGnXvOrqKjA29sbgK5du1JRUQHAtGnTSEhIYNu2bYSGhpKamkpSUpIzSxMRERNxvVQ7tlgsWCwWAIKCgggKCgIgOzubgQMHsn//fl555RU8PDyYN28e7du3v1SliojIZcapPT8vLy/Ky8sBKC8vx9PTs8ny6upqsrKyGDduHCtWrGDx4sX06dOH3NxcZ5YpIiKXOaeGX3BwMNnZ2cDZHt6QIUOaLE9PT2fChAm4ublhtVptvcPq6mpnlikiIpc5h4XfI488wn/+53+yb98+Bg4cyD/+8Q+mTp3KJ598wvDhw/n000+ZOnWqbf2ysjKKi4sZOnQoAOPHjycmJoY333yTsLAwR5UpIiIm5LBrfkuXLr3g/IyMjAvO9/HxsT36ADBq1ChGjRrlkNpERMTcNMKLiIiYjsJPRERMR+EnIiKmo/ATERHTUfiJiIjpKPxERMR0FH4iImI6Cj8RETEdhZ+IiJiOwk9ERExH4SciIqaj8BMREdNR+ImIiOko/ERExHQUfiIiYjoKPxERMR2Fn4iImI7CT0RETEfhJyIipqPwExER01H4iYiI6Sj8RETEdBR+IiJiOgo/ERExHYWfiIiYjsJPRERMR+EnIiKmo/ATERHTUfiJiIjpKPxERMR0FH4iImI6Cj8RETEdhZ+IiJjOJQm/goICRowYwbBhw0hLSwNgzpw5hIWFsXTpUtt6qamp5OfnX4oSRUTkMub08GtoaODJJ5/k5ZdfZuPGjWzYsIGSkhLatWtHbm4uu3bt4tSpU5SXl1NcXMzQoUOdXaKIiFzmXJ29w+LiYq677jq6d+8OQEhICB9++CFWq5XGxkbq6+tp06YNy5cv56GHHnJ2eSIiYgJO7/mVlZXh6+trm/bx8aGsrAxPT0+ioqIYPHgwpaWlNAXB3a8AAAmuSURBVDY20rt3b2eXJyIiJuD0np898+bNs/2cmJjIggULWLlyJSUlJQQFBTF69Oif3f7QoUNER0e3ak1Dr23V5kTsau3f3dY28FIXIKbR2t+FQ4cOXXC+08PPx8eHI0eO2KbLysrw8fGxTefn59O7d2+qqqooLS1l2bJlTJ48mbCwMNq3b2+33e3btzu0bhERuXw4/bTnbbfdxv79+zlw4AC1tbVs3LiR4OBgAOrq6sjIyOCBBx6gpqYGi8UCnL1Jpq6uztmliojIZcrpPT9XV1cef/xxHnjgARoaGrjvvvu44YYbAHjttdeIioqiffv23HTTTVitVsLCwhg4cCAeHh7OLlVERC5TFsMwjEtdhIiIiDNphBcRETEdhZ+IiJiOws9kjh49yuzZsxk6dCjR0dFMmTKFffv2UVZWxsyZMwHYs2cPH3744UW1m5WVxZNPPtlkXnx8PLt27frZ7VatWtWi9oODgzl27NhF1SRyTq9evYiIiCA0NJTExEROnjzpsH0dPHiQ3Nxcu8tCQ0ObzFuxYgXp6ek/22ZWVhZlZWXN7js5OZlNmza1vFgTU/iZiGEYzJgxg759+5Kfn09WVhZz5syhoqICHx8fli9fDvyy8PulXnrpJafsR8ytXbt25OTksGHDBjp16sRrr73mkP3U19dz6NAhNmzY0KrtvvPOO5SXl7dqm2b3m3nIXRzvs88+w9XVlTFjxtjm3XzzzcDZv0gTExPJyspi+fLlWK1WPv/8c6ZNm0ZKSgpvvvkmnp6eNDY2MmLECNatW4enp2eL971hwwZeeuklDMNg0KBBPProoyxZsgSr1UpERAQ9e/bkueeeIycnh7Vr11JXV8cdd9zBE088gYuLS6t/FmJed955J99++y0ApaWlLFiwgMrKStq1a8d//dd/4efnx3vvvceLL75ImzZt6NixI6+99ho1NTX87W9/4+uvv8bFxYXk5GT69+9PVlYWmzdvpqqqisbGRmpra/n++++JiIggKiqKSZMmtbi2PXv28MQTT1BdXc21117LwoULKSws5Ouvv2bu3Lm0a9eOdevWsXfvXhYvXkxVVRWdO3dm0aJFeHt7O+gTu0wZYhoZGRnG008/fcFlBw4cMEJCQgzDMIy3337bWLBggW3ZihUrjNWrVxuGYRgfffSRMWPGjPO2f/vtt41+/foZ4eHhtn933nmnUVxcbBw5csQYNGiQUVFRYdTV1Rnx8fHG+++/bxiGYdx55522Nvbu3WtMmzbNqK2tNQzDMJ544gnjnXfeMQzDMAYPHmxUVFT8+g9BTOnc71l9fb3x0EMPGR9++KFhGIYxYcIEY9++fYZhGMaXX35pxMfHG4ZhGKGhocaRI0cMwzCMEydOGIZhGOnp6UZycrJhGGd/VwcNGmRYrVbj7bffNgYMGGBUVlYahmEYn332mTF16tQL1nHgwAHjtttua/I9ueeee4yXX37Ztt/t27cbhmEYKSkpxlNPPWUYhmGMHz/eKC4uNgzDMGpra424uDjb92Hjxo22uh577DHjvffea42P7LKnnp8067777iMpKYlJkybx9ttv2x1+6N577+Xxxx+3TcfHxwOwa9cu+vbta+sphoWFsWPHjvPe2HHuL9yYmBgArFYrXl5ejjgkMZlzZxjKysrw8/MjKCiIM2fOsHPnTh5++GHberW1tQD4+/uTnJzMqFGjGDZsGACff/4548ePB8DPz49u3bqxb98+AIKCgrjyyitbVMu1115LTk6ObXrFihUAnDp1ilOnTtG3b18AoqKimtR2zr59+/juu+9ISEgAoLGxka5du17U5yE67WkqN9xwA3l5eRe93VVXXYWXlxeFhYUUFxezZMkSB1R39ppkVFQUc+bMcUj7Yl7nrvlVV1czefJkXnvtNaKjo/Hw8GgSROc8+eSTfPXVV3zwwQfcd999vP322z/b/s8NvdjaDMPghhtuYN26dU7b5+VIN7yYSP/+/amtrW3ypSkpKaGoqKjJeldccQVnzpxpMi82NpZHH32UkSNHXvQ1uNtvv50dO3Zw7NgxGhoa2LhxI3fffTdwdsSfc0PXBQYGkpeXR0VFBQDHjx+3OyityC/Rvn175s+fz+rVq2nXrh3XXHMN7733HnA2VEpKSoCz1wLvuOMOHn74YTp37syRI0cICAiw3cW5b98+Dh8+zPXXX3/ePi70/WmJjh074uHhYfs+5uTk2L4n/9rmf/zHf3Ds2DF27twJnB0W8p///OdF78/sFH4mYrFYeOGFF/j0008ZOnQoISEhLF26lC5dujRZr1+/fuzdu5eIiAjeffdd4OyjBlVVVb9oxHVvb2/mzJnDxIkTiYiIoHfv3rZTnqNHjyY8PJw5c+bQs2dPZs2axf33309YWBj3338/R48e/fUHLvIvbrnlFm666SY2bNjAs88+S2ZmJuHh4YSEhJCfnw/AM888Q1hYGKGhofj7+3PzzTczduxYDMMgLCyM2bNns2jRItzd3c9r/6abbqJNmzaEh4fz97///aJq++///m/bvvfs2cP06dOBs6dAn3jiCSIiImhsbGT58uUsWbKE8PBwIiMjbUEoLafhzaRFdu3axaJFi3j99dcvdSkiIr+arvlJs9LS0njjjTd49tlnL3UpIiKtQj0/ERExHV3zExER01H4iYiI6Sj8RETEdBR+Ir9R/v7+TaYv9OaMf5efn8/evXubbbslbxIQuZwp/EQuIy0NPxGz06MOIr9DBw8e5C9/+QuVlZV4enqyaNEijhw5wtatW/nf//1fVq5caRsz8kJvLfhXa9as4c0338TFxYWePXvy/PPPX4pDEnEqhZ/Ib9S5wZjPOXHiBMHBwQA89dRTREVFERUVRWZmJk899RSpqakEBwfzxz/+kZEjRwIwceJEFixYQI8ePfjqq69YsGABa9asabKftLQ0tm7diru7u0Nf8iryW6LwE/mNOjcY8zlZWVl8/fXXAOzcudPWs4uIiLjgAAQ/99aCf3XTTTcxd+5chgwZct6bNkQuVwo/kcuUYRh231rwr9LS0tixYwfbtm1j1apV5Obm4uqq/xrk8qYbXkR+h/z9/dm4cSMAubm5BAQEAE1H/+/QoYPdtxac09jYyOHDh+nfvz9z587l1KlTVFVVOfFIRC4NhZ/I79Bf//pXsrKyCAsLIycnh3nz5gFnXyicnp5OZGQkpaWldt9acE5DQwOPPvooYWFhREVFMWHCBDw8PC7FIYk4lcb2FBER01HPT0RETEfhJyIipqPwExER01H4iYiI6Sj8RETEdBR+IiJiOgo/ERExHYWfiIiYzv8FQ1Frb/3CNR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data:image/png;base64,iVBORw0KGgoAAAANSUhEUgAAAb8AAAFNCAYAAACQSWFgAAAABHNCSVQICAgIfAhkiAAAAAlwSFlzAAALEgAACxIB0t1+/AAAADh0RVh0U29mdHdhcmUAbWF0cGxvdGxpYiB2ZXJzaW9uMy4yLjIsIGh0dHA6Ly9tYXRwbG90bGliLm9yZy+WH4yJAAAgAElEQVR4nO3deVRV9f7/8eeRQb0pJiiQZfkNG8wmklRiqVecYyaQrwMqmUpopmk37tVb176lfssMtdD4Rl60yS4RiJYYatFAfqUsLKWupaGm4A9xhMO4f3/48/wuV09gcY7lfj3Wci329NnvfRbHF589fLbFMAwDERERE2lzqQsQERFxNoWfiIiYjsJPRERMR+EnIiKmo/ATERHTUfiJiIjpKPxELoEVK1Ywd+7cS11Gq3r88cd58cUXL3UZIi2i8BMBgoOD+fTTT5vMy8rKYsyYMS3aPjk5meeff94Rpf1uPPnkk0yfPv1SlyHSIgo/EfnVGhoaLnUJIhdF4SfSQt9//z3x8fEEBAQQEhLCli1bAFi3bh25ubmkp6fj7+9PYmIiAGVlZTz00EP079+f4OBg1qxZ0+J95efnExERwV133cXQoUMpKCiwtZmYmEjfvn0ZNmwYb731lm2bFStWMHPmTObOnYu/vz9hYWHs27ePl156icDAQAYNGsTHH39sWz8+Pp7nnnuOmJgY7rrrLh588EGOHz9uWz5z5kyCgoLo06cP48aN45///KdtWXJyMk888QRTpkzhzjvvZPv27U16v8eOHWPatGkEBATQt29fxo4dS2Nj489+jufaXbBgAVOnTsXf35/Y2FhKS0tb/LmJtJTCT6QF6urqSExMJCgoiE8//ZT58+czd+5cfvjhB+Li4ggLC2Py5Mns3LmTVatW0djYyIMPPshNN91EQUEBGRkZZGRk8NFHHzW7r+LiYh577DH+9Kc/UVRUxGuvvcbVV18NwCOPPIKvry8fffQRy5cvZ+nSpRQWFtq23bZtGxEREezYsYNevXoxefJkGhsbKSgoYPr06Tz++ONN9pWdnc3ChQv5+OOPcXV15amnnrItGzhwIHl5eRQWFnLLLbecd41yw4YNJCYm8sUXX9CnT58my1avXo2Pjw+FhYV88sknPPLII1gslp/9HM959913mTFjBjt27ODaa681/elkcQyFn8j/M336dAICAmz/FixYYFv21VdfUVVVxdSpU3F3dycwMJDBgwezcePGC7a1a9cujh07xowZM3B3d6d79+6MHj2ad999t9k6MjMzue+++wgKCqJNmzb4+Pjg5+fH4cOH+eKLL5g7dy5t27alV69exMbGkpOTY9s2ICCAAQMG4OrqysiRI6msrGTq1Km4ublx7733cujQIU6ePGlbPyIightvvJE//OEPPPzww2zatMl2CjMmJoYOHTrg7u7OQw89RElJCadOnbJtO2TIEPr06UObNm1o27Ztk2NwdXXl6NGj/PTTT7i5uREQEIDFYmnR5zh06FBuv/12XF1dCQ8PZ8+ePc1+ZiIXy/VSFyDyW/Hiiy9yzz332KazsrL4xz/+AUB5eTm+vr60afP//17s1q0bZWVlF2zr0KFDlJeXExAQYJvX0NDQZNqew4cPM2jQoPPml5eX06lTJzp06NCkhq+//to27eXlZfu5Xbt2dO7cGRcXF9s0QFVVFR4eHgBcddVVTdqqq6ujsrKSzp078/zzz7Np0yaOHTtmO+7Kyko6dux43rb/bvLkybzwwgvcf//9AMTFxTF16tQWfY5dunRpcgxVVVV29yPySyn8RFrA29ubI0eO0NjYaPuP+/Dhw/To0QMAi8XSZP2rrrqKa665hs2bN1/0vq666qoLXufy9vbmxIkTnD592haAhw8fxsfH56L3cc7hw4eb/Ozm5kbnzp3Jzc1ly5YtrF69mmuuuYZTp05x991309KXwHTo0IHk5GSSk5P57rvvmDhxIrfddluzn6OIs+i0p0gL3H777bRr146XX36Zuro6tm/fztatW7n33nuBsz2ugwcPNln/iiuuIC0tDavVSkNDA9999x3FxcXN7ismJoasrCwKCwtpbGykrKyM77//nquuugp/f3+WLl1KTU0NJSUlZGZmEh4e/ouPa/369ezdu5fq6mqWLVvGiBEjcHFx4cyZM7i7u9O5c2eqq6tZunTpRbW7bds2fvzxRwzDoGPHjri4uGCxWJr9HEWcReEn0gLu7u6sWrWKgoIC+vfvz4IFC3jmmWfw8/MDzgbW3r17CQgIICkpCRcXF1atWkVJSQlDhgyhf//+zJ8/n9OnTze7r9tvv51FixaxcOFC+vTpw/jx4/npp58AWLp0KYcOHWLAgAHMmDGDhx56qMmp2osVERFBcnIyQUFB1NbWMm/ePAAiIyPp1q0bAwYMICQkhDvvvPOi2v3xxx9JSEjA39+fuLg4xowZQ//+/Zv9HEWcxaKX2YqYU3x8POHh4cTGxl7qUkScTj0/ERExHYWfiIiYjk57ioiI6ajnJyIipqPwExER07lsHnLv16+fbfxDERERODva0vbt28+bf9mE39VXX01WVtalLkNERH5DoqOjLzhfpz1FRMR0FH4iImI6Cj8RETEdhZ+IiJiOwk9ERExH4SciIqaj8BMREdNR+ImIiOko/ERExHQUfiIiYjoKPxERMR2Fnx3WmtpLXYKYiH7fRJzrshnYurW1a+uOR8DYS12GmMTJotcvdQkipqKen4iImI7CT0RETMeh4Xfy5ElmzpzJyJEjGTVqFDt37uT48eMkJCQwfPhwEhISOHHiBAB5eXmEhIQwduxYKisrASgtLWXWrFmOLFFEREzIoeH39NNPM2DAADZt2kROTg5+fn6kpaURGBjI5s2bCQwMJC0tDYBXX32VzMxM4uLi2LBhAwApKSkKPxERaXUOC79Tp06xY8cOYmJiAHB3d8fDw4MtW7YQGRkJQGRkJPn5+QBYLBZqa2uxWq24urpSVFREly5d6NGjh6NKFBERk3JY+B08eBBPT0/+/Oc/ExkZybx586iqqqKiogJvb28AunbtSkVFBQDTpk0jISGBbdu2ERoaSmpqKklJSY4qT0RETMxh4VdfX8/u3bsZM2YM2dnZtG/f3naK8xyLxYLFYgEgKCiIrKwsVq1axZYtWxg4cCD79+9n5syZzJ8/n+rqakeVKiIiJuOw8PP19cXX15c77rgDgJEjR7J79268vLwoLy8HoLy8HE9PzybbVVdXk5WVxbhx41ixYgWLFy+mT58+5ObmOqpUERExGYeFX9euXfH19eWHH34AoLCwED8/P4KDg8nOzgYgOzubIUOGNNkuPT2dCRMm4ObmhtVqtfUO1fMTEZHW4tARXv76178yd+5c6urq6N69O4sWLaKxsZFZs2aRmZlJt27dSElJsa1fVlZGcXExM2bMAGD8+PHExMTQsWNHUlNTHVmqiIiYiMUwDONSF9EaoqOjycrKatU2NbyZOIuGNxNxDHvZoBFeRETEdBR+IiJiOgo/ERExHYWfiIiYjsJPRERMR+EnIiKmo/ATERHTUfiJiIjpKPxERMR0FH4iImI6Cj8RETEdhZ+IiJiOwk9ERExH4SciIqaj8BMREdNR+ImIiOko/ERExHQUfiIiYjoKPxERMR2Fn4iImI7CT0RETEfhJyIipqPwExER01H4iYiI6Sj8RETEdBR+IiJiOgo/ERExHYWfiIiYjsJPRERMR+EnIiKmo/ATERHTUfiJiIjpKPxERMR0HBp+wcHBhIWFERERQXR0NADHjx8nISGB4cOHk5CQwIkTJwDIy8sjJCSEsWPHUllZCUBpaSmzZs1yZIkiImJCDu/5ZWRkkJOTQ1ZWFgBpaWkEBgayefNmAgMDSUtLA+DVV18lMzOTuLg4NmzYAEBKSorCT0REWp3TT3tu2bKFyMhIACIjI8nPzwfAYrFQW1uL1WrF1dWVoqIiunTpQo8ePZxdooiIXOYcHn6TJ08mOjqadevWAVBRUYG3tzcAXbt2paKiAoBp06aRkJDAtm3bCA0NJTU1laSkJEeXJyIiJuTqyMbfeOMNfHx8qKioICEhgeuvv77JcovFgsViASAoKIigoCAAsrOzGThwIPv37+eVV17Bw8ODefPm0b59e0eWKyIiJuHQnp+Pjw8AXl5eDBs2jOLiYry8vCgvLwegvLwcT0/PJttUV1eTlZXFuHHjWLFiBYsXL6ZPnz7k5uY6slQRETERh4VfVVUVp0+ftv38ySefcMMNNxAcHEx2djZwtoc3ZMiQJtulp6czYcIE3NzcsFqttt5hdXW1o0oVERGTcdhpz4qKCqZPnw5AQ0MDoaGhDBw4kNtuu41Zs2aRmZlJt27dSElJsW1TVlZGcXExM2bMAGD8+PHExMTQsWNHUlNTHVWqiIiYjMUwDONSF9EaoqOjbY9TtBaPgLGt2p6IPSeLXr/UJYhcluxlg0Z4ERER01H4iYiI6Sj8RETEdBR+IiJiOgo/ERExHYWfiIiYjsJPRERMR+EnIiKmo/ATERHTUfiJiIjpKPxERMR0FH4iImI6Cj8RETEdhZ+IiJiOwk9ERExH4SciIqaj8BMREdNR+ImIiOko/ERExHQUfiIiYjoKPxERMR2Fn4iImI7CT0RETEfhJyIipqPwExER01H4iYiI6bj+3MKdO3eyfv16ioqKOHr0KO3ateOGG27gj3/8I+Hh4XTs2NFZdYqIiLQau+H3wAMP4O3tzZAhQ0hMTMTLy4uamhr279/P9u3bSUpKYtKkSQwZMsSZ9YqIiPxqdsPvmWeewdPTs+nKrq707t2b3r17c//993Ps2DGHFygiItLa7F7z+/fgAygsLGTr1q3U1dXZXUdEROS3rsU3vCxevJjPP/+ckpISkpKSHFmTiIiIQ9kNv8WLF3Py5Enb9E8//cT06dN58MEHOXz4sFOKExERcQS71/yGDRvG7NmzGTRoEOPGjSMyMpIJEyZQU1NDbGysM2sUERFpVXZ7fn369CE9PZ1OnToxefJkDMNg7dq1vPXWW0ycOLHFO2hoaCAyMpJp06YBcODAAWJjYxk2bBizZs2itrYWgLVr1xIaGsqUKVNs84qKili4cOGvOT4REZHz2A2/+vp6PvjgA7y8vHjxxRcpKSkhMTGRkpKSi9rBmjVr8PPzs00vWbKESZMm8f777+Ph4UFmZiYAubm5rF+/Hn9/fz7++GMMw2DlypW6vigiIq3ObvhNnz6dPXv2sGPHDp588kmmT5/OggULWLt2LfPnz29R40eOHOGDDz4gJiYGAMMw+OyzzxgxYgQAUVFRbNmyxbasvr4eq9WKq6srOTk5DBgwgCuvvPLXHqOIiEgTdq/5/fTTT7z00kvU1tYSFxcHgI+PD08//TR79uxpUeMLFy7k0Ucf5cyZMwBUVlbi4eGBq+vZ3fr6+lJWVgbAuHHjGD16ND179uSuu+4iKSmJ9PT0X3VwIiIiF2I3/EaPHm0LvUmTJjVZ1qtXr2Yb3rZtG56entx6661s37692fUjIyOJjIwE4IUXXmDChAkUFBSQk5ODr68vycnJtGmjoUhFROTXsxt+8fHxxMfH/+KGv/jiC7Zu3UpBQQE1NTWcPn2ap59+mpMnT1JfX4+rqytHjhzBx8enyXZlZWXs2rWLGTNmMH78eDIyMli5ciWFhYUEBQX94npERETOsduVSk1N5cSJE3Y3LCwsZNu2bXaXz5kzh4KCArZu3crSpUvp378/zz33HP369SMvLw+Ad955h+Dg4CbbLVu2jJkzZwJgtVqxWCxYLBaqq6sv6sBERETssdvzu/HGG5k2bRpt27bllltuwdPTk5qaGn788UdKSkoIDAwkMTHxonf46KOPMnv2bFJSUujVq1eTZwZ3794NQO/evQEIDQ0lLCwMX19fpkyZctH7EhERuRCLYRjGz62wf/9+vvjiC44ePUrbtm3x8/Pj7rvvpl27ds6qsUWio6PJyspq1TY9Asa2ansi9pwsev1SlyByWbKXDT/7Pj+AHj160KNHD0fUJCIickno9kkRETEdhZ+I/Cxrfd2lLkFMxFm/b82e9hQRc2vn6kaXRQmXugwxif/z59VO2U+z4ffUU0+dN69Dhw7ceuutDB061CFFiYiIOFKzpz1ramrYs2cP1113Hddddx3ffvstZWVlZGZm8vTTTzujRhERkVbVbM/v22+/5Y033sDFxQWAMWPGMG7cOF5//XXCwsIcXqCIiEhra7bnd+LECaqqqmzT1dXVHD9+HBcXF9zd3R1anIiIiCM02/N74IEHiIiIoF+/fhiGwY4dO0hMTKSqqorAwEBn1CgiItKqmg2/2NhYBg0aRHFxMQCzZ8+2DUb92GOPObY6ERERB2jRc36GYeDp6UmnTp0oLS1lx44djq5LRETEYZrt+T377LO899579OzZs8n79O6++26HFiYiIuIozYZffn4+mzZt0s0tIiJy2Wj2tGf37t2pq9PwRiIicvlotufXvn17IiMjCQwMbNL7mz9/vkMLExERcZRmwy84OPi8t62LiIj8njUbflFRUc6oQ0RExGnsht/DDz/MsmXL7A5hlpub67CiREREHMlu+M2bNw+AVatWOa0YERERZ7B7t6e3tzcAe/fu5eqrr27yr6CgwGkFioiItLZmH3VYuXIlhYWFtun/+Z//YcuWLQ4tSkRExJGaveElNTWVxMRE3Nzc+Oijj/jhhx9ITU11Rm0iIiIO0Wz4eXp6snLlSiZNmsStt97K8uXLsVgszqhNRETEIeyGn7+/f5OQq6ur4+DBg2zatAmLxcIXX3zhlAJFRERam93w27lzpzPrEBERcZpmT3sCbNmyhaKiIgD69u3L4MGDHVqUiIiIIzV7t+eSJUtYs2YNfn5++Pn5sWbNGp577jln1CYiIuIQzfb8PvzwQ3Jycmzv8ouKiiIyMpI5c+Y4vDgRERFHaNGb3E+ePGn7+dSpUw4rRkRExBma7flNmzaNqKgo+vXrh2EY7Nixg7lz5zqjNhEREYdoNvxCQ0Pp27cvu3btAmDu3Ll07drV4YWJiIg4Sovu9ty1a5ftbk+LxaL3+4mIyO/aRd/tuXbtWpYuXdpswzU1NcTExBAeHk5ISAjLly8H4MCBA8TGxjJs2DBmzZpFbW0tAGvXriU0NJQpU6bY5hUVFbFw4cJfc3wiIiLnaTb8PvzwQ1avXk1MTAwxMTG8/PLLbNu2rdmG3d3dycjIYP369WRnZ/PRRx/x5ZdfsmTJEiZNmsT777+Ph4cHmZmZwNn3A65fvx5/f38+/vhjDMNg5cqVJCUl/fqjFBER+RcOu9vTYrFwxRVXAFBfX099fT0Wi4XPPvuMESNGAGcfmzj3hgjDMKivr8dqteLq6kpOTg4DBgzgyiuvvKgDEhERaY5D7/ZsaGggOjqa0tJSxo4dS/fu3fHw8MDV9exufX19KSsrA2DcuHGMHj2anj17ctddd5GUlER6evqvODQREZELc+jdni4uLuTk5HDy5EmmT5/ODz/8YHfdyMhIIiMjAXjhhReYMGECBQUF5OTk4OvrS3Jysu1BexERkV/jZ9Okvr4ewzDw9vbmlltuoa6ujqNHj170Tjw8POjXrx9ffvklJ0+epL6+HoAjR47g4+PTZN2ysjJ27drF0KFDWb16Nc8//zweHh5NXqgrIiLya9gNv7feeot77rmHwYMH89ZbbzFp0iTy8vKYPXs2aWlpzTZ87Ngx27VCq9XKp59+ip+fH/369SMvLw+Ad95557zHJpYtW8bMmTNt21ksFiwWC9XV1b/4IEVERP6V3dOeGRkZvP/++5w5c4Z7772XrVu34unpSXV1NTExMUydOvVnGy4vLyc5OZmGhgYMw2DkyJEMHjyYnj17Mnv2bFJSUujVqxexsbG2bXbv3g1A7969gbOnXMPCwvD19WXKlCmtcbwiIiL2w8/NzY1OnTrRqVMnrr32Wjw9PQFo3749bm5uzTZ88803k52dfd787t272x5v+He33HJLk+f6Jk2axKRJk5rdl4iIyMWwG35Wq5Xdu3fT2NhIXV0du3fvxjAMDMOgpqbGmTWKiIi0Krvh17VrVxYtWgRAly5dbD+fmxYREfm9sht+a9eudWYdIiIiTqMH50RExHQUfiIiYjoKPxERMR271/y++eabn93w3LN4IiIivzd2w2/x4sV2N7JYLKxZs8YhBYmIiDia7vYUERHTafatDgDfffcde/futb1hHbC9gUFEROT3ptnwe+GFF9i+fTvff/89gwYNoqCggD59+ij8RETkd6vZuz3z8vLIyMiwjfKSk5PT4re5i4iI/BY1G35t27alTZs2uLq6cvr0aby8vDh8+LAzahMREXGIZk973nrrrZw8eZLY2Fiio6P5wx/+gL+/vzNqExERcYhmw+9vf/sbAGPGjGHAgAGcPn2am2++2dF1iYiIOEyzpz0nTpxo+/maa67h5ptvbjJPRETk98Zuz6+mpobq6moqKys5ceIEhmEAcPr0acrKypxWoIiISGuzG35vvvkmGRkZlJeXExUVZZvfoUMHxo8f75TiREREHMFu+E2cOJGJEyeydu1a4uPjnVmTiIiIQzV7w0tcXBxr1qyhqKgIgL59+xIXF4ebm5vDixMREXGEZm94WbBgAd988w1jxoxhzJgxfPPNN7Y7QEVERH6P7Pb86uvrcXV1ZdeuXaxfv942PzAwkPDwcKcUJyIi4gh2e36xsbEAuLi4UFpaapt/4MABXFxcHF+ZiIiIg9jt+Z17tOFPf/oTEyZMoHv37gAcOnSIhQsXOqc6ERERB7AbfseOHWP16tXA2ZteGhoagLM9wT179tC/f3/nVCgiItLK7IZfY2MjZ86cOW9+Q0PDBeeLiIj8XtgNv65duzJjxgxn1iIiIuIUdm94OXfNT0RE5HJjN/z+/ve/O7EMERER57EbfldeeaUz6xAREXGaZkd4ERERudwo/ERExHQUfiIiYjoOC7/Dhw8THx/PvffeS0hICBkZGQAcP36chIQEhg8fTkJCAidOnAAgLy+PkJAQxo4dS2VlJQClpaXMmjXLUSWKiIhJOSz8XFxcSE5O5t1332XdunW8/vrr7N27l7S0NAIDA9m8eTOBgYGkpaUB8Oqrr5KZmUlcXBwbNmwAICUlReEnIiKtzmHh5+3tTe/evYGzb3+//vrrKSsrY8uWLURGRgIQGRlJfn4+ABaLhdraWqxWK66urhQVFdGlSxd69OjhqBJFRMSknHLN7+DBg+zZs4c77riDiooKvL29gbOjyFRUVAAwbdo0EhIS2LZtG6GhoaSmppKUlOSM8kRExGSafZP7r3XmzBlmzpzJX/7yFzp06NBkmcViwWKxABAUFERQUBAA2dnZDBw4kP379/PKK6/g4eHBvHnzaN++vaPLFRERE3Boz6+uro6ZM2cSFhbG8OHDAfDy8qK8vByA8vJyPD09m2xTXV1NVlYW48aNY8WKFSxevJg+ffqQm5vryFJFRMREHBZ+hmEwb948rr/+ehISEmzzg4ODyc7OBs728IYMGdJku/T0dCZMmICbmxtWq9XWO6yurnZUqSIiYjIOO+35+eefk5OTw4033khERAQAjzzyCFOnTmXWrFlkZmbSrVs3UlJSbNuUlZVRXFxse5vE+PHjiYmJoWPHjqSmpjqqVBERMRmHhV9AQADffvvtBZede+bv3/n4+NgefQAYNWoUo0aNckh9IiJiXhrhRURETEfhJyIipqPwExER01H4iYiI6Sj8RETEdBR+IiJiOgo/ERExHYWfiIiYjsJPRERMR+EnIiKmo/ATERHTUfiJiIjpKPxERMR0FH4iImI6Cj8RETEdhZ+IiJiOwk9ERExH4SciIqaj8BMREdNR+ImIiOko/ERExHQUfiIiYjoKPxERMR2Fn4iImI7CT0RETEfhJyIipqPwExER01H4iYiI6Sj8RETEdBR+IiJiOgo/ERExHYWfiIiYjsJPRERMx2Hh9+c//5nAwEBCQ0Nt844fP05CQgLDhw8nISGBEydOAJCXl0dISAhjx46lsrISgNLSUmbNmuWo8kRExMQcFn7R0dG8/PLLTealpaURGBjI5s2bCQwMJC0tDYBXX32VzMxM4uLi2LBhAwApKSkKPxERcQiHhd/dd99Np06dmszbsmULkZGRAERGRpKfnw+AxWKhtrYWq9WKq6srRUVFdOnShR49ejiqPBERMTGnXvOrqKjA29sbgK5du1JRUQHAtGnTSEhIYNu2bYSGhpKamkpSUpIzSxMRERNxvVQ7tlgsWCwWAIKCgggKCgIgOzubgQMHsn//fl555RU8PDyYN28e7du3v1SliojIZcapPT8vLy/Ky8sBKC8vx9PTs8ny6upqsrKyGDduHCtWrGDx4sX06dOH3NxcZ5YpIiKXOaeGX3BwMNnZ2cDZHt6QIUOaLE9PT2fChAm4ublhtVptvcPq6mpnlikiIpc5h4XfI488wn/+53+yb98+Bg4cyD/+8Q+mTp3KJ598wvDhw/n000+ZOnWqbf2ysjKKi4sZOnQoAOPHjycmJoY333yTsLAwR5UpIiIm5LBrfkuXLr3g/IyMjAvO9/HxsT36ADBq1ChGjRrlkNpERMTcNMKLiIiYjsJPRERMR+EnIiKmo/ATERHTUfiJiIjpKPxERMR0FH4iImI6Cj8RETEdhZ+IiJiOwk9ERExH4SciIqaj8BMREdNR+ImIiOko/ERExHQUfiIiYjoKPxERMR2Fn4iImI7CT0RETEfhJyIipqPwExER01H4iYiI6Sj8RETEdBR+IiJiOgo/ERExHYWfiIiYjsJPRERMR+EnIiKmo/ATERHTUfiJiIjpKPxERMR0FH4iImI6Cj8RETEdhZ+IiJjOJQm/goICRowYwbBhw0hLSwNgzpw5hIWFsXTpUtt6qamp5OfnX4oSRUTkMub08GtoaODJJ5/k5ZdfZuPGjWzYsIGSkhLatWtHbm4uu3bt4tSpU5SXl1NcXMzQoUOdXaKIiFzmXJ29w+LiYq677jq6d+8OQEhICB9++CFWq5XGxkbq6+tp06YNy5cv56GHHnJ2eSIiYgJO7/mVlZXh6+trm/bx8aGsrAxPT0+ioqIYPHgwpaWlNAXB3a8AAAmuSURBVDY20rt3b2eXJyIiJuD0np898+bNs/2cmJjIggULWLlyJSUlJQQFBTF69Oif3f7QoUNER0e3ak1Dr23V5kTsau3f3dY28FIXIKbR2t+FQ4cOXXC+08PPx8eHI0eO2KbLysrw8fGxTefn59O7d2+qqqooLS1l2bJlTJ48mbCwMNq3b2+33e3btzu0bhERuXw4/bTnbbfdxv79+zlw4AC1tbVs3LiR4OBgAOrq6sjIyOCBBx6gpqYGi8UCnL1Jpq6uztmliojIZcrpPT9XV1cef/xxHnjgARoaGrjvvvu44YYbAHjttdeIioqiffv23HTTTVitVsLCwhg4cCAeHh7OLlVERC5TFsMwjEtdhIiIiDNphBcRETEdhZ+IiJiOws9kjh49yuzZsxk6dCjR0dFMmTKFffv2UVZWxsyZMwHYs2cPH3744UW1m5WVxZNPPtlkXnx8PLt27frZ7VatWtWi9oODgzl27NhF1SRyTq9evYiIiCA0NJTExEROnjzpsH0dPHiQ3Nxcu8tCQ0ObzFuxYgXp6ek/22ZWVhZlZWXN7js5OZlNmza1vFgTU/iZiGEYzJgxg759+5Kfn09WVhZz5syhoqICHx8fli9fDvyy8PulXnrpJafsR8ytXbt25OTksGHDBjp16sRrr73mkP3U19dz6NAhNmzY0KrtvvPOO5SXl7dqm2b3m3nIXRzvs88+w9XVlTFjxtjm3XzzzcDZv0gTExPJyspi+fLlWK1WPv/8c6ZNm0ZKSgpvvvkmnp6eNDY2MmLECNatW4enp2eL971hwwZeeuklDMNg0KBBPProoyxZsgSr1UpERAQ9e/bkueeeIycnh7Vr11JXV8cdd9zBE088gYuLS6t/FmJed955J99++y0ApaWlLFiwgMrKStq1a8d//dd/4efnx3vvvceLL75ImzZt6NixI6+99ho1NTX87W9/4+uvv8bFxYXk5GT69+9PVlYWmzdvpqqqisbGRmpra/n++++JiIggKiqKSZMmtbi2PXv28MQTT1BdXc21117LwoULKSws5Ouvv2bu3Lm0a9eOdevWsXfvXhYvXkxVVRWdO3dm0aJFeHt7O+gTu0wZYhoZGRnG008/fcFlBw4cMEJCQgzDMIy3337bWLBggW3ZihUrjNWrVxuGYRgfffSRMWPGjPO2f/vtt41+/foZ4eHhtn933nmnUVxcbBw5csQYNGiQUVFRYdTV1Rnx8fHG+++/bxiGYdx55522Nvbu3WtMmzbNqK2tNQzDMJ544gnjnXfeMQzDMAYPHmxUVFT8+g9BTOnc71l9fb3x0EMPGR9++KFhGIYxYcIEY9++fYZhGMaXX35pxMfHG4ZhGKGhocaRI0cMwzCMEydOGIZhGOnp6UZycrJhGGd/VwcNGmRYrVbj7bffNgYMGGBUVlYahmEYn332mTF16tQL1nHgwAHjtttua/I9ueeee4yXX37Ztt/t27cbhmEYKSkpxlNPPWUYhmGMHz/eKC4uNgzDMGpra424uDjb92Hjxo22uh577DHjvffea42P7LKnnp8067777iMpKYlJkybx9ttv2x1+6N577+Xxxx+3TcfHxwOwa9cu+vbta+sphoWFsWPHjvPe2HHuL9yYmBgArFYrXl5ejjgkMZlzZxjKysrw8/MjKCiIM2fOsHPnTh5++GHberW1tQD4+/uTnJzMqFGjGDZsGACff/4548ePB8DPz49u3bqxb98+AIKCgrjyyitbVMu1115LTk6ObXrFihUAnDp1ilOnTtG3b18AoqKimtR2zr59+/juu+9ISEgAoLGxka5du17U5yE67WkqN9xwA3l5eRe93VVXXYWXlxeFhYUUFxezZMkSB1R39ppkVFQUc+bMcUj7Yl7nrvlVV1czefJkXnvtNaKjo/Hw8GgSROc8+eSTfPXVV3zwwQfcd999vP322z/b/s8NvdjaDMPghhtuYN26dU7b5+VIN7yYSP/+/amtrW3ypSkpKaGoqKjJeldccQVnzpxpMi82NpZHH32UkSNHXvQ1uNtvv50dO3Zw7NgxGhoa2LhxI3fffTdwdsSfc0PXBQYGkpeXR0VFBQDHjx+3OyityC/Rvn175s+fz+rVq2nXrh3XXHMN7733HnA2VEpKSoCz1wLvuOMOHn74YTp37syRI0cICAiw3cW5b98+Dh8+zPXXX3/ePi70/WmJjh074uHhYfs+5uTk2L4n/9rmf/zHf3Ds2DF27twJnB0W8p///OdF78/sFH4mYrFYeOGFF/j0008ZOnQoISEhLF26lC5dujRZr1+/fuzdu5eIiAjeffdd4OyjBlVVVb9oxHVvb2/mzJnDxIkTiYiIoHfv3rZTnqNHjyY8PJw5c+bQs2dPZs2axf33309YWBj3338/R48e/fUHLvIvbrnlFm666SY2bNjAs88+S2ZmJuHh4YSEhJCfnw/AM888Q1hYGKGhofj7+3PzzTczduxYDMMgLCyM2bNns2jRItzd3c9r/6abbqJNmzaEh4fz97///aJq++///m/bvvfs2cP06dOBs6dAn3jiCSIiImhsbGT58uUsWbKE8PBwIiMjbUEoLafhzaRFdu3axaJFi3j99dcvdSkiIr+arvlJs9LS0njjjTd49tlnL3UpIiKtQj0/ERExHV3zExER01H4iYiI6Sj8RETEdBR+Ir9R/v7+TaYv9OaMf5efn8/evXubbbslbxIQuZwp/EQuIy0NPxGz06MOIr9DBw8e5C9/+QuVlZV4enqyaNEijhw5wtatW/nf//1fVq5caRsz8kJvLfhXa9as4c0338TFxYWePXvy/PPPX4pDEnEqhZ/Ib9S5wZjPOXHiBMHBwQA89dRTREVFERUVRWZmJk899RSpqakEBwfzxz/+kZEjRwIwceJEFixYQI8ePfjqq69YsGABa9asabKftLQ0tm7diru7u0Nf8iryW6LwE/mNOjcY8zlZWVl8/fXXAOzcudPWs4uIiLjgAAQ/99aCf3XTTTcxd+5chgwZct6bNkQuVwo/kcuUYRh231rwr9LS0tixYwfbtm1j1apV5Obm4uqq/xrk8qYbXkR+h/z9/dm4cSMAubm5BAQEAE1H/+/QoYPdtxac09jYyOHDh+nfvz9z587l1KlTVFVVOfFIRC4NhZ/I79Bf//pXsrKyCAsLIycnh3nz5gFnXyicnp5OZGQkpaWldt9acE5DQwOPPvooYWFhREVFMWHCBDw8PC7FIYk4lcb2FBER01HPT0RETEfhJyIipqPwExER01H4iYiI6Sj8RETEdBR+IiJiOgo/ERExHYWfiIiYzv8FQ1Frb/3CNR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data:image/png;base64,iVBORw0KGgoAAAANSUhEUgAAAb8AAAFNCAYAAACQSWFgAAAABHNCSVQICAgIfAhkiAAAAAlwSFlzAAALEgAACxIB0t1+/AAAADh0RVh0U29mdHdhcmUAbWF0cGxvdGxpYiB2ZXJzaW9uMy4yLjIsIGh0dHA6Ly9tYXRwbG90bGliLm9yZy+WH4yJAAAgAElEQVR4nO3deVRV9f7/8eeRQb0pJiiQZfkNG8wmklRiqVecYyaQrwMqmUpopmk37tVb176lfssMtdD4Rl60yS4RiJYYatFAfqUsLKWupaGm4A9xhMO4f3/48/wuV09gcY7lfj3Wci329NnvfRbHF589fLbFMAwDERERE2lzqQsQERFxNoWfiIiYjsJPRERMR+EnIiKmo/ATERHTUfiJiIjpKPxELoEVK1Ywd+7cS11Gq3r88cd58cUXL3UZIi2i8BMBgoOD+fTTT5vMy8rKYsyYMS3aPjk5meeff94Rpf1uPPnkk0yfPv1SlyHSIgo/EfnVGhoaLnUJIhdF4SfSQt9//z3x8fEEBAQQEhLCli1bAFi3bh25ubmkp6fj7+9PYmIiAGVlZTz00EP079+f4OBg1qxZ0+J95efnExERwV133cXQoUMpKCiwtZmYmEjfvn0ZNmwYb731lm2bFStWMHPmTObOnYu/vz9hYWHs27ePl156icDAQAYNGsTHH39sWz8+Pp7nnnuOmJgY7rrrLh588EGOHz9uWz5z5kyCgoLo06cP48aN45///KdtWXJyMk888QRTpkzhzjvvZPv27U16v8eOHWPatGkEBATQt29fxo4dS2Nj489+jufaXbBgAVOnTsXf35/Y2FhKS0tb/LmJtJTCT6QF6urqSExMJCgoiE8//ZT58+czd+5cfvjhB+Li4ggLC2Py5Mns3LmTVatW0djYyIMPPshNN91EQUEBGRkZZGRk8NFHHzW7r+LiYh577DH+9Kc/UVRUxGuvvcbVV18NwCOPPIKvry8fffQRy5cvZ+nSpRQWFtq23bZtGxEREezYsYNevXoxefJkGhsbKSgoYPr06Tz++ONN9pWdnc3ChQv5+OOPcXV15amnnrItGzhwIHl5eRQWFnLLLbecd41yw4YNJCYm8sUXX9CnT58my1avXo2Pjw+FhYV88sknPPLII1gslp/9HM959913mTFjBjt27ODaa681/elkcQyFn8j/M336dAICAmz/FixYYFv21VdfUVVVxdSpU3F3dycwMJDBgwezcePGC7a1a9cujh07xowZM3B3d6d79+6MHj2ad999t9k6MjMzue+++wgKCqJNmzb4+Pjg5+fH4cOH+eKLL5g7dy5t27alV69exMbGkpOTY9s2ICCAAQMG4OrqysiRI6msrGTq1Km4ublx7733cujQIU6ePGlbPyIightvvJE//OEPPPzww2zatMl2CjMmJoYOHTrg7u7OQw89RElJCadOnbJtO2TIEPr06UObNm1o27Ztk2NwdXXl6NGj/PTTT7i5uREQEIDFYmnR5zh06FBuv/12XF1dCQ8PZ8+ePc1+ZiIXy/VSFyDyW/Hiiy9yzz332KazsrL4xz/+AUB5eTm+vr60afP//17s1q0bZWVlF2zr0KFDlJeXExAQYJvX0NDQZNqew4cPM2jQoPPml5eX06lTJzp06NCkhq+//to27eXlZfu5Xbt2dO7cGRcXF9s0QFVVFR4eHgBcddVVTdqqq6ujsrKSzp078/zzz7Np0yaOHTtmO+7Kyko6dux43rb/bvLkybzwwgvcf//9AMTFxTF16tQWfY5dunRpcgxVVVV29yPySyn8RFrA29ubI0eO0NjYaPuP+/Dhw/To0QMAi8XSZP2rrrqKa665hs2bN1/0vq666qoLXufy9vbmxIkTnD592haAhw8fxsfH56L3cc7hw4eb/Ozm5kbnzp3Jzc1ly5YtrF69mmuuuYZTp05x991309KXwHTo0IHk5GSSk5P57rvvmDhxIrfddluzn6OIs+i0p0gL3H777bRr146XX36Zuro6tm/fztatW7n33nuBsz2ugwcPNln/iiuuIC0tDavVSkNDA9999x3FxcXN7ismJoasrCwKCwtpbGykrKyM77//nquuugp/f3+WLl1KTU0NJSUlZGZmEh4e/ouPa/369ezdu5fq6mqWLVvGiBEjcHFx4cyZM7i7u9O5c2eqq6tZunTpRbW7bds2fvzxRwzDoGPHjri4uGCxWJr9HEWcReEn0gLu7u6sWrWKgoIC+vfvz4IFC3jmmWfw8/MDzgbW3r17CQgIICkpCRcXF1atWkVJSQlDhgyhf//+zJ8/n9OnTze7r9tvv51FixaxcOFC+vTpw/jx4/npp58AWLp0KYcOHWLAgAHMmDGDhx56qMmp2osVERFBcnIyQUFB1NbWMm/ePAAiIyPp1q0bAwYMICQkhDvvvPOi2v3xxx9JSEjA39+fuLg4xowZQ//+/Zv9HEWcxaKX2YqYU3x8POHh4cTGxl7qUkScTj0/ERExHYWfiIiYjk57ioiI6ajnJyIipqPwExER07lsHnLv16+fbfxDERERODva0vbt28+bf9mE39VXX01WVtalLkNERH5DoqOjLzhfpz1FRMR0FH4iImI6Cj8RETEdhZ+IiJiOwk9ERExH4SciIqaj8BMREdNR+ImIiOko/ERExHQUfiIiYjoKPxERMR2Fnx3WmtpLXYKYiH7fRJzrshnYurW1a+uOR8DYS12GmMTJotcvdQkipqKen4iImI7CT0RETMeh4Xfy5ElmzpzJyJEjGTVqFDt37uT48eMkJCQwfPhwEhISOHHiBAB5eXmEhIQwduxYKisrASgtLWXWrFmOLFFEREzIoeH39NNPM2DAADZt2kROTg5+fn6kpaURGBjI5s2bCQwMJC0tDYBXX32VzMxM4uLi2LBhAwApKSkKPxERaXUOC79Tp06xY8cOYmJiAHB3d8fDw4MtW7YQGRkJQGRkJPn5+QBYLBZqa2uxWq24urpSVFREly5d6NGjh6NKFBERk3JY+B08eBBPT0/+/Oc/ExkZybx586iqqqKiogJvb28AunbtSkVFBQDTpk0jISGBbdu2ERoaSmpqKklJSY4qT0RETMxh4VdfX8/u3bsZM2YM2dnZtG/f3naK8xyLxYLFYgEgKCiIrKwsVq1axZYtWxg4cCD79+9n5syZzJ8/n+rqakeVKiIiJuOw8PP19cXX15c77rgDgJEjR7J79268vLwoLy8HoLy8HE9PzybbVVdXk5WVxbhx41ixYgWLFy+mT58+5ObmOqpUERExGYeFX9euXfH19eWHH34AoLCwED8/P4KDg8nOzgYgOzubIUOGNNkuPT2dCRMm4ObmhtVqtfUO1fMTEZHW4tARXv76178yd+5c6urq6N69O4sWLaKxsZFZs2aRmZlJt27dSElJsa1fVlZGcXExM2bMAGD8+PHExMTQsWNHUlNTHVmqiIiYiMUwDONSF9EaoqOjycrKatU2NbyZOIuGNxNxDHvZoBFeRETEdBR+IiJiOgo/ERExHYWfiIiYjsJPRERMR+EnIiKmo/ATERHTUfiJiIjpKPxERMR0FH4iImI6Cj8RETEdhZ+IiJiOwk9ERExH4SciIqaj8BMREdNR+ImIiOko/ERExHQUfiIiYjoKPxERMR2Fn4iImI7CT0RETEfhJyIipqPwExER01H4iYiI6Sj8RETEdBR+IiJiOgo/ERExHYWfiIiYjsJPRERMR+EnIiKmo/ATERHTUfiJiIjpKPxERMR0HBp+wcHBhIWFERERQXR0NADHjx8nISGB4cOHk5CQwIkTJwDIy8sjJCSEsWPHUllZCUBpaSmzZs1yZIkiImJCDu/5ZWRkkJOTQ1ZWFgBpaWkEBgayefNmAgMDSUtLA+DVV18lMzOTuLg4NmzYAEBKSorCT0REWp3TT3tu2bKFyMhIACIjI8nPzwfAYrFQW1uL1WrF1dWVoqIiunTpQo8ePZxdooiIXOYcHn6TJ08mOjqadevWAVBRUYG3tzcAXbt2paKiAoBp06aRkJDAtm3bCA0NJTU1laSkJEeXJyIiJuTqyMbfeOMNfHx8qKioICEhgeuvv77JcovFgsViASAoKIigoCAAsrOzGThwIPv37+eVV17Bw8ODefPm0b59e0eWKyIiJuHQnp+Pjw8AXl5eDBs2jOLiYry8vCgvLwegvLwcT0/PJttUV1eTlZXFuHHjWLFiBYsXL6ZPnz7k5uY6slQRETERh4VfVVUVp0+ftv38ySefcMMNNxAcHEx2djZwtoc3ZMiQJtulp6czYcIE3NzcsFqttt5hdXW1o0oVERGTcdhpz4qKCqZPnw5AQ0MDoaGhDBw4kNtuu41Zs2aRmZlJt27dSElJsW1TVlZGcXExM2bMAGD8+PHExMTQsWNHUlNTHVWqiIiYjMUwDONSF9EaoqOjbY9TtBaPgLGt2p6IPSeLXr/UJYhcluxlg0Z4ERER01H4iYiI6Sj8RETEdBR+IiJiOgo/ERExHYWfiIiYjsJPRERMR+EnIiKmo/ATERHTUfiJiIjpKPxERMR0FH4iImI6Cj8RETEdhZ+IiJiOwk9ERExH4SciIqaj8BMREdNR+ImIiOko/ERExHQUfiIiYjoKPxERMR2Fn4iImI7CT0RETEfhJyIipqPwExER01H4iYiI6bj+3MKdO3eyfv16ioqKOHr0KO3ateOGG27gj3/8I+Hh4XTs2NFZdYqIiLQau+H3wAMP4O3tzZAhQ0hMTMTLy4uamhr279/P9u3bSUpKYtKkSQwZMsSZ9YqIiPxqdsPvmWeewdPTs+nKrq707t2b3r17c//993Ps2DGHFygiItLa7F7z+/fgAygsLGTr1q3U1dXZXUdEROS3rsU3vCxevJjPP/+ckpISkpKSHFmTiIiIQ9kNv8WLF3Py5Enb9E8//cT06dN58MEHOXz4sFOKExERcQS71/yGDRvG7NmzGTRoEOPGjSMyMpIJEyZQU1NDbGysM2sUERFpVXZ7fn369CE9PZ1OnToxefJkDMNg7dq1vPXWW0ycOLHFO2hoaCAyMpJp06YBcODAAWJjYxk2bBizZs2itrYWgLVr1xIaGsqUKVNs84qKili4cOGvOT4REZHz2A2/+vp6PvjgA7y8vHjxxRcpKSkhMTGRkpKSi9rBmjVr8PPzs00vWbKESZMm8f777+Ph4UFmZiYAubm5rF+/Hn9/fz7++GMMw2DlypW6vigiIq3ObvhNnz6dPXv2sGPHDp588kmmT5/OggULWLt2LfPnz29R40eOHOGDDz4gJiYGAMMw+OyzzxgxYgQAUVFRbNmyxbasvr4eq9WKq6srOTk5DBgwgCuvvPLXHqOIiEgTdq/5/fTTT7z00kvU1tYSFxcHgI+PD08//TR79uxpUeMLFy7k0Ucf5cyZMwBUVlbi4eGBq+vZ3fr6+lJWVgbAuHHjGD16ND179uSuu+4iKSmJ9PT0X3VwIiIiF2I3/EaPHm0LvUmTJjVZ1qtXr2Yb3rZtG56entx6661s37692fUjIyOJjIwE4IUXXmDChAkUFBSQk5ODr68vycnJtGmjoUhFROTXsxt+8fHxxMfH/+KGv/jiC7Zu3UpBQQE1NTWcPn2ap59+mpMnT1JfX4+rqytHjhzBx8enyXZlZWXs2rWLGTNmMH78eDIyMli5ciWFhYUEBQX94npERETOsduVSk1N5cSJE3Y3LCwsZNu2bXaXz5kzh4KCArZu3crSpUvp378/zz33HP369SMvLw+Ad955h+Dg4CbbLVu2jJkzZwJgtVqxWCxYLBaqq6sv6sBERETssdvzu/HGG5k2bRpt27bllltuwdPTk5qaGn788UdKSkoIDAwkMTHxonf46KOPMnv2bFJSUujVq1eTZwZ3794NQO/evQEIDQ0lLCwMX19fpkyZctH7EhERuRCLYRjGz62wf/9+vvjiC44ePUrbtm3x8/Pj7rvvpl27ds6qsUWio6PJyspq1TY9Asa2ansi9pwsev1SlyByWbKXDT/7Pj+AHj160KNHD0fUJCIickno9kkRETEdhZ+I/Cxrfd2lLkFMxFm/b82e9hQRc2vn6kaXRQmXugwxif/z59VO2U+z4ffUU0+dN69Dhw7ceuutDB061CFFiYiIOFKzpz1ramrYs2cP1113Hddddx3ffvstZWVlZGZm8vTTTzujRhERkVbVbM/v22+/5Y033sDFxQWAMWPGMG7cOF5//XXCwsIcXqCIiEhra7bnd+LECaqqqmzT1dXVHD9+HBcXF9zd3R1anIiIiCM02/N74IEHiIiIoF+/fhiGwY4dO0hMTKSqqorAwEBn1CgiItKqmg2/2NhYBg0aRHFxMQCzZ8+2DUb92GOPObY6ERERB2jRc36GYeDp6UmnTp0oLS1lx44djq5LRETEYZrt+T377LO899579OzZs8n79O6++26HFiYiIuIozYZffn4+mzZt0s0tIiJy2Wj2tGf37t2pq9PwRiIicvlotufXvn17IiMjCQwMbNL7mz9/vkMLExERcZRmwy84OPi8t62LiIj8njUbflFRUc6oQ0RExGnsht/DDz/MsmXL7A5hlpub67CiREREHMlu+M2bNw+AVatWOa0YERERZ7B7t6e3tzcAe/fu5eqrr27yr6CgwGkFioiItLZmH3VYuXIlhYWFtun/+Z//YcuWLQ4tSkRExJGaveElNTWVxMRE3Nzc+Oijj/jhhx9ITU11Rm0iIiIO0Wz4eXp6snLlSiZNmsStt97K8uXLsVgszqhNRETEIeyGn7+/f5OQq6ur4+DBg2zatAmLxcIXX3zhlAJFRERam93w27lzpzPrEBERcZpmT3sCbNmyhaKiIgD69u3L4MGDHVqUiIiIIzV7t+eSJUtYs2YNfn5++Pn5sWbNGp577jln1CYiIuIQzfb8PvzwQ3Jycmzv8ouKiiIyMpI5c+Y4vDgRERFHaNGb3E+ePGn7+dSpUw4rRkRExBma7flNmzaNqKgo+vXrh2EY7Nixg7lz5zqjNhEREYdoNvxCQ0Pp27cvu3btAmDu3Ll07drV4YWJiIg4Sovu9ty1a5ftbk+LxaL3+4mIyO/aRd/tuXbtWpYuXdpswzU1NcTExBAeHk5ISAjLly8H4MCBA8TGxjJs2DBmzZpFbW0tAGvXriU0NJQpU6bY5hUVFbFw4cJfc3wiIiLnaTb8PvzwQ1avXk1MTAwxMTG8/PLLbNu2rdmG3d3dycjIYP369WRnZ/PRRx/x5ZdfsmTJEiZNmsT777+Ph4cHmZmZwNn3A65fvx5/f38+/vhjDMNg5cqVJCUl/fqjFBER+RcOu9vTYrFwxRVXAFBfX099fT0Wi4XPPvuMESNGAGcfmzj3hgjDMKivr8dqteLq6kpOTg4DBgzgyiuvvKgDEhERaY5D7/ZsaGggOjqa0tJSxo4dS/fu3fHw8MDV9exufX19KSsrA2DcuHGMHj2anj17ctddd5GUlER6evqvODQREZELc+jdni4uLuTk5HDy5EmmT5/ODz/8YHfdyMhIIiMjAXjhhReYMGECBQUF5OTk4OvrS3Jysu1BexERkV/jZ9Okvr4ewzDw9vbmlltuoa6ujqNHj170Tjw8POjXrx9ffvklJ0+epL6+HoAjR47g4+PTZN2ysjJ27drF0KFDWb16Nc8//zweHh5NXqgrIiLya9gNv7feeot77rmHwYMH89ZbbzFp0iTy8vKYPXs2aWlpzTZ87Ngx27VCq9XKp59+ip+fH/369SMvLw+Ad95557zHJpYtW8bMmTNt21ksFiwWC9XV1b/4IEVERP6V3dOeGRkZvP/++5w5c4Z7772XrVu34unpSXV1NTExMUydOvVnGy4vLyc5OZmGhgYMw2DkyJEMHjyYnj17Mnv2bFJSUujVqxexsbG2bXbv3g1A7969gbOnXMPCwvD19WXKlCmtcbwiIiL2w8/NzY1OnTrRqVMnrr32Wjw9PQFo3749bm5uzTZ88803k52dfd787t272x5v+He33HJLk+f6Jk2axKRJk5rdl4iIyMWwG35Wq5Xdu3fT2NhIXV0du3fvxjAMDMOgpqbGmTWKiIi0Krvh17VrVxYtWgRAly5dbD+fmxYREfm9sht+a9eudWYdIiIiTqMH50RExHQUfiIiYjoKPxERMR271/y++eabn93w3LN4IiIivzd2w2/x4sV2N7JYLKxZs8YhBYmIiDia7vYUERHTafatDgDfffcde/futb1hHbC9gUFEROT3ptnwe+GFF9i+fTvff/89gwYNoqCggD59+ij8RETkd6vZuz3z8vLIyMiwjfKSk5PT4re5i4iI/BY1G35t27alTZs2uLq6cvr0aby8vDh8+LAzahMREXGIZk973nrrrZw8eZLY2Fiio6P5wx/+gL+/vzNqExERcYhmw+9vf/sbAGPGjGHAgAGcPn2am2++2dF1iYiIOEyzpz0nTpxo+/maa67h5ptvbjJPRETk98Zuz6+mpobq6moqKys5ceIEhmEAcPr0acrKypxWoIiISGuzG35vvvkmGRkZlJeXExUVZZvfoUMHxo8f75TiREREHMFu+E2cOJGJEyeydu1a4uPjnVmTiIiIQzV7w0tcXBxr1qyhqKgIgL59+xIXF4ebm5vDixMREXGEZm94WbBgAd988w1jxoxhzJgxfPPNN7Y7QEVERH6P7Pb86uvrcXV1ZdeuXaxfv942PzAwkPDwcKcUJyIi4gh2e36xsbEAuLi4UFpaapt/4MABXFxcHF+ZiIiIg9jt+Z17tOFPf/oTEyZMoHv37gAcOnSIhQsXOqc6ERERB7AbfseOHWP16tXA2ZteGhoagLM9wT179tC/f3/nVCgiItLK7IZfY2MjZ86cOW9+Q0PDBeeLiIj8XtgNv65duzJjxgxn1iIiIuIUdm94OXfNT0RE5HJjN/z+/ve/O7EMERER57EbfldeeaUz6xAREXGaZkd4ERERudwo/ERExHQUfiIiYjoOC7/Dhw8THx/PvffeS0hICBkZGQAcP36chIQEhg8fTkJCAidOnAAgLy+PkJAQxo4dS2VlJQClpaXMmjXLUSWKiIhJOSz8XFxcSE5O5t1332XdunW8/vrr7N27l7S0NAIDA9m8eTOBgYGkpaUB8Oqrr5KZmUlcXBwbNmwAICUlReEnIiKtzmHh5+3tTe/evYGzb3+//vrrKSsrY8uWLURGRgIQGRlJfn4+ABaLhdraWqxWK66urhQVFdGlSxd69OjhqBJFRMSknHLN7+DBg+zZs4c77riDiooKvL29gbOjyFRUVAAwbdo0EhIS2LZtG6GhoaSmppKUlOSM8kRExGSafZP7r3XmzBlmzpzJX/7yFzp06NBkmcViwWKxABAUFERQUBAA2dnZDBw4kP379/PKK6/g4eHBvHnzaN++vaPLFRERE3Boz6+uro6ZM2cSFhbG8OHDAfDy8qK8vByA8vJyPD09m2xTXV1NVlYW48aNY8WKFSxevJg+ffqQm5vryFJFRMREHBZ+hmEwb948rr/+ehISEmzzg4ODyc7OBs728IYMGdJku/T0dCZMmICbmxtWq9XWO6yurnZUqSIiYjIOO+35+eefk5OTw4033khERAQAjzzyCFOnTmXWrFlkZmbSrVs3UlJSbNuUlZVRXFxse5vE+PHjiYmJoWPHjqSmpjqqVBERMRmHhV9AQADffvvtBZede+bv3/n4+NgefQAYNWoUo0aNckh9IiJiXhrhRURETEfhJyIipqPwExER01H4iYiI6Sj8RETEdBR+IiJiOgo/ERExHYWfiIiYjsJPRERMR+EnIiKmo/ATERHTUfiJiIjpKPxERMR0FH4iImI6Cj8RETEdhZ+IiJiOwk9ERExH4SciIqaj8BMREdNR+ImIiOko/ERExHQUfiIiYjoKPxERMR2Fn4iImI7CT0RETEfhJyIipqPwExER01H4iYiI6Sj8RETEdBR+IiJiOgo/ERExHYWfiIiYjsJPRERMx2Hh9+c//5nAwEBCQ0Nt844fP05CQgLDhw8nISGBEydOAJCXl0dISAhjx46lsrISgNLSUmbNmuWo8kRExMQcFn7R0dG8/PLLTealpaURGBjI5s2bCQwMJC0tDYBXX32VzMxM4uLi2LBhAwApKSkKPxERcQiHhd/dd99Np06dmszbsmULkZGRAERGRpKfnw+AxWKhtrYWq9WKq6srRUVFdOnShR49ejiqPBERMTGnXvOrqKjA29sbgK5du1JRUQHAtGnTSEhIYNu2bYSGhpKamkpSUpIzSxMRERNxvVQ7tlgsWCwWAIKCgggKCgIgOzubgQMHsn//fl555RU8PDyYN28e7du3v1SliojIZcapPT8vLy/Ky8sBKC8vx9PTs8ny6upqsrKyGDduHCtWrGDx4sX06dOH3NxcZ5YpIiKXOaeGX3BwMNnZ2cDZHt6QIUOaLE9PT2fChAm4ublhtVptvcPq6mpnlikiIpc5h4XfI488wn/+53+yb98+Bg4cyD/+8Q+mTp3KJ598wvDhw/n000+ZOnWqbf2ysjKKi4sZOnQoAOPHjycmJoY333yTsLAwR5UpIiIm5LBrfkuXLr3g/IyMjAvO9/HxsT36ADBq1ChGjRrlkNpERMTcNMKLiIiYjsJPRERMR+EnIiKmo/ATERHTUfiJiIjpKPxERMR0FH4iImI6Cj8RETEdhZ+IiJiOwk9ERExH4SciIqaj8BMREdNR+ImIiOko/ERExHQUfiIiYjoKPxERMR2Fn4iImI7CT0RETEfhJyIipqPwExER01H4iYiI6Sj8RETEdBR+IiJiOgo/ERExHYWfiIiYjsJPRERMR+EnIiKmo/ATERHTUfiJiIjpKPxERMR0FH4iImI6Cj8RETEdhZ+IiJjOJQm/goICRowYwbBhw0hLSwNgzpw5hIWFsXTpUtt6qamp5OfnX4oSRUTkMub08GtoaODJJ5/k5ZdfZuPGjWzYsIGSkhLatWtHbm4uu3bt4tSpU5SXl1NcXMzQoUOdXaKIiFzmXJ29w+LiYq677jq6d+8OQEhICB9++CFWq5XGxkbq6+tp06YNy5cv56GHHnJ2eSIiYgJO7/mVlZXh6+trm/bx8aGsrAxPT0+ioqIYPHgwpaWlNAXB3a8AAAmuSURBVDY20rt3b2eXJyIiJuD0np898+bNs/2cmJjIggULWLlyJSUlJQQFBTF69Oif3f7QoUNER0e3ak1Dr23V5kTsau3f3dY28FIXIKbR2t+FQ4cOXXC+08PPx8eHI0eO2KbLysrw8fGxTefn59O7d2+qqqooLS1l2bJlTJ48mbCwMNq3b2+33e3btzu0bhERuXw4/bTnbbfdxv79+zlw4AC1tbVs3LiR4OBgAOrq6sjIyOCBBx6gpqYGi8UCnL1Jpq6uztmliojIZcrpPT9XV1cef/xxHnjgARoaGrjvvvu44YYbAHjttdeIioqiffv23HTTTVitVsLCwhg4cCAeHh7OLlVERC5TFsMwjEtdhIiIiDNphBcRETEdhZ+IiJiOws9kjh49yuzZsxk6dCjR0dFMmTKFffv2UVZWxsyZMwHYs2cPH3744UW1m5WVxZNPPtlkXnx8PLt27frZ7VatWtWi9oODgzl27NhF1SRyTq9evYiIiCA0NJTExEROnjzpsH0dPHiQ3Nxcu8tCQ0ObzFuxYgXp6ek/22ZWVhZlZWXN7js5OZlNmza1vFgTU/iZiGEYzJgxg759+5Kfn09WVhZz5syhoqICHx8fli9fDvyy8PulXnrpJafsR8ytXbt25OTksGHDBjp16sRrr73mkP3U19dz6NAhNmzY0KrtvvPOO5SXl7dqm2b3m3nIXRzvs88+w9XVlTFjxtjm3XzzzcDZv0gTExPJyspi+fLlWK1WPv/8c6ZNm0ZKSgpvvvkmnp6eNDY2MmLECNatW4enp2eL971hwwZeeuklDMNg0KBBPProoyxZsgSr1UpERAQ9e/bkueeeIycnh7Vr11JXV8cdd9zBE088gYuLS6t/FmJed955J99++y0ApaWlLFiwgMrKStq1a8d//dd/4efnx3vvvceLL75ImzZt6NixI6+99ho1NTX87W9/4+uvv8bFxYXk5GT69+9PVlYWmzdvpqqqisbGRmpra/n++++JiIggKiqKSZMmtbi2PXv28MQTT1BdXc21117LwoULKSws5Ouvv2bu3Lm0a9eOdevWsXfvXhYvXkxVVRWdO3dm0aJFeHt7O+gTu0wZYhoZGRnG008/fcFlBw4cMEJCQgzDMIy3337bWLBggW3ZihUrjNWrVxuGYRgfffSRMWPGjPO2f/vtt41+/foZ4eHhtn933nmnUVxcbBw5csQYNGiQUVFRYdTV1Rnx8fHG+++/bxiGYdx55522Nvbu3WtMmzbNqK2tNQzDMJ544gnjnXfeMQzDMAYPHmxUVFT8+g9BTOnc71l9fb3x0EMPGR9++KFhGIYxYcIEY9++fYZhGMaXX35pxMfHG4ZhGKGhocaRI0cMwzCMEydOGIZhGOnp6UZycrJhGGd/VwcNGmRYrVbj7bffNgYMGGBUVlYahmEYn332mTF16tQL1nHgwAHjtttua/I9ueeee4yXX37Ztt/t27cbhmEYKSkpxlNPPWUYhmGMHz/eKC4uNgzDMGpra424uDjb92Hjxo22uh577DHjvffea42P7LKnnp8067777iMpKYlJkybx9ttv2x1+6N577+Xxxx+3TcfHxwOwa9cu+vbta+sphoWFsWPHjvPe2HHuL9yYmBgArFYrXl5ejjgkMZlzZxjKysrw8/MjKCiIM2fOsHPnTh5++GHberW1tQD4+/uTnJzMqFGjGDZsGACff/4548ePB8DPz49u3bqxb98+AIKCgrjyyitbVMu1115LTk6ObXrFihUAnDp1ilOnTtG3b18AoqKimtR2zr59+/juu+9ISEgAoLGxka5du17U5yE67WkqN9xwA3l5eRe93VVXXYWXlxeFhYUUFxezZMkSB1R39ppkVFQUc+bMcUj7Yl7nrvlVV1czefJkXnvtNaKjo/Hw8GgSROc8+eSTfPXVV3zwwQfcd999vP322z/b/s8NvdjaDMPghhtuYN26dU7b5+VIN7yYSP/+/amtrW3ypSkpKaGoqKjJeldccQVnzpxpMi82NpZHH32UkSNHXvQ1uNtvv50dO3Zw7NgxGhoa2LhxI3fffTdwdsSfc0PXBQYGkpeXR0VFBQDHjx+3OyityC/Rvn175s+fz+rVq2nXrh3XXHMN7733HnA2VEpKSoCz1wLvuOMOHn74YTp37syRI0cICAiw3cW5b98+Dh8+zPXXX3/ePi70/WmJjh074uHhYfs+5uTk2L4n/9rmf/zHf3Ds2DF27twJnB0W8p///OdF78/sFH4mYrFYeOGFF/j0008ZOnQoISEhLF26lC5dujRZr1+/fuzdu5eIiAjeffdd4OyjBlVVVb9oxHVvb2/mzJnDxIkTiYiIoHfv3rZTnqNHjyY8PJw5c+bQs2dPZs2axf33309YWBj3338/R48e/fUHLvIvbrnlFm666SY2bNjAs88+S2ZmJuHh4YSEhJCfnw/AM888Q1hYGKGhofj7+3PzzTczduxYDMMgLCyM2bNns2jRItzd3c9r/6abbqJNmzaEh4fz97///aJq++///m/bvvfs2cP06dOBs6dAn3jiCSIiImhsbGT58uUsWbKE8PBwIiMjbUEoLafhzaRFdu3axaJFi3j99dcvdSkiIr+arvlJs9LS0njjjTd49tlnL3UpIiKtQj0/ERExHV3zExER01H4iYiI6Sj8RETEdBR+Ir9R/v7+TaYv9OaMf5efn8/evXubbbslbxIQuZwp/EQuIy0NPxGz06MOIr9DBw8e5C9/+QuVlZV4enqyaNEijhw5wtatW/nf//1fVq5caRsz8kJvLfhXa9as4c0338TFxYWePXvy/PPPX4pDEnEqhZ/Ib9S5wZjPOXHiBMHBwQA89dRTREVFERUVRWZmJk899RSpqakEBwfzxz/+kZEjRwIwceJEFixYQI8ePfjqq69YsGABa9asabKftLQ0tm7diru7u0Nf8iryW6LwE/mNOjcY8zlZWVl8/fXXAOzcudPWs4uIiLjgAAQ/99aCf3XTTTcxd+5chgwZct6bNkQuVwo/kcuUYRh231rwr9LS0tixYwfbtm1j1apV5Obm4uqq/xrk8qYbXkR+h/z9/dm4cSMAubm5BAQEAE1H/+/QoYPdtxac09jYyOHDh+nfvz9z587l1KlTVFVVOfFIRC4NhZ/I79Bf//pXsrKyCAsLIycnh3nz5gFnXyicnp5OZGQkpaWldt9acE5DQwOPPvooYWFhREVFMWHCBDw8PC7FIYk4lcb2FBER01HPT0RETEfhJyIipqPwExER01H4iYiI6Sj8RETEdBR+IiJiOgo/ERExHYWfiIiYzv8FQ1Frb/3CNRY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967380"/>
            <a:ext cx="4114801" cy="335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0" y="967380"/>
            <a:ext cx="4113210" cy="305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4171950"/>
            <a:ext cx="9067800" cy="1147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48260" indent="-285750">
              <a:lnSpc>
                <a:spcPct val="1157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60680" algn="l"/>
                <a:tab pos="361315" algn="l"/>
              </a:tabLst>
            </a:pPr>
            <a:r>
              <a:rPr lang="en-IN" sz="1600" b="1" i="1" dirty="0"/>
              <a:t>Majority of bookings were cancelled on the spot or at the hotels.</a:t>
            </a:r>
          </a:p>
          <a:p>
            <a:pPr marL="297815" marR="48260" indent="-285750">
              <a:lnSpc>
                <a:spcPct val="1157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60680" algn="l"/>
                <a:tab pos="361315" algn="l"/>
              </a:tabLst>
            </a:pPr>
            <a:r>
              <a:rPr lang="en-IN" sz="1600" b="1" dirty="0"/>
              <a:t>According to the pie chart,</a:t>
            </a:r>
            <a:r>
              <a:rPr lang="en-IN" sz="1600" b="1" dirty="0">
                <a:solidFill>
                  <a:srgbClr val="C00000"/>
                </a:solidFill>
              </a:rPr>
              <a:t> 63% (74745) </a:t>
            </a:r>
            <a:r>
              <a:rPr lang="en-IN" sz="1600" b="1" dirty="0"/>
              <a:t>of bookings were not cancelled and </a:t>
            </a:r>
            <a:r>
              <a:rPr lang="en-IN" sz="1600" b="1" dirty="0">
                <a:solidFill>
                  <a:srgbClr val="C00000"/>
                </a:solidFill>
              </a:rPr>
              <a:t>37% (44153) </a:t>
            </a:r>
            <a:r>
              <a:rPr lang="en-IN" sz="1600" b="1" dirty="0"/>
              <a:t>of the bookings were cancelled at the Hotel.</a:t>
            </a:r>
            <a:endParaRPr lang="en-IN" sz="1600" b="1" i="1" dirty="0"/>
          </a:p>
          <a:p>
            <a:pPr marL="12065" marR="48260">
              <a:lnSpc>
                <a:spcPct val="115700"/>
              </a:lnSpc>
              <a:spcBef>
                <a:spcPts val="95"/>
              </a:spcBef>
              <a:tabLst>
                <a:tab pos="360680" algn="l"/>
                <a:tab pos="361315" algn="l"/>
              </a:tabLst>
            </a:pPr>
            <a:endParaRPr lang="en-IN"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57151"/>
            <a:ext cx="69358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Overall </a:t>
            </a:r>
            <a:r>
              <a:rPr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Cancellation</a:t>
            </a:r>
            <a:r>
              <a:rPr lang="en-US"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Ratio:-</a:t>
            </a:r>
            <a:endParaRPr sz="2000" spc="-5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3837"/>
            <a:ext cx="4419600" cy="342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2" y="472047"/>
            <a:ext cx="4190998" cy="309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961" y="4173991"/>
            <a:ext cx="7857490" cy="954405"/>
          </a:xfrm>
          <a:custGeom>
            <a:avLst/>
            <a:gdLst/>
            <a:ahLst/>
            <a:cxnLst/>
            <a:rect l="l" t="t" r="r" b="b"/>
            <a:pathLst>
              <a:path w="7857490" h="954404">
                <a:moveTo>
                  <a:pt x="0" y="0"/>
                </a:moveTo>
                <a:lnTo>
                  <a:pt x="7856971" y="0"/>
                </a:lnTo>
                <a:lnTo>
                  <a:pt x="7856971" y="954298"/>
                </a:lnTo>
                <a:lnTo>
                  <a:pt x="0" y="9542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4F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1" y="4248150"/>
            <a:ext cx="8610599" cy="8263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1475" marR="5080" indent="-359410">
              <a:lnSpc>
                <a:spcPts val="2020"/>
              </a:lnSpc>
              <a:spcBef>
                <a:spcPts val="18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lang="en-IN" sz="1600" b="1" dirty="0"/>
              <a:t>Mostly the bookings were done from City hotels than Resort hotels.</a:t>
            </a:r>
          </a:p>
          <a:p>
            <a:pPr marL="371475" marR="5080" indent="-359410">
              <a:lnSpc>
                <a:spcPts val="2020"/>
              </a:lnSpc>
              <a:spcBef>
                <a:spcPts val="18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lang="en-IN" sz="1600" b="1" dirty="0"/>
              <a:t>But the Cancellation rate is also </a:t>
            </a:r>
            <a:r>
              <a:rPr lang="en-IN" sz="1600" b="1" dirty="0">
                <a:solidFill>
                  <a:srgbClr val="C00000"/>
                </a:solidFill>
              </a:rPr>
              <a:t>HIGH</a:t>
            </a:r>
            <a:r>
              <a:rPr lang="en-IN" sz="1600" b="1" dirty="0"/>
              <a:t> in City hotels compared to Resort hotels.</a:t>
            </a:r>
            <a:endParaRPr lang="en-IN" sz="1600" b="1" dirty="0">
              <a:cs typeface="Arial"/>
            </a:endParaRPr>
          </a:p>
          <a:p>
            <a:pPr marL="371475" marR="5080" indent="-359410">
              <a:lnSpc>
                <a:spcPts val="2020"/>
              </a:lnSpc>
              <a:spcBef>
                <a:spcPts val="180"/>
              </a:spcBef>
              <a:buChar char="●"/>
              <a:tabLst>
                <a:tab pos="371475" algn="l"/>
                <a:tab pos="372110" algn="l"/>
              </a:tabLst>
            </a:pPr>
            <a:endParaRPr lang="en-IN" sz="1600" b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087" y="160338"/>
            <a:ext cx="83788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 which Hotels cancellation rate is high?</a:t>
            </a:r>
            <a:endParaRPr sz="20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AutoShape 2" descr="data:image/png;base64,iVBORw0KGgoAAAANSUhEUgAAAuAAAAGICAYAAAAAkVWjAAAABHNCSVQICAgIfAhkiAAAAAlwSFlzAAALEgAACxIB0t1+/AAAADh0RVh0U29mdHdhcmUAbWF0cGxvdGxpYiB2ZXJzaW9uMy4yLjIsIGh0dHA6Ly9tYXRwbG90bGliLm9yZy+WH4yJAAAgAElEQVR4nOzdeXwN9+L/8feRRWyJpSRqKSpKSauttZQ2FVGELHRXtKraqqKl3PaqotreatVSSrW95WqrliSIrUItraWotZZaQqLJQRYEkcX5/ZFf5psji4ScSfB6Ph4eDzNnzsznMzkz530+85nPWGw2m00AAAAATFGquAsAAAAA3E4I4AAAAICJCOAAAACAiQjgAAAAgIkI4AAAAICJCOAAAACAiQjgwP83ZcoU3XPPPcY/s4wYMcLYpq+vr2nbReFt2bLF7jOyZcuW4i5Snkra5+pm2ncFkb0uU6ZMKe7iXJdboQ43q1tp3/fq1cuoS69evYq7ODcN5+IuAEqGpKQkLVy4UL///rsOHjyos2fPymKxqGrVqmratKn8/f3Vrl07ubm5FXdRbyq+vr46efKkJCkoKEgff/xxMZeoZIqJidHjjz9uTH/00UcKDg4uxhKVPBcvXlR4eLjWrVunAwcOKDExURkZGbrjjjt07733qmPHjurQoYPKly9/zXVNmTJFU6dONaYPHjzoyKIXG44/x8irgcLNzU1VqlRR48aNFRwcrMcee8zkkpljy5YteuGFF4zp2bNnq2XLlsVYomsbMWKEQkNDJUk1atTQmjVrirlEIIBDoaGhGjt2rC5cuJDjtZiYGMXExGjp0qWEIgfp3LmzvL29JUkVKlQo5tIgP7Vr19bw4cPtps2wbt06/etf/9KZM2dyvBYbG6vY2FhFRkZq4MCBeuONNyTxuYL5UlJSdPLkSZ08eVKrVq2y+zwCsEcAv83NmTNH48aNs5vXsmVLPfjgg3Jzc1NcXJw2b96sY8eOFVMJb33t2rVTu3btirsYNyQ9PV3p6em3/BWS6tWr66WXXjJ1m6tXr9agQYOUkZFhzGvSpIlat26tChUq6MyZM9q2bZv++usvu/fdCp8rlHy1atXSM888o7S0NB08eFDLly9X1gO2v/rqK73wwgvy8PAo5lIWjeTk5AJdYQIKggB+Gzt27JjdJVk3NzdNmTIl1y/t3377Ta6ursb0li1btHjxYu3fv1+nTp3SuXPnZLPZVKVKFTVp0kRPP/202rZta7eO3C7bxcfH6/vvv9fBgwfl5OSk5s2ba9iwYbr77rtzlCE5OVk//fST1qxZoyNHjujChQtyd3dX7dq11bZtWw0cONBu+djYWM2ePVsbN25UTEyM0tLS5OnpqdatW+vFF19UvXr1CryvClvf7Jf7soSGhtrNy7psea1Lg8nJyfrxxx8VGRmpI0eO6OLFi3J3d1ejRo3UrVs3devWTaVK/d/tHLl156hevbq++uor7dmzR1euXJGPj4/eeustNW3atMD74OrL+X379tUXX3yhHTt2KCkpyajPggUL9Ntvv+nQoUNKSEjQ+fPn5eLiIi8vLzVv3ly9e/e2+/tmX2+WkSNHauTIkcZ09i4SFy9e1Lx587Rq1Sq7/XH//ffr+eefV5s2bXKUfePGjZo7d6727t2rxMREOTk5qVKlSqpVq5Z8fHzUs2dP1a1b95r7IL9Lz1d369izZ4++++47hYaGKiYmRh4eHnr88cc1fPjwAn+JJyUlaeTIkUb4tlgs+vDDDxUSEpJj2d27d+v06dPGdG6fq6vLnyV7l4KgoCDdf//9Gj16tCTJxcVF69evV+XKle3ek/3v9uSTT2rs2LEFqlN2q1ev1jfffKP9+/df8/iPj4/XnDlztH79eh0/flyXL19WxYoVjb9f9n7uhTn+JMlms2n58uUKDw/Xvn37lJSUJDc3N91zzz3q1q2bQkJC5Ox841+X6enpmjp1qv766y8dO3ZMSUlJunDhgsqWLavatWurXbt26tu3b47A2qtXL23dulWS1KJFC02cOFFTpkzRmjVrlJiYqDvvvFNPPvmkXnrpJVksFrv3nj9/XlOnTtWKFSuUkJCgO++8UyEhIerbt+8N10fK/UfpsmXLjPpGRUXp/vvvt3vdrGP40KFDmjNnjrZu3aq4uDjZbDZ5enqqefPmeuGFF9SwYUO75a8+hv/8809Nnz5dy5YtU1xcnAICAnJ8riTZHVPX273j0KFDmjx5srZu3aqUlBQ1aNBAAwcO1KOPPppj2dTUVC1cuFDLli3ToUOHjB8G3t7e6tSpk5588knj+3rRokV251JJOnnypN0xf/WVil27dmnu3Lnavn27Tp8+rVKlSqlWrVrq0KGDevfurYoVKxa6fsiJAH4bmz17ttLT043pQYMG5dlidvUJ8ddff9WCBQtyLJd1OfyXX37R0KFD9corr+S5/cmTJ2vbtm1289auXatdu3YpIiLC7gv/wIEDGjBggGJjY+2Wj4+PV3x8vA4fPmwXwNetW6chQ4bk6FYTExOj+fPna/HixZowYYI6duyYZ/mKur7X4/jx43rppZcUHR1tNz8hIUG//fabfvvtN4WHh2v69Ol5tj7Pnz9ff/75p9EqJUlbt25V7969tWjRolzDzrUcPHhQTz/9tC5evJjjtR9++EH79u2zm5eWlqajR4/q6NGjCg0N1axZs66rz2R0dLT69eunqKgou/nx8fFas2aN1qxZo379+mnYsGHGa4sXL7abzipP1t9u69atql+/foECeGH07dvX7vN95swZzZs3T1FRUZo9e3aB1rFgwQKdO3fOmH722WdzDd+SdN99991YgbMJDAzUxIkTdfbsWaWlpWnhwoV6+eWXjdd37txp96OpZ8+ehd7G119/rQ0bNtjNy+v437VrlwYMGKCEhAS75U+fPm383bt3766PP/7Y7sdoQaSmpmrgwIFat26d3fy0tDRt27ZN27Zt09KlSzVz5kyVKVOmkLW0d/nyZU2fPj3H/PPnz2vfvn3at2+fFi9erHnz5qlq1aq5riM2NlZBQUE6deqUMe/48eP69NNPlZKSYnceTE5O1nPPPWf3AzYqKkqfffaZduzYcUN1yYunp6fddKVKleymzTqG582bp7FjxyotLc3ufSdOnNCJEycUHh6ud999V88++2yedXn55ZdzfEc5wtatWzVr1iylpKQY8/bs2aNXX31V3333nVq1amXMT0hIUL9+/XKcY5OSkvTHH3/ojz/+0IIFC/Ttt9/m+NFcEFOnTtXUqVPtvi+kzB8Ihw4dUlhYmL755ptCNWAhdwTw29imTZuM/1ssljy/2HNTpkwZNWvWTPfcc488PDxUpkwZnT9/Xr///rv27t0rKbM1ITAwMMcJOcu2bdvk4+Ojtm3basuWLcYXQkJCghYsWKD+/ftLymwt6d+/v6xWq/FeHx8f46T0119/GduUMn/dv/nmm7p06ZIkqWbNmnriiSdUunRpRUZGav/+/bp8+bLefvttRUREqFatWkVe36z+tzNmzNDZs2clZXYb6Ny5s7HOa/UfzsjI0Ouvv24Xvjt16qT69etr06ZN2r59uyTp999/14cffphnC+SOHTtUr149dezYUfv37zeCRkpKimbPnq0PPvjgmvW/2l9//SUnJycFBASobt26OnHihBFOKleurMcee0y1a9eWu7u7XFxcdPr0aa1evVqxsbFKTU3V2LFjtXTpUknSgAEDdPLkSX311VfG+jt37qwmTZrkuj+yvrjLly+vgIAAVatWTbt379batWslSbNmzVLDhg0VEBAgSfrf//5nrKNu3brq1KmTXFxcZLVadeTIEe3cubPQ9S+Ibdu2yc/PT3fffbeWLFliBNYtW7Zo165dOVoFc5P9GJWuL+hml9WHPevHW5bs/dq9vb1VpkwZ9ejRQ998840k6eeff1a/fv2M1tWIiAhj+QYNGlxX+N+wYUOBjv/k5GS9+uqrRvh2dnZWt27d5OXlpTVr1ujAgQOSpPDwcNWrV08DBgwo1PH38ccfG8dEqVKl5O/vrwYNGuiff/5ReHi4UlNTtXXrVo0fP/66Wvmzs1gsqlmzppo2bapq1arJw8NDGRkZiomJ0fLly3Xp0iWdPHlS06dP16hRo3JdR3R0tEqXLq1nnnlGbm5u+vHHH43g9t133+mVV16Ri4uLpMxGjuzhu2HDhvL19dWJEyfs/oZFIasLyooVK4x59913n915zqxjeMeOHRo9erSuXLkiKfNHQPfu3VWqVCmFh4crPj5e6enpGjNmjBo0aKBmzZrlWqdt27bpvvvu08MPP6zU1FR5eHho+PDhOnHihH766Sdjuaefftqo5/Xcb7F161Z5eXkpICBAsbGxxrnxypUrmjVrll0AHz58uF34btu2rZo2bao9e/YYn+P9+/fr7bff1rfffisfHx8NHz5cy5YtM76rPDw87BqLHnjgAUnSihUr7EZkefDBB9WmTRtdvHhRixcv1unTp/XPP/9o4MCBWrJkiZycnApdV/wfAvhtLC4uzvh/lSpVCnVZadCgQbLZbNq3b58OHz6sc+fOycnJSR06dDAO8rS0NG3atEmBgYG5ruO+++7TDz/8IBcXF6Wlpal9+/aKj4+XlPnrP0toaKhd+H722Wc1atQou0utJ06cMP7/v//9zwjfVatWVXh4uHHJ/5VXXlHHjh0VGxury5cva/bs2Xr33XeLvL5Z/W/nzp1rBABvb+9C9R9et26d/v77b2N6wIABGjJkiCTp9ddfV58+fYyh3BYuXKghQ4bk2uJRvXp1zZ8/39gHQUFBRn/h7Pu5sCZPnqwOHTrkmD9r1ixdvnxZO3fu1IkTJ3ThwgVVr15drVu31qJFiyRJf//9t2JjY1W9enU9+eSTiomJsQvgjzzySI4bftevX28XJr777ju74Dd48GAtX77cKEPWl/fly5eNZd544w116dLFbr3Jycl2yxSV3r1761//+pck6YknnlD37t2N13bv3l2gAJ79GJV0w61OWd0FLl68aBfAc/tcPv/88/rvf/+rjIwMnThxQps2bdLDDz+sK1eu2IWs6/1RUJjjP2u+JI0ePdrY5quvvqqAgAAj0H377bd6+eWXC3z8nT17VvPmzTOmhw4datfSf++99xo/UPM7xgqqbNmyioyMVEJCgnbv3q3Y2FilpKSofv36atKkif744w9JmZ/1/Hz++efGsVe9enWNHz9eUuZn+ejRo7rnnnuUnp5ud9WuTp06mj9/vtE1oV69epo8efJ11yXL1q1bcx0VpVmzZvr888/t5pl1DH/33XdG+HZyctLcuXONK31PPfWUunTpovT0dNlsNn3zzTd5BvCOHTtq0qRJOa6qbNmyxS6Ad+7c+YZGQSlbtqx+/vlno7EqJSVFq1evlmR/LBw8eNDuqlFAQIAmTJhgTL/zzjsKCwuTlNlt9K+//tK9994rb29v/f3338Z3Vfny5XM95mfOnGn8v3379poxY4bxPRsSEmL8gD1y5IjWrl2b6/kfBUcAx3XZtGmT3nvvPcXExOS7XPbgfLWePXsaLTUuLi6qWbOm8UWb9aUpyfhSyjJkyJAc/Ryzt7Jkv2R4+vRpPfTQQ3mWIasV+VqKor6FdXXZsl+hKFWqlIKCgowAnpGRoV27duU67Ff37t3t+hzXqVPHCODZ93NhNGjQIM+T7/fff6/JkycrOTk533XExcWpevXqBd7m1ZeC8wt+Bw4cMPpFNm/e3GglHTFihH788UfVrl1bderUkY+Pj5o1a+aQG6uyX9q+unvL9e53M915553q0KGDVq5cKUn66aef9PDDD2vbtm1G9wdXV1d169btutZf0OM/+3Hg5ORk90PG1dVVAQEBRqvd2bNndeTIETVo0KBAZdi5c6ddN7wJEybYBZrs8jvGCury5csaM2aMQkND7W6qvdrVP7yyq1atmt2xd/VnK6vL0tGjR+264HXu3NnuPp6goKAiCeC5qVGjhoYMGZLj6qdZx3D2z0zTpk3tutnVqVNHDz74oNGnPr+uOK+88kqhuzRdD19fX7t9lf1vmtexICnHVeuQkBAjgEuZdbv33nsLVIZLly7Z3ci9bt26HH3ks9u+fTsB/AYRwG9jnp6eRstRfHy8kpKSCtQKbrVa9dprr+Xa//dqqampeb5Wo0YNu+nsXw7Z+59lPwF5eHjI3d09320WJtwkJiZec5miqm9hXV2PO+64I9/pvOpd0P1cGHn1l46MjDRa466lsPuqsKE1MTFR5cuX15AhQ/TPP/9ozZo1Sk1NNfpJZqlataq++OKLPFvBrlf2/Z59n0sF3+9eXl46fPiwMX306FE1atSoaApYAC+88IIRwNesWaMzZ87YdV3o2LHjdd+QdT3Hv7u7e459WdDjIDeF/Uxd3Qe9sD7//PNc7yW52tX9lrPLb79JMlp+s987IF37/HG9skZBiYuLU1hYmM6dO6eTJ0+qT58++t///md3o7dZx3D27eRWz+z966/eT9mZ1c+5Zs2adtMFORaka/9Nk5KSClyGrIEFCupGjwUQwG9rDz/8sBHAbTabQkNDC3Rn/K+//moXRocPH64ePXrIw8NDly5dKvDIGlePKnB1q3aW7CMCnD17VufOncs3hGdfvkaNGnruuefyXLZcuXLXLGdR1bewrh4J4cyZM3Yt/VePCZ3XUF8F3c+FUbZs2VznZ41+kLXMpEmT1KJFC7m5uWndunVGv97rkb1+FotFQ4cOzbcPYtby5cqV07Rp03TmzBnt3LlTx48f1/Hjx7VmzRqdPn1ap0+f1jvvvKPIyMjrLltuslp3s8p7PVq3bq2NGzca0wsXLtR77713w2UrqGbNmqlx48bat2+f0tLSjJErsvTo0eO61309x/+5c+eUmppqF1AKehxca91S5mguderUyXP5q+9LKKyr+85PmDBB9erVk4uLi/7zn/8Yfe7zk/1zJeW9364+R169n3IbU/56ZB8FpVu3bnrqqaeUkZGhtLQ0/fvf/1ZYWJhxnJp1DHt4eBhXU3KrZ/bRgvL7LsnrPFfUrudYkDLrljXWf9Z0doX5cezu7i6LxWKE8FatWuU7jGn9+vULvG7kjgB+G+vVq5d+/vln4xLspEmT5O3tnWP4QCnzRj9XV1c1a9YsR6txSEiIcWIo6ht7JKl58+ZGv0Aps+/x1SEkOjrauJnyoYce0u7duyVlnpAeffTRXEf62Llzp0qXLn3N7d9IfbOfWLP6pRfUgw8+aDed1QdVymzlyj4clpOTU4H6FDta9n1Vs2ZNuxN4fvvq6lCR27566KGHNGvWLEkyhoDM7cbh6OhoRUVFGV+shw4dUp06dXTHHXfYXTJt27atMfRWTEyMEhMTc4zYUNxCQkI0Y8YMo5Vu7ty5atKkSa73VWQNQ5h9CMq8XP2Ff+nSpTxH+HjhhRf0zjvvSJJmzJhh9LWtVauW3c1hjvLggw8ax39GRobCw8ONrgupqalasmSJsayHh4fdsX6t469p06ZydnY2zoGpqam59o09d+6c1q9fn+cTIAsqe4tky5YtjfWlpKQU+ZMJ69Wrp3LlyhndUJYtW6ZXX33V+PGS23B6N8rHx0c9evQw+tUfOnRIS5YsMT6vZh3DDz74oH755RdJmef5I0eOGJ+LqKgou24nV59nC+Lq4yf76CWOlNt3QuvWre2m81r+WsdCmTJldO+99xo3eJ45c0ZPP/10jkaqtLQ0rV271mENT7cTAvhtrF69eho2bJg++ugjSZkH5UsvvaRWrVrZPYhn06ZNOnbsmD766CM1a9YsR/eD/v37q3379jp+/Lhx93ZRCgwM1IwZM4z+1XPmzNHu3bvVsmVLlSpVSgcPHtSff/5p9Id+/vnnjZEBLl++rJ49e8rf31+1a9dWenq6jh8/rm3btik2NlYfffTRNS/p30h9PT09dfz4cUmZfeo+/fRTVa5cWS4uLrmOx5zdo48+qvr16xtdEL766itFRUXlGAVFyuzPeSM3hxWVunXrGjf3HTp0SIMHD5a3t7e2bt2qzZs35/m+rH2Sden922+/VWJiosqUKaPatWvLz89P7du3V4MGDXTo0CFJ0r///W+tXr1a9957r5ycnBQXF6ddu3bpwIEDCgoK0iOPPCJJ+uyzz7Rt2za1atVK1atX1x133KHk5GS7HwSurq43PMScI1SqVEnjxo3T4MGDdeXKFV25ckXvvPOO5s6dq1atWql8+fJ2D+IZOHBggQK4l5eX3XTWmPBOTk7y9fW1+8x37txZEyZM0OnTp+1udAsJCSmSqynXEhQUpOnTpxuXvEePHq0dO3YYo6BkH86uT58+di2q1zr+PDw81LNnT/3444+SpLCwMB05ckQPP/ywypUrp/j4eO3fv19//vmnqlWrpq5du95QXerWrWt8fn/++WdJmTfErVixosgfdubs7Kzg4GDNmTNHUmbwfPLJJ/XYY48pOjraIedqKbPf9MKFC40fNdOnT1dAQICcnJxMO4b79u2r1atXy2azKSMjQ88995wCAwNlsVgUHh5ulM1isejFF18sdB2vPn4mTpyo/fv3y8XFRffee69dKC5KDRs2VNu2bY2rYkuWLFFiYqKaNm2qvXv36tdffzWWbd26tV3/7+xlTkhI0IgRI1S/fn1ZLBZ1795dd9xxh/r162c08hw+fFhdu3ZVhw4dVLVqVSUnJ+vvv//W1q1blZycrMjIyFvmAUvFhQB+m+vTp4/KlSun8ePHG90sNm/enG9Y8vX1VaNGjbR//35JmWP07tq1S5IUHBxsjHRRVMqVK6eZM2fajQOefZuS/dBPNWvW1KRJkzR06FBduHBBFy5cuKEy3Uh9O3XqZNzsc+nSJaP1p2zZstcM4E5OTpo6dapeeuklYwi77KNPZGnZsqWp3RLy07t3b4WFhRk3YC5fvtxovcxvX7m4uOjxxx836hcTE2PcWPfoo4/Kz89PTk5OmjZtmjGGcEZGhjFu8LUkJycbowrkpk+fPiX2KZ7+/v768ssv9e677xohdPfu3cZVnuvRrl07lS1b1jjmIyMjjcv3NWrUsAvgrq6uevrpp+2GJ3NycsoxSo2jVKhQQdOmTdOAAQOUlJSk9PT0XD9HXbt2zTEOf0GOv5EjRyo2NtYIL3v27Lmh0YHy89prr2nw4MGSMm/IzArH5cqVk7+/v9HfvqgMHjxYW7ZsMQLv/v37jfNYq1at8j3PX68aNWqoW7duxt8oKipKS5cuVffu3U07hh966CGNGjVKH374odLT05WYmKjvvvvObnknJyeNHDlSzZs3v646+vj4GJ+T7Pv1ueeec1gAl6RPP/1UL774orG9jRs32nVTk/6ve1N2fn5+mjZtmnHzb/YrIC1atNAdd9yhzp076+jRo8Y44P/880+Bn1mAwiOAQz179lSHDh20YMEC/f777/r777+VlJQki8WiatWq6f7775e/v7/at28vKTMs/fe//9WECRMUGRmp8+fPq2bNmurZs6f69u1b5AFcyvzlv2TJkhxPwixfvrxq1apllC3Lo48+qmXLlmnu3Ln67bffFBUVpZSUFJUtW9Z4clr79u2NFpb83Eh9n3nmGeMHQNbTOAujbt26Wrx4sX744QetXr1aR48e1aVLl1ShQgW7J2GWlPFYa9eurblz5xotVjabTffcc49eeeUVlStXLt99NXbsWHl4eGjt2rWKj4/PdZSIWrVqKSwsTPPnz9cvv/yiQ4cO6fz583J1dZWXl5fR+pT9AUtZTz3dtWuXYmNjlZCQoIyMDFWsWFGNGjVSUFCQ3fjQJZGvr69Wr16tsLAwrV+/Xvv371dSUpKuXLmiKlWqqHHjxurYsWOBRyWoUqWKvv76a02ePFl79+7N8cCqqz3zzDOaMWOGceNsu3bt8hzf3xEeeOABRUREaM6cOVq3bp2OHz+u1NRUVapUSU2aNFGPHj1yrXtBjr/SpUtrxowZWrVqlcLCwrR3714lJCTIYrHojjvuUP369dWiRQt16tTphuvxxBNPyNnZWdOnT9ehQ4dUtmxZPfTQQ3rrrbe0fPnyIg/g5cuX19y5czVlyhStWLHCeGpmt27d1L9/f/n4+BTp9rK88sorCg8PN47h6dOnq2vXrnJycjLtGH722Wf14IMPGk/CtFqtstlsqlatmlq0aKFevXoVeISQ3EydOlWffPKJNm/ebByLZqhcubJ+/vlnzZ8/XytWrDCehFmuXDnVr19fnTp10lNPPZWje+U999yjyZMna+bMmTp06FCeXSIHDhyo9u3b68cff9T27dsVFxen9PR0ubu7q27dunrooYf0+OOP57hxFIVnsV3vMAgAgNvClStX9NhjjxnD43355ZcMQQYAN4AWcABArnbu3Knz589r1apVRviuVavWDY2FDQCgBRwAkAdfX1/j/gMp86a1r776So8++mjxFQoAbgG0gAMA8lW2bFl5e3vr1VdfJXwDQBGgBRwAAAAwUaniLgAAAABwO7ntuqC0bNlSNWrUKO5iAAAA4BZ28uRJ4yGBV7vtAniNGjUcMk41AAAAkCW/B5bRBQUAAAAwEQEcAAAAMBEBHAAAADDRbdcHHAAAAMUjLS1NMTExSklJKe6iFBk3NzfVrFlTLi4uBX4PARwAAACmiImJUYUKFVSnTh1ZLJbiLs4Ns9lsio+PV0xMjOrWrVvg99EFBQAAAKZISUlRlSpVbonwLUkWi0VVqlQpdIs+ARwAAACmuVXCd5brqQ8BHAAAAMXm9OnTGjJkiDp06KDg4GC9/PLLOnbsmMO3+8ADDxRq+SlTpuibb74pkm3TBxwAAADFwmazaeDAgQoMDNTEiRMlSQcOHFB8fHyh+lTfbAjgAAAAKBabN2+Ws7OznnnmGWNew4YNdeHCBfXu3Vvnzp1Tenq63nzzTXXo0EExMTF6+eWX9dBDD+nPP/+Up6enpk2bJjc3Nx0/flzvv/++EhIS5OTkpEmTJql27dqaNWuWli9frtTUVPn5+WnQoEE5ypHXMtOnT1dYWJgqV66s6tWrq3HjxkVSb7qgAAAAoFj8/fffuYba0qVL68svv1RoaKi+//57ffLJJ7LZbJKk48eP67nnnlNERIQqVKiglStXSpLefjQcl28AACAASURBVPttPffcc1q8eLF++uknVa1aVRs3btTx48e1YMEChYeHa9++ffrjjz/stpXXMnv37tWyZcsUFhamr7/+Wnv27CmyetMCDgAAgBLFZrPp888/1x9//KFSpUrJarXqzJkzkqSaNWuqUaNGkqTGjRvr5MmTSk5OltVqlZ+fn6TMAC9Jv/32m3777TcFBgZKki5evKioqCg1b97c2FZey1y4cEEdOnRQmTJlJEm+vr5FVj8COAAAAIqFt7e30YKd3ZIlS5SQkKBFixbJxcVFvr6+unz5siTJ1dXVWM7JycmYnxubzab+/fvr6aefLvQy//3vfwtZm4KjCwoA4KaQcjm1uIuAEojPxc2tVatWSk1N1bx584x5Bw4c0D///KMqVarIxcVFmzdv1smTJ/NdT/ny5eXl5aXVq1dLklJTU3Xp0iW1bdtWCxcu1IULFyRJVqtV8fHxdu/Na5nmzZtr9erVSklJUXJystauXVtk9aYFHABwU3Ar7aoKjwQXdzFQwpzfsKi4i4AbYLFYNHXqVI0fP15ff/21SpcurRo1amjgwIH68MMPFRAQoCZNmqhevXrXXNd//vMfjRo1SpMmTZKLi4smTZqktm3b6siRI0brdtmyZfXpp5+qSpUqxvvyWqZx48bq3LmzunfvrsqVK8vHx6fo6m3L6tF+mwgODtaiRRysAHAzIoDjagTwm8v+/fuN/tu3ktzqlV/mpAsKAAAAYCICOAAAAGAiAjgAAABgIgI4AAAAYCICOAAAAGAiAjgAAABgIgI4AAAAbnvr16+Xv7+//Pz8NHPmTIduiwAOAACAEqWon3B6rfVlZGRozJgxmjVrliIiIrR06VIdPny4SMuQHU/CBAAAQIlS1E++vdYDm3bv3q277rpLtWrVkiR16dJFkZGRql+/fpGVITtawAEAAHBbs1qt8vLyMqY9PT1ltVodtj0COAAAAGAiAjgAAABua56enoqLizOmrVarPD09HbY9AjgAAABuaz4+PoqKilJ0dLRSU1MVEREhX19fh22PmzABAABwW3N2dtaoUaPUr18/ZWRkKCQkRN7e3o7bnsPWDAAAAFyHlMup1xy5pLDrcyvtmu8y7du3V/v27Ytsm/mhCwoAAABKlGuF5eJe340igAMAAAAmIoADAAAAJiKAAwAAACYigAMAAAAmIoADAAAAJiKAAwAA4LY3cuRItW7dWl27dnX4tgjgAAAAKFHS0tNNX19wcLBmzZpVpNvNCw/iAQAAQIni4uys9z6ZVmTrG/fOa9dcpnnz5oqJiSmybeaHFnAAAADARARwAAAAwEQEcAAAAMBEBHAAAADARARwAAAA3PaGDh2qp59+WseOHVO7du00f/58h22LUVAAAABQoqSlpxdo5JLCrM/FOf/Y+/nnnxfZ9q6FFnAAAACUKNcKy8W9vhtFAAcAAABMRAAHAAAATEQABwAAgGlsNltxF6FIXU99COAAAAAwhZubm+Lj42+ZEG6z2RQfHy83N7dCva9k9UgHAADALatmzZqKiYnR6dOni7soRcbNzU01a9Ys1HscHsAzMjIUEhIiT09PzZgxQ9HR0Ro6dKiSkpLUuHFj/ec//5Grq6tSU1M1fPhw7du3TxUrVtTEiRONysyYMUMLFixQqVKl9N577+mRRx6RJK1fv14ffvihrly5op49e6p///6Org4AAACuk4uLi+rWrVvcxSh2Du+CMnv2bN19993G9IQJE9SnTx/98ssvcnd314IFCyRJ8+fPl7u7u3755Rf16dNHEyZMkCQdPnxYERERioiI0KxZs/TBBx8oIyNDGRkZGjNmjGbNmqWIiAgtXbpUhw8fdnR1AAAAgBvi0AAeFxenX3/9VT169JCU2U9m8+bN8vf3lyQFBQUpMjJSkrRmzRoFBQVJkvz9/bVp0ybZbDZFRkaqS5cucnV1Va1atXTXXXdp9+7d2r17t+666y7VqlVLrq6u6tKli7EuAAAAoKRyaAAfP368hg0bplKlMjeTmJgod3d3Of//wdC9vLxktVolSVarVdWrV5ckOTs7q0KFCkpMTJTVapWXl5exTk9PT1mt1jznAwAAACWZwwL42rVrVblyZTVp0sRRmwAAAABuOg67CXPHjh1as2aN1q9fr8uXLys5OVkffvihzp07p/T0dDk7OysuLk6enp6SMluwY2Nj5eXlpfT0dJ0/f16VKlWSp6en4uLijPVarVbjPXnNBwAAAEoqh7WAv/XWW1q/fr3WrFmjzz//XK1atdJnn32mli1bauXKlZKk0NBQ+fr6SpJ8fX0VGhoqSVq5cqVatWoli8UiX19fRUREKDU1VdHR0YqKitJ9990nHx8fRUVFKTo6WqmpqYqIiDDWBQAAAJRUpo8DPmzYMA0ZMkRffPGFGjVqpJ49e0qSevTooWHDhsnPz08eHh6aOHGiJMnb21tPPPGEOnfuLCcnJ40aNUpOTk6SpFGjRqlfv37GUIfe3t5mVwcAAAAoFIvtVnkUUQEFBwdr0aJFxV0MAMB1qPBIcHEXASXM+Q18p6Nkyi9z8ih6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HDTSktPL+4ioAQq6Z8L5+IuAAAAwPVycXbWe59MK+5ioIQZ985rxV2EfNECDgAAAJiIAA4AAACYiAAOAAAAmIgADgAAAJiIAA4AAACYiAAOAAAAmIgADgAAAJiIAA4AAACYiAAOAAAAmIgADgAAAJiIAA4AAACYiAAOAAAAmIgADgAAAJiIAA4AAACYiAAOAAAAmMhhAfzy5cvq0aOHunXrpi5dumjy5MmSpOjoaPXs2VN+fn4aPHiwUlNTJUmpqakaPHiw/Pz81LNnT8XExBjrmjFjhvz8/OTv768NGzYY89evXy9/f3/5+flp5syZjqoKAAAAUGQcFsBdXV31/fffa/HixQoLC9OGDRu0c+dOTZgwQX369NEvv/wid3d3LViwQJI0f/58ubu765dfflGfPn00YcIESdLhw4cVERGhiIgIzZo1Sx988IEyMjKUkZGhMWPGaNasWYqIiNDSpUt1+PBhR1UHAAAAKBIOC+AWi0XlypWTJKWnpys9PV0Wi0WbN2+Wv7+/JCkoKEiRkZGSpDVr1igoKEiS5O/vr02bNslmsykyMlJdunSRq6uratWqpbvuuku7d+/W7t27ddddd6lWrVpydXVVly5djHUBAAAAJZVD+4BnZGSoe/fuevjhh/Xwww+rVq1acnd3l7OzsyTJy8tLVqtVkmS1WlW9enVJkrOzsypUqKDExERZrVZ5eXkZ6/T09JTVas1zPgAAAFCSOTSAOzk5KTw8XOvWrdPu3bt19OhRR24OAAAAKPFMGQXF3d1dLVu21M6dO3Xu3Dmlp6dLkuLi4uTp6SkpswU7NjZWUmaXlfPnz6tSpUry9PRUXFycsS6r1SpPT8885wMAAAAlmcMCeEJCgs6dOydJSklJ0e+//667775bLVu21MqVKyVJoaGh8vX1lST5+voqNDRUkrRy5Uq1atVKFotFvr6+ioiIUGpqqqKjoxUVFaX77rtPPj4+ioqKUnR0tFJTUxUREWGsCwAAACipnB214lOnTmnEiBHKyMiQzWZTp06d9Nhjj6l+/foaMmSIvvjiCzVq1Eg9e/aUJPXo0UPDhg2Tn5+fPDw8NHHiREmSt7e3nnjiCXXu3FlOTk4aNWqUnJycJEmjRo1Sv379lJGRoZCQEHl7ezuqOgAAAECRsNhsNltxF8JMwcHBWrRoUXEXAwBwHSo8ElzcRUAJc37DIr33ybTiLgZKmHHvvFbcRcg3c/IkTAAAAMBEBHAAAADARARwAAAAwEQEcAAAAMBEBPBikHI5tbiLgBKIzwUAALcHhw1DiLy5lXblTn7kcH4Do/MAAHA7oAUcAAAAMBEBHAAAADARARwAAAAwEQEcAAAAMBEBHAAAADARARwAAAAwEQEcAAAAMBEBHAAAADARARwAAAAwEQEcAAAAMBEBHAAAADARARwAAAAwEQEcAAAAMBEBHAAAADARARwAAAAwUYECeO/evQs0DwAAAED+nPN78fLly7p06ZISExN19uxZ2Ww2SVJycrKsVqspBQQAAABuJfkG8J9++knff/+9Tp06peDgYCOAly9fXs8//7wpBQQAAABuJfkG8N69e6t3796aM2eOevXqZVaZAAAAgFtWvgE8S69evbRjxw6dPHlSGRkZxvzAwECHFQwAAAC4FRUogA8bNkzR0dFq2LChnJycJEkWi4UADgAAABRSgQL43r17tWzZMlksFkeXBwAAALilFWgYQm9vb50+fdrRZQEAAABueQVqAU9MTFSXLl103333ycXFxZj/1VdfOaxgAAAAwK2oQAH8jTfecHQ5AAAAgNtCgQJ4ixYtHF0OAAAA4LZQoAD+wAMPGDdgpqWlKT09XWXKlNGOHTscWjgAAADgVlOgAP7nn38a/7fZbIqMjNTOnTsdVigAAADgVlWgUVCys1gs6tChgzZu3OiI8gAAAAC3tAK1gK9atcr4/5UrV7R3716VLl3aYYUCAAAAblUFCuBr1641/u/k5KQaNWpo2rRpDisUAAAAcKsqUAD/6KOPHF0OAAAA4LZQoD7gcXFxev3119W6dWu1bt1ab7zxhuLi4hxdNgAAAOCWU6AAPnLkSPn6+mrDhg3asGGDHnvsMY0cOdLRZQMAAABuOQUK4AkJCQoJCZGzs7OcnZ0VHByshIQER5cNAAAAuOUUKIBXrFhR4eHhysjIUEZGhsLDw1WxYkVHlw0AAAC45RQogI8fP17Lly9XmzZt1LZtW61cuVIff/yxo8sGAAAA3HIKNArK5MmT9cknn8jDw0OSlJSUpE8++YTRUQAAAIBCKlAL+MGDB43wLWV2Sdm/f7/DCgUAAADcqgoUwK9cuaKzZ88a00lJScrIyHBYoQAAAIBbVYG6oLz44ot66qmn1KlTJ0nSihUrNGDAAIcWDAAAALgVFSiABwYGqkmTJtq8ebMkaerUqapfv75DCwYAAADcigoUwCWpfv36hG4AAADgBhWoDzgAAACAokEABwAAAExEAAcAAABMRAAHAAAATEQABwAAAExEAAcAAABMRAAHAAAATEQABwAAAExEAAcAAABM5LAAHhsbq169eqlz587q0qWLvv/+e0lSUlKS+vbtq44dO6pv3746e/asJMlms2ncuHHy8/NTQECA9u3bZ6wrNDRUHTt2VMeOHRUaGmrM37t3rwICAuTn56dx48bJZrM5qjoAAABAkXBYAHdyctKIESO0bNkyzZs3Tz/88IMOHz6smTNnqnXr1lq1apVat26tmTNnSpLWr1+vqKgorVq1SmPHjtXo0aMlZQb2qVOn6ueff9b8+fM1depUI7SPHj1aY8eO1apVqxQVFaX169c7qjoAAABAkXBYAK9WrZoaN24sSSpfvrzq1asnq9WqyMhIBQYGSpICAwO1evVqSTLmWywWNW3aVOfOndOpU6e0ceNGtWnTRhUrVpSHh4fatGmjDRs26NSpU0pOTlbTpk1lsVgUGBioyMhIR1UHAAAAKBKm9AGPiYnR/v37df/99ys+Pl7VqlWTJFWtWlXx8fGSJKvVKi8vL+M9Xl5eslqtOeZ7enrmOj9reQAAAKAkc3gAv3DhggYNGqR//etfKl++vN1rFotFFovF0UUAAAAASgyHBvC0tDQNGjRIAQEB6tixoySpSpUqOnXqlCTp1KlTqly5sqTMlu24uDjjvXFxcfL09Mwx32q15jo/a3kAAACgJHNYALfZbHr33XdVr1499e3b15jv6+ursLAwSVJYWJgef/xxu/k2m007d+5UhQoVVK1aNbVt21YbN27U2bNndfbsWW3cuFFt27ZVtWrVVL58ee3cuVM2m81uXQAAAEBJ5eyoFW/fvl3h4eFq0KCBunfvLkkaOnSo+vfvr8GDB2vBggW688479cUXX0iS2rdvr3Xr1snPz09lypTR+PHjJUkVK1bUa6+9ph49ekiSXn/9dVWsWFGS9P7772vkyJFKSUlRu3bt1K5dO0dVBwAAACgSDgvgzZo108GDB3N9LWtM8OwsFovef//9XJfv0aOHEcCz8/Hx0dKlS2+soAAAAICJeBIm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AAAAYCICOAAAAGAiAjgAAABgIgI4UEKkpacXdxFQAvG5AIBbj3NxFwBAJhdnZ733ybTiLgZKmHHvvFbcRQAAFDFawAEAAAATEcABAAAAEzksgI8cOVKtW7dW165djXlJSUnq27evOnbsqL59++rs2bOSJJvNpnHjxsnPz08BAQHat2+f8Z7Q0FB17NhRHTt2VGhoqDF/7969CggIkJ+fn8aNGyebzeaoqgAAAABFxmEBPDg4WLNmzbKbN3PmTLVu3VqrVq1S69atNXPmTEnS+vXrFRUVpVWrVmns2LEaPXq0pMzAPnXqVP3888+aP3++pk6daoT20aNHa+zYsVq1apWioqK0fv16R1UFAAAAKDIOC+DNmzeXh4eH3bzIyEgFBgZKkgIDA7V69Wq7+RaLRU2bNtW5c+d06tQpbdy4UW3atFHFihXl4eGhNm3aaMOGDTp16pSSk5PVtGlTWSwWBQYGKjIy0lFVAQAAAIqMqX3A4+PjVa1aNUlS1apVFR8fL0myWq3y8vIylvPy8pLVas0x39PTM9f5WcsDAAAAJV2x3YRpsVhksViKa/MAAABAsTA1gFepUkWnTp2SJJ06dUqVK1eWlNmyHRcXZywXFxcnT0/PHPOtVmuu87OWBwAAAEo6UwO4r6+vwsLCJElhYWF6/PHH7ebbbDbt3LlTFSpUULVq1dS2bVtt3LhRZ8+e1dmzZ7Vx40a1bdtW1apVU/ny5bVz507ZbDa7dQEAAAAlmcOehDl06FBt3bpViYmJateund544w31799fgwcP1oIFC3TnnXfqiy++kCS1b99e69atk5+fn8qUKaPx48dLkipWrKjXXntNPXr0kCS9/vrrqlixoiTp/fff18iRI5WSkqJ27dqpXbt2jqoKAAAAUGQcFsA///zzXOd///33OeZZLBa9//77uS7fo0cPI4Bn5+Pjo6VLl95YIQEAAACT8SRM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EcAAAAMBEBHAAAADARARwAAAAwEQ3fQBfv369/P395efnp5kzZxZ3cQAAAIB83dQBPCMjQ2PGjNGsWbMUERGhpUuX6vDhw8VdLAAAACBPN3UA3717t+666y7VqlVLrq6u6tKliyIjI4u7WAAAAECebuoAbrVa5eXlZUx7enrKarUWY4kAAACA/DkXdwHMdvLkSQUHBxd3MeRXtbhLgJKmJHwuUfIEB68u7iKUKJw7cTXOnchNSTh3njx5Ms/XbuoA7unpqbi4OGPaarXK09Mz3/ds2bLF0cUCAAAA8nRTd0Hx8fFRVFSUoqOjlZqaqoiICPn6+hZ3sQAAAIA83dQt4M7Ozho1apT69eunjIwMhYSEyNvbu7iLBQAAAOTJYrPZbMVdCAAAAOB2cVN3QQEAAABuNgRwAAAAwEQEcOAqjRo1Uvfu3dW1a1cNGDBA586dc9i2YmJitGTJkjxf69q1q928KVOm6Jtvvsl3nYsWLSrQePgjRozQihUrCl5YALgOp0+f1pAhQ9ShQwcFBwfr5Zdf1rFjx2S1WjVo0CBJ0v79+7Vu3bpCrXfRokUaM2aM3bxevXppz549+b7vq6++KtD6fX19lZCQUKgyAQVFAAeu4ubmpvDwcC1dulQeHh6aO3euQ7aTnp6ukydPaunSpUW63tDQUJ06dapI1wkA18Nms2ngwIFq0aKFVq9erUWLFumtt95SfHy8PD09NXnyZEnXF8Cv14wZM0zZDpCfm3oUFMDRmjZtqoMHD0qSTpw4oQ8++ECJiYlyc3PT2LFjdffdd2v58uX68ssvVapUKVWoUEFz587V5cuXNXr0aO3du1dOTk4aMWKEWrVqpUWLFmnVqlW6ePGirly5otTUVB05ckTdu3dXUFCQ+vTpU+Cy7d+/X++//74uXbqk2rVra/z48dq0aZP27t2rt99+W25ubpo3b54OHz6sjz/+WBcvXlSlSpX00UcfqVq1ag7aYwDwfzZv3ixnZ2c988wzxryGDRtKyrzKN2DAAC1atEiTJ09WSkqKtm/frldeeUVffPGFfvrpJ1WuXFlXrlyRv7+/5s2bp8qVKxd420uXLtWMGTNks9nUvn17DRs2TBMmTFBKSoq6d++u+vXr67PPPlN4eLjmzJmjtLQ03X///Xr//ffl5ORU5PsCyI4ADuQhIyNDmzZtUo8ePSRJ//73v/XBBx+oTp062rVrlz744APNnj1b06ZN0zfffCNPT0+ju0pWq/mSJUt05MgRvfTSS1q5cqUk6a+//tLixYtVsWJFbdmyRd9++22eLTInTpxQ9+7djekzZ87oxRdflCQNHz5c//73v9WiRQtNmjRJU6dO1bvvvqu5c+dq+PDh8vHxUVpamsaNG6dp06apcuXKWrZsmSZOnKiPPvrIYfsNALL8/fffaty4cb7LuLq6atCgQdq7d69GjRolSTp69KgWL16sPn366Pfff1fDhg1zDd/Lli3T9u3bjekTJ05Iynww34QJE7Ro0SK5u7vrxRdf1OrVq/X2229r7ty5Cg8PlyQdOXJEy5cv148//igXFxeNHj1aS5YsUWBgYFHtAiBXBHDgKlmtI1arVXfffbfatGmjCxcu6M8//9Sbb75pLJeamipJeuCBBzRixAg98cQT8vPzkyRt375dzz//vCTp7rvv1p133qljx45Jktq0aaOKFSsWqCy1a9c2viikzD7gknT+/HmdP39eLVq0kCQFBQXZlS3LsWPHdOjQIfXt21eSdOXKFVWtyrO8AZRsISEheu2119SnTx8tXLgwz8fNd+7c2QjtUmYfcEnas2ePWrRoYYT2gIAA/fHHH+rQoYPd+7OuGmY1tKSkpKhKlSqOqBJghwAOXCWrD/ilS5f00ksvae7cuQoODpa7u7tdGM4yZswY7dq1S7/++qtCQkK0cOHCfNdfpkwZRxU9B5vNJm9vb82bN8+0bQJAFm9vb+PqX2FUr15dVapU0aZNm7R7925NmDDBAaXLPEcGBQXprbfecsj6gbxwEyaQhzJlyui9997Td999Jzc3N9WsWVPLly+XlHnSPnDggKTMS57333+/3nzzTVWqVElxcXFq1qyZMbrJsWPHFBsbq3r16uXYRrly5XTh/7V3PyFRdWEcx79GhJC5CGnVolBQCoIBI9uFuJDGuVcXtmgjuHVRIW0SkVFhqJEWjRQEgriozTAwpIUwtGxRwRAGCbkKhSDyz2IilJp3Ee+A1JtNvc1kfj+7c5k59zmbw4/Dc+8tFMqu7dChQ9TX1/P8+XMAstksp0+f/mrO48ePs7q6Sj6fB2Bra4vXr1+XfT9J+hltbW1sbm5uOwRYXFws7V3/+tZe2Nvby9WrV+ns7Cy7J/vUqVM8e/aM1dVVPn36xNzcXGmP3L9/P1tbWwCcPXuW+fl53r9/D8D6+jorKytlr1MqlwFc+o4TJ07Q3NzM7OwsyWSSdDpNEAREo1FyuRwAN27cIBaL0dXVRSQSoaWlhYsXL1IsFonFYly5coVEIsGBAwe+5LcC/QAAAqNJREFUmr+5uZl9+/YRBAHT09Nl1Xb9+vXSvV+9esXAwADwpR1lZGSEMAz5/Pkzt27dYmJigiAI6O7uLoVxSfrdampqmJyc5MmTJ3R0dBCNRrl58yYNDQ3bfnfmzBmWlpYIw5CHDx8CX14D+OHDh/9sP/meI0eOMDg4SF9fH2EYcvLkyVL7yYULFwiCgMHBQZqamrh8+TL9/f3EYjH6+/t59+7dry9c2oGfopckSX+chYUFEokE9+7dq3Yp0v/OHnBJkvRHuXv3Lvfv3yeZTFa7FOm38ARckiRJqiB7wCVJkqQKMoBLkiRJFWQAlyRJkirIAC5Je0wkEtk2zmQyjI6Ofvc/uVyOpaWlHedOpVJMTU39Un2S9LczgEuSdvSjAVyStDNfQyhJKlleXubatWusra1x+PBhEokEb9++5fHjxzx9+pQ7d+6QSqUAiMfjrK2tUVtby9jYGI2NjVWuXpJ2BwO4JO0xHz9+JAzD0nhjY4P29nYAxsfH6enpoaenh3Q6zfj4OLdv36a9vZ1z587R2dkJQF9fH/F4nGPHjvHixQvi8TgzMzNVWY8k7TYGcEnaY2pra8lms6VxJpPh5cuXAOTz+dIJdxiG3/wQSqFQIJ/Pc+nSpdK1zc3N31y1JP09DOCSpLIUi0Xq6+u3hXhJ0o/zIUxJUkkkEmFubg6ABw8e0NraCsDBgwcpFAoA1NXVcfToUR49egR8CeSLi4vVKViSdiEDuCSpZHh4mEwmQywWI5vNMjQ0BMD58+eZmpqiu7ubN2/ekEwmSafTBEFANBoll8tVuXJJ2j1qisVisdpFSJIkSXuFJ+CSJElSBRnAJUmSpAoygEuSJEkVZACXJEmSKsgALkmSJFWQAVySJEmqIAO4JEmSVEEGcEmSJKmC/gEkFhXj2BIuE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" y="651520"/>
            <a:ext cx="8467090" cy="352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4" y="4330227"/>
            <a:ext cx="8680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56565" algn="l"/>
                <a:tab pos="457200" algn="l"/>
              </a:tabLst>
            </a:pPr>
            <a:r>
              <a:rPr lang="en-IN" sz="1600" b="1" dirty="0"/>
              <a:t>More visitors are from western Europe, namely </a:t>
            </a:r>
            <a:r>
              <a:rPr lang="en-IN" sz="1600" b="1" dirty="0">
                <a:solidFill>
                  <a:srgbClr val="C00000"/>
                </a:solidFill>
              </a:rPr>
              <a:t>Portugal</a:t>
            </a:r>
            <a:r>
              <a:rPr lang="en-IN" sz="1600" b="1" dirty="0"/>
              <a:t> being the Highest, </a:t>
            </a:r>
            <a:r>
              <a:rPr lang="en-IN" sz="1600" b="1" dirty="0">
                <a:solidFill>
                  <a:srgbClr val="C00000"/>
                </a:solidFill>
              </a:rPr>
              <a:t>Great Britain</a:t>
            </a:r>
            <a:r>
              <a:rPr lang="en-IN" sz="1600" b="1" dirty="0"/>
              <a:t>(UK), </a:t>
            </a:r>
            <a:r>
              <a:rPr lang="en-IN" sz="1600" b="1" dirty="0">
                <a:solidFill>
                  <a:srgbClr val="C00000"/>
                </a:solidFill>
              </a:rPr>
              <a:t>France</a:t>
            </a:r>
            <a:r>
              <a:rPr lang="en-IN" sz="1600" b="1" dirty="0"/>
              <a:t> and so on...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34314"/>
            <a:ext cx="7086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dirty="0"/>
              <a:t> </a:t>
            </a:r>
            <a:r>
              <a:rPr lang="en-IN"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From which countries most of the guests came </a:t>
            </a:r>
            <a:r>
              <a:rPr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0550"/>
            <a:ext cx="822959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15483"/>
            <a:ext cx="8305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Which are the busiest months for hotel ?</a:t>
            </a:r>
            <a:endParaRPr sz="20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4095750"/>
            <a:ext cx="868679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2425" algn="l"/>
                <a:tab pos="353060" algn="l"/>
              </a:tabLst>
            </a:pPr>
            <a:r>
              <a:rPr lang="en-IN" sz="1600" b="1" dirty="0"/>
              <a:t>Most bookings were done in the month of </a:t>
            </a:r>
            <a:r>
              <a:rPr lang="en-IN" sz="1600" b="1" dirty="0">
                <a:solidFill>
                  <a:srgbClr val="C00000"/>
                </a:solidFill>
              </a:rPr>
              <a:t>August, July, May, June</a:t>
            </a:r>
            <a:r>
              <a:rPr lang="en-IN" sz="1600" b="1" dirty="0"/>
              <a:t>, and so on...</a:t>
            </a:r>
          </a:p>
          <a:p>
            <a:pPr marL="352425" indent="-34036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2425" algn="l"/>
                <a:tab pos="353060" algn="l"/>
              </a:tabLst>
            </a:pPr>
            <a:r>
              <a:rPr lang="en-IN" sz="1600" b="1" dirty="0">
                <a:solidFill>
                  <a:srgbClr val="C00000"/>
                </a:solidFill>
              </a:rPr>
              <a:t>August</a:t>
            </a:r>
            <a:r>
              <a:rPr lang="en-IN" sz="1600" b="1" dirty="0"/>
              <a:t> is the most </a:t>
            </a:r>
            <a:r>
              <a:rPr lang="en-IN" sz="1600" b="1" dirty="0">
                <a:solidFill>
                  <a:srgbClr val="C00000"/>
                </a:solidFill>
              </a:rPr>
              <a:t>occupied (busiest) </a:t>
            </a:r>
            <a:r>
              <a:rPr lang="en-IN" sz="1600" b="1" dirty="0"/>
              <a:t>month with </a:t>
            </a:r>
            <a:r>
              <a:rPr lang="en-IN" sz="1600" b="1" dirty="0">
                <a:solidFill>
                  <a:srgbClr val="C00000"/>
                </a:solidFill>
              </a:rPr>
              <a:t>11.62% </a:t>
            </a:r>
            <a:r>
              <a:rPr lang="en-IN" sz="1600" b="1" dirty="0"/>
              <a:t>bookings and </a:t>
            </a:r>
            <a:r>
              <a:rPr lang="en-IN" sz="1600" b="1" dirty="0">
                <a:solidFill>
                  <a:srgbClr val="C00000"/>
                </a:solidFill>
              </a:rPr>
              <a:t>January</a:t>
            </a:r>
            <a:r>
              <a:rPr lang="en-IN" sz="1600" b="1" dirty="0"/>
              <a:t> is the most </a:t>
            </a:r>
            <a:r>
              <a:rPr lang="en-IN" sz="1600" b="1" dirty="0">
                <a:solidFill>
                  <a:srgbClr val="C00000"/>
                </a:solidFill>
              </a:rPr>
              <a:t>unoccupied</a:t>
            </a:r>
            <a:r>
              <a:rPr lang="en-IN" sz="1600" b="1" dirty="0"/>
              <a:t> month with </a:t>
            </a:r>
            <a:r>
              <a:rPr lang="en-IN" sz="1600" b="1" dirty="0">
                <a:solidFill>
                  <a:srgbClr val="C00000"/>
                </a:solidFill>
              </a:rPr>
              <a:t>4.96%</a:t>
            </a:r>
            <a:r>
              <a:rPr lang="en-IN" sz="1600" b="1" dirty="0"/>
              <a:t> bookings.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50"/>
            <a:ext cx="8534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9550"/>
            <a:ext cx="8229599" cy="723275"/>
          </a:xfrm>
        </p:spPr>
        <p:txBody>
          <a:bodyPr/>
          <a:lstStyle/>
          <a:p>
            <a:r>
              <a:rPr lang="en-IN"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In which years maximum bookings are done for both hotels?</a:t>
            </a:r>
            <a:br>
              <a:rPr lang="en-IN" dirty="0"/>
            </a:b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74455"/>
            <a:ext cx="7543800" cy="29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3943351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C00000"/>
                </a:solidFill>
              </a:rPr>
              <a:t>47%</a:t>
            </a:r>
            <a:r>
              <a:rPr lang="en-IN" sz="1600" b="1" dirty="0"/>
              <a:t> of bookings were done in the </a:t>
            </a:r>
            <a:r>
              <a:rPr lang="en-IN" sz="1600" b="1" dirty="0">
                <a:solidFill>
                  <a:srgbClr val="C00000"/>
                </a:solidFill>
              </a:rPr>
              <a:t>year 2016</a:t>
            </a:r>
            <a:r>
              <a:rPr lang="en-IN" sz="1600" b="1" dirty="0"/>
              <a:t>, then </a:t>
            </a:r>
            <a:r>
              <a:rPr lang="en-IN" sz="1600" b="1" dirty="0">
                <a:solidFill>
                  <a:srgbClr val="C00000"/>
                </a:solidFill>
              </a:rPr>
              <a:t>34% in 2017 </a:t>
            </a:r>
            <a:r>
              <a:rPr lang="en-IN" sz="1600" b="1" dirty="0"/>
              <a:t>and </a:t>
            </a:r>
            <a:r>
              <a:rPr lang="en-IN" sz="1600" b="1" dirty="0">
                <a:solidFill>
                  <a:srgbClr val="C00000"/>
                </a:solidFill>
              </a:rPr>
              <a:t>18% in 2015.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We can see the increasing tendency in bookings year wisely.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We can see most of the bookings were in the year 2016 and </a:t>
            </a:r>
            <a:r>
              <a:rPr lang="en-IN" sz="1600" b="1" dirty="0">
                <a:solidFill>
                  <a:srgbClr val="C00000"/>
                </a:solidFill>
              </a:rPr>
              <a:t>highest bookings</a:t>
            </a:r>
            <a:r>
              <a:rPr lang="en-IN" sz="1600" b="1" dirty="0"/>
              <a:t> were from </a:t>
            </a:r>
            <a:r>
              <a:rPr lang="en-IN" sz="1600" b="1" dirty="0">
                <a:solidFill>
                  <a:srgbClr val="C00000"/>
                </a:solidFill>
              </a:rPr>
              <a:t>City</a:t>
            </a:r>
            <a:r>
              <a:rPr lang="en-IN" sz="1600" b="1" dirty="0"/>
              <a:t> </a:t>
            </a:r>
            <a:r>
              <a:rPr lang="en-IN" sz="1600" b="1" dirty="0">
                <a:solidFill>
                  <a:srgbClr val="C00000"/>
                </a:solidFill>
              </a:rPr>
              <a:t>hotels</a:t>
            </a:r>
            <a:r>
              <a:rPr lang="en-IN" sz="1600" b="1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7568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15620"/>
            <a:ext cx="9235200" cy="858909"/>
          </a:xfrm>
          <a:prstGeom prst="rect">
            <a:avLst/>
          </a:prstGeom>
        </p:spPr>
        <p:txBody>
          <a:bodyPr vert="horz" wrap="square" lIns="0" tIns="241002" rIns="0" bIns="0" rtlCol="0">
            <a:spAutoFit/>
          </a:bodyPr>
          <a:lstStyle/>
          <a:p>
            <a:pPr marL="3694429" marR="5080" indent="-3258820" algn="l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Which was the most booked accommodation  (Single,Couple,Family)? 	 	</a:t>
            </a:r>
            <a:endParaRPr sz="20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E18E3-690E-0FC2-3E7A-3C4FF9D4F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4629150"/>
            <a:ext cx="8701801" cy="2462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The </a:t>
            </a:r>
            <a:r>
              <a:rPr lang="en-US" sz="1600" b="1" dirty="0">
                <a:solidFill>
                  <a:srgbClr val="C00000"/>
                </a:solidFill>
              </a:rPr>
              <a:t>highly</a:t>
            </a:r>
            <a:r>
              <a:rPr lang="en-US" sz="1600" b="1" dirty="0"/>
              <a:t> booked Accommodation was for </a:t>
            </a:r>
            <a:r>
              <a:rPr lang="en-US" sz="1600" b="1" dirty="0">
                <a:solidFill>
                  <a:srgbClr val="C00000"/>
                </a:solidFill>
              </a:rPr>
              <a:t>Couples</a:t>
            </a:r>
            <a:r>
              <a:rPr lang="en-US" sz="1600" b="1" dirty="0"/>
              <a:t>, then Single and Family/Friends.</a:t>
            </a:r>
            <a:endParaRPr lang="en-IN" sz="16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42951"/>
            <a:ext cx="6324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221" y="4171950"/>
            <a:ext cx="8661558" cy="277640"/>
          </a:xfrm>
          <a:prstGeom prst="rect">
            <a:avLst/>
          </a:prstGeom>
          <a:ln w="9524">
            <a:solidFill>
              <a:srgbClr val="F4FDFF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2290" marR="111760" indent="-409575">
              <a:lnSpc>
                <a:spcPts val="1650"/>
              </a:lnSpc>
              <a:spcBef>
                <a:spcPts val="465"/>
              </a:spcBef>
              <a:buFont typeface="AoyagiKouzanFontT"/>
              <a:buChar char="➢"/>
              <a:tabLst>
                <a:tab pos="542290" algn="l"/>
                <a:tab pos="542925" algn="l"/>
              </a:tabLst>
            </a:pPr>
            <a:r>
              <a:rPr lang="en-IN" sz="1600" b="1" dirty="0"/>
              <a:t>Majority of Market segments and Distribution channels is </a:t>
            </a:r>
            <a:r>
              <a:rPr lang="en-IN" sz="1600" b="1" dirty="0">
                <a:solidFill>
                  <a:srgbClr val="C00000"/>
                </a:solidFill>
              </a:rPr>
              <a:t>Travel agencies(offline/online).</a:t>
            </a:r>
            <a:endParaRPr sz="1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221" y="145688"/>
            <a:ext cx="76168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 </a:t>
            </a:r>
            <a:r>
              <a:rPr lang="en-IN" sz="2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are the Market Segment of both hotels?</a:t>
            </a:r>
            <a:endParaRPr sz="20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AutoShape 2" descr="data:image/png;base64,iVBORw0KGgoAAAANSUhEUgAABLAAAAGICAYAAABRMBmoAAAABHNCSVQICAgIfAhkiAAAAAlwSFlzAAALEgAACxIB0t1+/AAAADh0RVh0U29mdHdhcmUAbWF0cGxvdGxpYiB2ZXJzaW9uMy4yLjIsIGh0dHA6Ly9tYXRwbG90bGliLm9yZy+WH4yJAAAgAElEQVR4nOzde0BUdf7/8dcIYiY3NQEt0lQy8xJWhqZBYiMqUYJQW6ZimmVWX8tsdX+bd+1m5Zq15bpbWpulJGhiiYIuXtIyIxQvrRcSTQYXuabIxfn9wXKW4aJIIJM8H38xn5lz5nPmjHPevs7nfI7JarVaBQAAAAAAANipJg3dAQAAAAAAAOBiCLAAAAAAAABg1wiwAAAAAAAAYNcIsAAAAAAAAGDXCLAAAAAAAABg1wiwAAAAAAAAYNcIsABU8umnnyosLEy+vr7q0qWLunTposDAwIbuVp175513jO3r0qVLQ3cHAAD8jtVH/XTixAmbWmX16tXGc6tXr7Z57sSJE791E+rE77HP9tqv32rkyJHGNo0cObKhu2M3AgMDjc9l6tSpDd0dXAbHhu4AUBuBgYE6efLkZS0TGhqqV199tZ56dPX44osvNGvWrIbuxlVn5MiR+vbbbyVJd911lz7++OMG7hEqmjp1qqKjoyVJ119/vRISEhq4RwBQt6if6s/vvX7atWuXRo0aZTxevny5/Pz8GrBHdYfjO3D1IMACYGPNmjXG3+7u7nr00Ufl7OwsFxeXBuwVAACA/WqI+qlHjx566aWXbN7XHri7u9v0q0ePHg3Ym5qx188SgC0CLPwuPfXUU8rLy7Npe/31142/vb299cgjj9g87+Pjc0X69ntX/sysv7+//u///q8Be1M/8vPz5ezs3NDdAADgiqJ+qj8NUT/5+PjY1f45f/68mjRpImdnZ40dO7ahu3NZ7O2zBFA1Aiz8Lj300EOV2soXYG3btjUOnEeOHNHQoUON5959913dd999NsuWH1rcoUMHbdiwQZJs5kV65plndO+992rRokVKSkpSUVGRunbtqgkTJsjf379Sf4qKihQTE6PY2FgdPHhQ+fn5atGihbp166aIiAgNGTKk0jLJycn68MMPlZSUpP/85z+SpJYtW6pdu3bq0aOHHnjggcs6i3XixAktX75cO3bs0MmTJ1VUVKQ2bdrI19dXI0aM0J133lnlZ1Bm7dq1Wrt2raSaXUJQcYj2ypUr9eabb2rz5s06f/68fH199eKLL6pbt246ceKE3nzzTW3fvl2FhYXq3r27Jk+erF69etmsc9OmTYqLi9PBgweVmZmpnJwcOTg4GNsxcuRI3XbbbTbLrF69WtOmTTMex8XFKS4uTqtXr1ZaWpp69ep1yUv4lixZojfffNN4PHr0aE2bNk0mk+my9u0777yjxYsX26z722+/tfluvfLKKwoLC7tofy5cuKDPPvtMsbGxOnz4sPLy8tS8eXO1atVKnTp1Us+ePRUZGalrr73WZrlt27Zp5cqV+vHHH5WZmSknJyd17NhRQ4YM0aOPPqrmzZtXeq99+/bpL3/5i77//ntZrVb16NFDEydO1MmTJ20+1/j4eN1www2S6mffS9LZs2f1+eefKy4uTkeOHNHZs2fl6uqq2267TY899pj69etn8/qqLoHIzMzUsmXLdOjQITk4OKh3796aMmWKOnXqJKny90Uq/Y9IxX//zz777EX3EQDYO+qnmrnS9ZMkZWRkaOHChdqyZYvy8/N10003acSIEerbt2+1y1Q8fpU/Lp8/f17Lli3Txo0bdezYMZ09e1bOzs5q2bKlunTpoh49euiJJ56QpCrnAS1/LC1/2V3FfdunTx+9++672rdvn/Ly8hQfHy9JGjhwoPG6i9U5VqtVn332mT799FOlpqaqRYsWuvfeezVp0iR5enoar7vUJY5VTdVwOcf3i32WZf2MjY1VTEyM9u/fr9zcXF1zzTW66aabdN9992nEiBGVTo6Wv2Q3NDRUEyZM0KJFi7Rjxw7l5eWpQ4cOGjt2rEJDQ6v8bC5my5YtWr16tfbu3av//Oc/atq0qTw8PHT77bfrqaee0o033ljlcllZWVq8eLE2btyoM2fOqF27dnrooYc0duxYmUwm43Vl/wZSUlL0yy+/KDs7W0VFRXJxcZGPj4+Cg4MVHh4uBwcHm/VX/GwDAwO1ePFi7d69W+fPn9fNN99s/CaUV3H/vf3223rnnXeUkJCgrKysavtZpjb1bnXq+vcEdYsAC1e9Tp06qX///tq2bZsk6fPPP7cpwAoLC7Vp0ybjcXh4eJXr2blzpz744AMVFRUZbXv27NH48eP1yiuv2Bx8srOzNW7cOO3du9dmHdnZ2dq+fbu2b9+uTZs26Y033lCTJqX3Uvj22281ZswYFRcX2yxjsVhksVj0ww8/yNXVtcY/mAkJCZo8ebLOnj1r0/7LL7/ol19+0fr16/XUU0/p+eefr9H6Ltevv/6qhx9+2GYSzB07dmjEiBF6++23NXXqVGVnZxvPfffdd4qMjNTq1auNYEEqLQLLCuIyRUVFSktLU1pammJjY/Xaa6/pgQceqLYvf/rTn7R79+4a971ieDVx4kQ999xzkmq3b+vCjBkztHLlSpu2/Px85efn6/jx49q8ebMeeOABI8CyWq2aPn16pWWKioq0d+9e7d27VzExMfroo4/UunVr4/lvvvlG48ePV2FhodG2a9cufffddwoICKhRX+tq36elpWncuHFKTU21WX9mZqYSEhKUkJCgcePGacqUKdX2ZdGiRZX2/ebNm/Xjjz8qNjZWrVq1qtE2AUBjQ/105eqn9PR0/eEPf9CpU6eMtoMHD+rll1/WgAEDarXOCRMmaPv27TZtOTk5ysnJUWpqqjZs2GAEWLW1fft2/fWvf1VJSUmt1zFv3jxt3rzZeHz+/HmtXr1a33zzjT7//HObEKuhFBQUaOLEica/hTJFRUVKTk5WcnKyVq5cqb///e/q0KFDlevYv3+/wsLClJ+fb7T9+9//NiYQr2mIVVRUpMmTJ1eqjQsLC3Xs2DEdO3ZMgYGBVQZYp0+fVnh4uE199vPPP+uNN95QQUGBnnnmGZu+LVu2rNI6zpw5o127dmnXrl3atGmTPvjgg2rr3a1bt1b6t793715NmDBBH374ofr06VPlcqdOnVJoaKgyMjIu2c/a1rvVqevfE9Q9Aiw0CqNGjTIOOtu2bdPJkyd1/fXXS5ISExON4fRNmzat9gCye/dutW/fXoMHD1ZWVpaio6NVVFQkq9WqWbNmqV+/fvLw8JAk/fGPfzSKr2bNmik4OFg33nijDh8+rPXr1+vChQtat26dfHx89NRTT0mSVqxYYfxYenp66oEHHlCLFi2UkZGhn3/++bICmLS0ND3//PMqKCiQJDVv3lyhoaFycXHR+vXrlZaWJkl6//331blzZ4WEhGjo0KHy8fHRBx98oJycHElS9+7djbOvlzusOjs7WwUFBRo1apTOnTunVatWSZLOnTunp556Ss2bN9fo0aOVl5dn3J2moKBAy5cvt5kE1cXFRXfffbc6deokNzc3NWvWTFlZWdqyZYuOHj2qCxcuaN68eQoKClKzZs2q7Mvu3bvVqVMnBQYGqkmTJsbnUpWK4dXUqVM1ZswY4/Hl7tt+/frp2muv1YoVK4zPveIlGpc6CP7666/64osvjMd9+vSRn5+fCgsLZbFYtHfvXv373/+2WeYf//iHzcHc399fvr6+ysrKUkxMjPLy8vTTTz9pypQp+sc//iGptGh86aWXbMKroUOHqn379kpISLApMC+mLvZ9SUmJJk6caIRXzs7OCgkJkYeHh5KTk42+LF26VLfccotCQkKq7Mvu3bvVo0cP9e/fX7t27dKePXsklRZgUVFRGj9+vDHvxfr167Vv3z5Jkpubm5588kljPVWNDgOAqx3105Wpn+bMmWMTXt15553y8/PT/v37a3zsLe/IkSM24ZXZbFb37t3166+/Kj09XUlJSTp+/Ljx/EsvvaTjx4/rs88+M9r+8Ic/GCFIdfN4/fDDD2revLnuv/9+tW3bVj/99JOaNm1qE1hcyubNmzVgwADdeuut2rVrl7G/Tp06pTlz5lQaxX456ur4/sorr9iEV7169dLdd9+t1NRUxcbGSiodsfT0009r7dq1cnSs/F/sQ4cOyc3NTZGRkSooKNCqVauM4G/JkiU1DrBef/11m/DK3d1dgwcPVps2bZSWlnbR78uxY8fUrFkzPfLII7rmmmu0YsUK47v+4Ycf6sknn1TTpk0lSQ4ODrrlllvUvXt3tWrVSi4uLiooKND+/fu1ZcsWWa1WJSYmKi4uToMHD67y/X788Ud5eXkpJCREp06d0rp16ySVXlWwdOnSagOstLS0GvezNvXuxdTl7wnqBwEWGgV/f3916NBBqampunDhglauXGmcOVu/fr3xunvvvVfXXXddletwd3dXVFSUXF1dJUm+vr7605/+JKn0P+Zr1qzRE088oZ9++klbtmwxlnv11VdthuB7eXlp6dKlkkp/hJ944gk5ODjo/Pnzxmsee+wxjR8/3ub9CwoKjMLoUv75z3/ahDTvvfee7r77bknS448/rkGDBhnr+tvf/qaQkBD5+/vL399f//znP43nfHx8ftMcBnPmzDFGRh0+fFg//PCD8dy8efMUHBxsPJecnCxJlc66zps3T8XFxUpOTlZqaqry8vJ03XXXKSAgQEePHpVUGpjs3bvXZkh/eb6+vlq+fHm1AVeZ8uFVkyZNNGvWLJvLLWqzb2+//Xbdfvvt2rJli1H4lr9EoyZKSkpszm4uWLBAbdq0sXlNenq6WrZsKel/hUGZRx55RDNnzjQe33PPPcb3a/v27Tpw4IC6du2q+Ph4m7Nd48eP1+TJkyWVnsl94IEHKo2Gqs5v3feJiYk6dOiQ8fjDDz9Uz549jceTJk3SV199Jak0xKouwOrZs6c+/fRTo6AOCAhQZmamzfuVzXvx73//2yhwf4/zdwBAXaN+qv/66fTp08Zld1Lp5VPLli0zRrVMmzbNONlTU+VPRDk7O+utt96Sk5OTzWt+/vln4++xY8dq165dNgHW0KFDL3kXQgcHB33yySfq3r27TXv5ET6XMnz4cM2fP19Saf0yevRo41KyTZs26fTp05Vqnpqqi+N7dna2oqKijMe9e/fWsmXLjEvnOnTooHfffVdSaXC4efNmmc3mSusxmUz66KOPdOutt0oqDWjLRjgdPXq0RvOz5ubmasWKFcbjdu3a6YsvvrAZTf7rr79e9ETtW2+9ZYykbNu2rfHZ5+fn6+jRo8YlgGXf6+PHjyslJUVnzpyRo6Ojevfurf3798tisUgqrdeqC7CuvfZarVy50hhFV1BQYIzarFjv16afta13L6Yuf09QPwiw0CiYTCaNGjVKs2fPllR6q+Nnn31WRUVFNmcqIiIiql1HYGCgUXxJ0gMPPKA///nPunDhgiQZB8aKyfzzzz9f7TDz7OxsHTlyRDfffLPuuusuo4BZuHCh4uPj1aFDB914443q3r277rrrrhoPo/7++++Nv728vIziSyotJAcOHGgUQ4cOHaqXSc0dHR1t5qm4/vrrjRCjadOmCgoKMp5r3769EWJUPCjExsZq3rx5RuhQnfT09Gqfe/zxxy8ZXkkywitHR0e9/vrrRshSprb79rdydXVVly5djEDn/vvvV48ePXTjjTeqY8eOuv32242CSCo9w3bmzBnj8YoVK2wKnoq+//57de3atVIxUf5ykGbNmun++++v0ZnQutj3FT/ri/3bLJsjparvcEREhHGWrmnTprrhhhuM7xIFCABcHPVT/ddP+/btk9VqNR4/+OCDNpdkhYWFXXaA1alTJ7Vq1UpnzpxRfn6+AgMD1b17d914443q1KmT7rzzTptL9mvL39+/Unh1ucqPPGrSpIkefPBBI8CyWq3av39/jacwqA8//vijzeVkDz74oM28T8OHDzcCLKn08tiqAixfX1+bWu2mm26yeT43N/eS36UffvjBZnRbZGRkpakQWrRooRYtWlS5vIeHh81lwFX1oczJkyf10ksvXXLEUVmQVZXAwECbf3vl3+9iNVhN+1nbevdi6vL3BPWDAAuNxrBhw7Rw4ULl5ubq9OnTSkhIUHFxsTHHgZeXl+65555ql694ZrFp06Zyc3NTVlaWpP/9mF7uf4rLfnhHjhypw4cPKyYmRkVFRUpKSlJSUpLxOhcXF82fP1+DBg265DrL96GqM6IV22py0LxcrVq1MoIDSTZ/t2rVymZ4dfm/yxdx+/fv14svvmgUuRdT/mxjRR07dqxxvyXJyclJXl5eldpru2/rwltvvaUXX3xRBw4cUHZ2trZu3WrzfLdu3bR06VK1atXKZn6py+lnxTtTVTzjWd3Z9YrqYt9f7medlZVV5Xe47FKXMuXPQJd/PwBA1aifqt+WuqifyocGVb1HTebtqcjJyUnvvPOOpk6dqrS0NJ0+fbrSpWX9+vXTe++9p2uuuebyO/1fFYOF2qi4fRW3v7rvRcVj+MXqwN+i4vtXrI0qPq6uBrtYPSKpRrVuxb6Un2S+Ji6nD88884z2799/yXVe7HOv2L+a1mA17Wdt692LqcvfE9QPAiw0Gi1atFB4eLhx/fPnn39uc0eK0NDQi066XXYXijJFRUU2B5Ky+QHc3NxsXvfEE08Yl3ZVpWx+AQcHB82dO1dTpkxRUlKSjh07puPHj2vr1q06fvy48vLy9Mc//lH33HPPJe+kUb4PFftdVVv5M6N1pXxoUVFVcwNU5euvvzYOUiaTSW+88YYGDBggZ2dnHT58uNIIqerU9M4jnTp1Mu50N378eH300Uc281PVdt/Whc6dOysmJkZHjx7V/v379fPPP+vIkSOKj49XQUGBUlJS9MYbb+iVV16Ru7u7zbJBQUGV7tRYnq+vr6TKc1xkZmba3NWwqu9SVepi35f/rE0mk1544YVKd7qp7vUXe7+q7lwDAKge9VP121IX9VPFdVR8j0uNQK/OnXfeqY0bN+rQoUM6ePCgjh8/rkOHDmnz5s0qKSnR9u3btXTpUpsJsS9XxTsf10ZmZqbNicbqPuOK37Hyl3pduHDBZk6vulTxe3n69OmLPq5Yg5WpWBvVph6p2JfLuVTzcvpw7Ngxm/AqODhYL730kjw8PNSkSROFh4df8hJAqfY1WE37Wdt692Lq8vcE9YMAC43KiBEj9NFHH+nChQvavn278cNqMpmqvXtOmYSEBOXm5hoH0rVr19qcqSgLOu644w6b5ZycnKq81v706dNKSkpSu3btJJVe/+7l5SU3NzcFBAQYw6VTUlKMWw+fPXtWR44cueRw7dtvv924LCs9PV07duwwhsFnZ2fbzLXQpUuXOh99VVfKzs5KpQVucHCwUcCUTZpZl/7xj3/o0Ucf1cmTJ5Wfn6+xY8dq+fLluuWWWyTVft9Ktgfxc+fOXXbfUlJSdOutt6pjx442hd7cuXP18ccfS/rfZRg33XSTWrZsaXx+OTk5Gj16dKVCoqCgQF999ZWxXeXnmJKkL7/8Uk8//bSk0kKxbPLNK+GOO+4w5jWwWq1q3bq1hg8fXul1aWlpSk1NrZP/RPzWfQQAVyvqp/qrn7p16yaTyWSMSFmzZo3CwsKMeic6Ovqy11lYWKjU1FTdfPPNuuWWW4w6RpKeeuopYzRWWd0gVQ4bLjaPUl2Kjo5W7969JZUGUWvWrDGeM5lM6tatm6TKJ9mSkpKMfb1y5cqLjq75Lcf32267TY6OjsZlhGvWrNHw4cON/VP+JjtS6XeovvTq1ctmkvxly5bpgQcesAl6z507p7Nnz9Zq5F6Z8vW3JA0ePNi4MuHIkSM6ePBgrdddl2pb715MXf6eoH4QYKFRueGGGzRw4EBt3LhRVqvVOAD07dv3ksNws7OzFR4eriFDhigrK8tmPoJrrrnGmLC6S5cu8vf3V2JioiTp3Xff1ffff69evXrpmmuuUUZGhvbt22dMOl52nfwnn3yiqKgo+fn5ydvbW9ddd50KCwu1ceNGm35UN9KkvMcee0wrVqwwzk49/fTTCgsLk7Ozs9avX29z5tOeJ6ouPzQ9NzdXTzzxhO644w6lpKTY3Lq7rnh5eRkhVmZmpnJycjRmzBh9/PHH6ty5c633bdm6y6SkpGju3Llq27atpNL/GFxqCP9jjz0mV1dX9e7dWx4eHnJzc1N6erpNYVv23WjSpInGjh2rBQsWSCq9hXlISIjuvfdetWzZUtnZ2Tp06JB2796tgoICY/6JgQMHysPDw5jIfdGiRTp27JhuuOEGxcfH13gC97oQEBCgm2++WT/99JMk6eWXX9amTZt06623ysHBQenp6frxxx918OBBhYaGXvTylZoqv4/OnDmjqVOnqnPnzjKZTHrwwQdrfAklAFxtqJ/qr37y8PDQgAEDlJCQIEn69ttvNXLkSPXp00cpKSm1ugthfn6+QkJC1KFDB/Xq1Utt2rSRs7OzUlNTjc9Xsv1MKk6d8Pbbb+vAgQNq2rSpbr31VvXt27eWW3hxX3zxhc6cOaNu3bpp165d+u6774znAgMDjUv0OnbsKGdnZ+Xn50sqvRPkgQMHVFBQoJ07d170PX7L8d3d3V3Dhw/X559/Lkn67rvv9Oijj+ruu+/Wzz//bHNC9aabbtKAAQMu/0OoIVdXVz3yyCNavny5pNJ5qoYMGWLchfCXX37R5s2bNXv2bJs5pC5X+/bt1aRJEyNonjdvnvbv36+zZ88adxG1B7Wtdy+mLn9PUD8IsNDojB49utKP0MUmHy3Tt29f7dmzR++//75Nu8lk0ssvv2wzod/rr7+uJ554whheu3PnzkseXKXSUS7lC4uKgoOD5e3tfcn1eHt7G3MmnTt3TufOndM///nPSq8bN26cHnzwwUuur6EMHz5cy5YtMyZo37Ztm3Eb49pMaloTHTp00N///neNHDlSeXl5OnPmjCIjI/XJJ5+oQ4cOtd63gwcPNvp74cIFY9SUVHr5RU3moEhPT9eXX35Z5XMODg4aN26c8XjcuHH6+eeftWrVKkmlZ5TK7tpYHScnJ73++usaP368CgsLZbVatXbtWkml3/Py/7GQKg/nr0sODg567733NG7cOKWmpqqkpEQJCQlGgV8fzGaz3nvvPeOOj+XDwbvuuosAC0CjRv30P3VdP02fPl0pKSnGhNi7d+82Js/u06dPjT6DqqSmplZ78ql58+YaNWqU8fj6669Xjx49jM/+wIEDOnDggKTSE231FWD5+flp8+bNlYI6T09Pvfzyy8ZjJycnRUZGGjeTuXDhgrHMjTfeKEdHx2rrnN96fJ82bZrS0tK0Y8cOSaWTqZe/u7JUekfA9957r8ZTJdTWlClTZLFYtGHDBkmlo6UuNnF5bbRu3Vp/+MMf9Omnn0oqrT//+te/SioNmr29vZWSklKn71lbtal3L6Wufk9QPwiw0Oj07t1bXbt2NQ7K7u7uNTpLcccdd2jq1KlauHChvv/+exUWFqpr166aMGFCpbujtGzZUp999pnWrFmj9evX6+DBg8rOzpaDg4M8PDzUpUsX9enTx+ZubGFhYXJxcVFSUpLS0tKUlZWlwsJCubq6ysfHR0OHDq1RoVjmvvvu05dffqlly5Zpx44d+uWXX1RcXKzWrVurV69eeuSRRy55e+SG5ubmpk8//VRvvPGGtm/frvPnz+umm27SqFGj5OfnVy8BliR17dpV77//vsaOHauCggKdPn1akZGR+vjjj+Xt7X3Z+1YqHVE0d+5cffLJJzp69OhlTzY6Y8YM7d69WykpKTp9+rSys7PVpEkTeXh4yNfXV6NGjbK5BNBkMmnu3LkKDg7WqlWrlJSUpNOnT8tqtcrd3V2dOnVS7969K90pp2/fvvr000/1l7/8xbgbU7du3fT0009r7969Ngf0+pg7rTxvb2/FxMRo1apV2rhxo3766Sfl5eUZk+yXnRGuq4k0u3TpokWLFmnJkiX66aefuIwQAMqhfqq/+qlt27ZatWqVFi5cqC1btig/P1/t27fXww8/rHvvvfeyR9O4uLhoxowZSkpK0oEDB4xR5U2bNpWXl5fuuusujR49utKdCBcvXqzXXntNO3fuVHZ2do0mFv+t5s2bpy1btmjlypVKTU1VixYtdO+99+r555+vdLe3Z555Rtdee60+++wznTp1Si1btlRQUJCeeeYZPfvss9UGF7/1+N68eXP9/e9/15dffqm1a9dq//79ys3N1TXXXKMOHTrovvvu04gRI+q9LpJKg7xFixZp8+bNio6OVnJysjIzM+Xo6KjrrrtOt99+e53cAfvPf/6zvLy8tHLlSlksFrVs2VIDBw7UCy+8oIkTJ9bBltSN2ta71anr3xPUPZOV2zChEZo8ebIxn8/o0aP1pz/9qcrXdenSxfi77OAIXM3Onz8vJyenShNmFhcX66GHHjLOuHXs2FFfffVVQ3QRANBAqJ8AAA2JEVhoNI4cOaKMjAwdOHBAX3/9taTSy5RGjBjRwD0D7MeuXbs0e/ZsBQcHq2PHjnJ1ddWpU6f0xRdf2AwXHzNmTAP2EgBwpVA/AQDsBQEWGo2//e1vle7kEhkZqfbt2zdQjwD7lJaWVmmukvLGjBmjhx566Ar2CADQUKifAAD2ggALjU7Tpk11ww036KGHHlJkZGRDdwewKz4+Pnrssce0e/dupaenKz8/35hzqlevXoqIiFCvXr0aupsAgCuM+gkA0NCYAwsAAAAAAAB2rf7ugQ4AAAAAAADUgUZ3CaGfn5+uv/76hu4GAABoICdPntSuXbsauhuoAnUaAACorlZrdAHW9ddfr9WrVzd0NwAAQAMJCwtr6C6gGtRpAACgulqNSwgBAAAAAABg1wiwAAAAAAAAYNcIsAAAAAAAAGDXCLAAAACuYtOmTVPfvn11//33G23Z2dkaM2aMBg0apDFjxignJ0eSZLVaNXfuXJnNZoWEhCglJcVYJjo6WoMGDdKgQYMUHR1ttO/bt08hISEym82aO3eurFbrRd8DAACgNgiwAAAArmJhYWFaunSpTduSJUvUt29fxcXFqW/fvlqyZIkkKTExUampqRl+tVsAACAASURBVIqLi9OcOXM0c+ZMSaVh1OLFi7Vy5UqtWrVKixcvNgKpmTNnas6cOYqLi1NqaqoSExMv+h4AAAC1QYAFAABwFevdu7fc3Nxs2uLj4zVs2DBJ0rBhw7Rp0yabdpPJJF9fX+Xm5iojI0Pbtm1Tv3795O7uLjc3N/Xr109bt25VRkaG8vPz5evrK5PJpGHDhik+Pv6i7wEAAFAbBFgAAACNTGZmpjw8PCRJbdq0UWZmpiTJYrHIy8vLeJ2Xl5csFkuldk9Pzyrby15/sfcAAACoDQIsAACARsxkMslkMv3u3wMAAFzdCLAAAAAamdatWysjI0OSlJGRoVatWkkqHVmVnp5uvC49PV2enp6V2i0WS5XtZa+/2HsAAADUBgEWAABAIxMYGKiYmBhJUkxMjAYOHGjTbrValZSUJBcXF3l4eKh///7atm2bcnJylJOTo23btql///7y8PCQs7OzkpKSZLVaq1xXxfcAAACoDceG7gAAAADqzwsvvKBvv/1WWVlZ8vf317PPPqvx48dr0qRJioqKUrt27bRw4UJJUkBAgP71r3/JbDarefPmmj9/viTJ3d1dTz/9tMLDwyVJEydOlLu7uyRpxowZmjZtmgoKCuTv7y9/f39JqvY9AAAAasNktVqtDd2JKyksLEyrV69u6G4AAIAGQi1gv9g3AACgunqASwgBAAAAAABg1wiwgHpQfL6wobtwxTSmbQUAAPg9u1B0vqG7cFXgcwQaBnNgAfXAsZmTXu3+WEN344qYuu+Thu4CAAAAaqBJ02ZKnXlTQ3fjd6/DzGMN3QWgUWIEFgAAAAAAAOwaARYAAAAAAADsGgEWAAAAAAAA7BoBFgAAAAAAAOwaARYAAAAAAADsGgEWAAAAAAAA7BoBFgAAAAAAAOwaARYAAAAAAADsGgEWAAAAAAAA7BoBFgAAAAAAAOwaARYAAAAAAADsGgEWAAAAAAAA7BoBFgAAAAAAAOwaARYAAAAAAADsGgEWAAAAAAAA7BoBFgAAAAAAAOwaARYAAAAAAADsGgEWAAAAAAAA7BoBFgAAAAAAAOwaARYAAAAAAADsGgEWAAAAAAAA7BoBFgAAAAAAAOwaARYAAAAAAADsGgEWAAAAAAAA7BoBFgAAAAAAAOwaARYAAAAAAADsGgEWAAAAAAAA7BoBFgAAAAAAAOwaARYAAAAAAADsGgEWAAAAAAAA7Fq9BliBgYEKCQnRgw8+qLCwMElSdna2xowZo0GDBmnMmDHKycmRJFmtVs2dO1dms1khISFKSUkx1hMdHa1BgwZp0KBBio6ONtr37dunkJAQmc1mzZ07V1artT43BwAAAAAAAA2g3kdgLVu2TGvWrNHq1aslSUuWLFHfvn0VFxenvn37asmSJZKkxMREpaamKi4uTnPmzNHMmTMllQZeixcv1sqVK7Vq1SotXrzYCL1mzpypOXPmKC4uTqmpqUpMTKzvzQEAAAAAAMAVdsUvIYyPj9ewYcMkScOGDdOmTZts2k0mk3x9fZWbm6uMjAxt27ZN/fr1k7u7u9zc3NSvXz9t3bpVGRkZys/Pl6+vr0wmk4YNG6b4+PgrvTkAAAAAAACoZ/UeYI0dO1ZhYWH6/PPPJUmZmZny8PCQJLVp00aZmZmSJIvFIi8vL2M5Ly8vWSyWSu2enp5Vtpe9HgAAAAAAAFcXx/pc+YoVK+Tp6anMzEyNGTNGHTt2tHneZDLJZDLVZxcAAAAAAADwO1evI7A8PT0lSa1bt5bZbFZycrJat26tjIwMSVJGRoZatWplvDY9Pd1YNj09XZ6enpXaLRZLle1lrwcAAAAAAMDVpd4CrLNnzyo/P9/4e/v27fLx8VFgYKBiYmIkSTExMRo4cKAkGe1Wq1VJSUlycXGRh4eH+vfvr23btiknJ0c5OTnatm2b+vfvLw8PDzk7OyspKUlWq9VmXQAAAAAAALh61NslhJmZmZo4caIkqaSkRPfff7/8/f3Vo0cPTZo0SVFRUWrXrp0WLlwoSQoICNC//vUvmc1mNW/eXPPnz5ckubu76+mnn1Z4eLgkaeLEiXJ3d5ckzZgxQ9OmTVNBQYH8/f3l7+9fX5sDAAAAAACABlJvAZa3t7fWrl1bqb1ly5ZatmxZpXaTyaQZM2ZUua7w8HAjwCqvR48eWrdu3W/vLAAAAAAAAOxWvd+FEAAAAAAAAPgtCLAAAAAAAABg1wiwAAAAAAAAYNcIsAAAAAAAAGDXCLAAAAAAAABg1wiwAAAAAAAAYNcIsAAAAAAAAGDXCLAAAAAAAABg1wiwAAAAAAAAYNcIsAAAAAAAAGDXCLAAAAAAAABg1wiwAAAAAAAAYNcIsAAAABqhjz76SMHBwbr//vv1wgsv6Pz580pLS1NERITMZrMmTZqkwsJCSVJhYaEmTZoks9msiIgInThxwljPBx98ILPZrKCgIG3dutVoT0xMVFBQkMxms5YsWXLFtw8AAFxdCLAAAAAaGYvFouXLl+uLL77QunXrVFJSotjYWC1YsECRkZHauHGjXF1dFRUVJUlatWqVXF1dtXHjRkVGRmrBggWSpMOHDys2NlaxsbFaunSpZs2apZKSEpWUlGj27NlaunSpYmNjtW7dOh0+fLghNxkAAPzOEWABAAA0QiUlJSooKFBxcbEKCgrUpk0b7dy5U0FBQZKk0NBQxcfHS5ISEhIUGhoqSQoKCtI333wjq9Wq+Ph4BQcHy8nJSd7e3mrfvr2Sk5OVnJys9u3by9vbW05OTgoODjbWBQAAUBsEWAAAAI2Mp6enHn/8cQ0YMED9+/eXs7OzunXrJldXVzk6OkqSvLy8ZLFYJJWO2Grbtq0kydHRUS4uLsrKypLFYpGXl5fNei0WS7XtAAAAtUWABQAA0Mjk5OQoPj5e8fHx2rp1q86dO2czfxUAAIC9IcACAABoZHbs2KEbbrhBrVq1UtOmTTVo0CDt2bNHubm5Ki4uliSlp6fL09NTUukIqlOnTkmSiouLlZeXp5YtW8rT01Pp6enGei0Wizw9PattBwAAqC0CLAAAgEamXbt2+vHHH3Xu3DlZrVZ988036ty5s/z8/LRhwwZJUnR0tAIDAyVJgYGBio6OliRt2LBBffr0kclkUmBgoGJjY1VYWKi0tDSlpqaqZ8+e6tGjh1JTU5WWlqbCwkLFxsYa6wIAAKgNx4buAAAAAK6s2267TUFBQQoNDZWjo6O6du2qhx9+WPfee6+ef/55LVy4UF27dlVERIQkKTw8XFOmTJHZbJabm5vefvttSZKPj4+GDBmioUOHysHBQdOnT5eDg4Mkafr06Ro3bpxKSko0fPhw+fj4NNj2AgCA3z8CLAAAgEboueee03PPPWfT5u3traioqEqvbdasmRYtWlTleiZMmKAJEyZUag8ICFBAQEDddBYAADR6XEIIAAAAAAAAu0aABQAAAAAAALtGgAUAAAAAAAC7RoAFAAAAAAAAu0aABQAAAAAAALtGgAUAAAAAAAC7RoAFAAAAAAAAu0aABQAAAAAAALtGgAUAAAAAAAC7RoAFAAAAAAAAu0aABQAAAAAAALtGgAUAAAAAAAC7RoAFAAAAAAAAu0aABQAAAAAAALtGgAUAAAAAAAC7RoAFAAAAAAAAu0aABQAAAAAAALtGgAUAAAAAAAC7RoAFAAAAAAAAu0aABQAAAAAAALtGgAUAAAAAAAC7RoAFAAAAAAAAu0aABQAAAAAAALtGgAUAAAAAAAC7RoAFAAAAAAAAu1bvAVZJSYmGDRumJ598UpKUlpamiIgImc1mTZo0SYWFhZKkwsJCTZo0SWazWRERETpx4oSxjg8++EBms1lBQUHaunWr0Z6YmKigoCCZzWYtWbKkvjcFAAAAAAAADaDeA6zly5erU6dOxuMFCxYoMjJSGzdulKurq6KioiRJq1atkqurqzZu3KjIyEgtWLBAknT48GHFxsYqNjZWS5cu1axZs1RSUqKSkhLNnj1bS5cuVWxsrNatW6fDhw/X9+YAAAAAAADgCqvXACs9PV1btmxReHi4JMlqtWrnzp0KCgqSJIWGhio+Pl6SlJCQoNDQUElSUFCQvvnmG1mtVsXHxys4OFhOTk7y9vZW+/btlZycrOTkZLVv317e3t5ycnJScHCwsS4AAAAAAABcPeo1wJo/f76mTJmiJk1K3yYrK0uurq5ydHSUJHl5eclisUiSLBaL2rZtK0lydHSUi4uLsrKyZLFY5OXlZazT09NTFoul2nYAAAAAAABcXeotwNq8ebNatWql7t2719dbAAAAAAAAoBFwrK8V79mzRwkJCUpMTNT58+eVn5+vefPmKTc3V8XFxXJ0dFR6ero8PT0llY6gOnXqlLy8vFRcXKy8vDy1bNlSnp6eSk9PN9ZrsViMZaprBwAAAAAAwNWj3kZgTZ48WYmJiUpISNBbb72lPn366M0335Sfn582bNggSYqOjlZgYKAkKTAwUNHR0ZKkDRs2qE+fPjKZTAoMDFRsbKwKCwuVlpam1NRU9ezZUz169FBqaqrS0tJUWFio2NhYY10AAAAAAAC4etTbCKzqTJkyRc8//7wWLlyorl27KiIiQpIUHh6uKVOmyGw2y83NTW+//bYkycfHR0OGDNHQoUPl4OCg6dOny8HBQZI0ffp0jRs3TiUlJRo+fLh8fHyu9OYAAAAAAACgnl2RAMvPz09+fn6SJG9vb0VFRVV6TbNmzbRo0aIql58wYYImTJhQqT0gIEABAQF121kAAAAAAADYlXq9CyEAAAAAAADwWxFgAQAAAAAAwK4RYAEAAAAAAMCuEWABAAAAAADArhFgAQAAAAAAwK4RYAEAAAAAAMCuEWABAAAAAADArhFgAQAAAAAAwK4RYAEAAAAAAMCuEWABAAAAAADArhFgAQAAAAAAwK4RYAEAAAAAAMCuEWABAAAAAADArhFgAQAAAAAAwK4RYAEAAAAAAMCuEWABAAAAAADArhFgAQAAAAAAwK4RYAEAAAAAAMCuEWABAAAAAADArhFgAQAAAAAAwK4RYAEAAAAAAMCuEWABAAA0Qrm5uXruuec0ePBgDRkyRD/88IOys7M1ZswYDRo0SGPGjFFOTo4kyWq1au7cuTKbzQoJCVFKSoqxnujoaA0aNEiDBg1SdHS00b5v3z6FhITIbDZr7ty5slqtV3wbAQDA1YMACwAAoBGaN2+e7rnnHn399ddas2aNOnXqpCVLlqhv376Ki4tT3759tWTJEklSYmKiUlNTFRcXpzlz5mjmzJmSpOzsbC1evFgrV67UqlWrtHjxYiP0mjlzpubMmaO4uDilpqYqMTGxoTYVAABcBQiwAAAAGpm8vDx99913Cg8PlyQ5OTnJ1dVV8fHxGjZsmCRp2LBh2rRpkyQZ7SaTSb6+vsrNzVVGRoa2bdumfv36yd3dXW5uburXr5+2bt2qjIwM5efny9fXVyaTScOGDVN8fHyDbS8AAPj9c2zoDgAAAODKOnHihFq1aqVp06bp4MGD6tatm/7f//t/yszMlIeHhySpTZs2yszMlCRZLBZ5eXkZy3t5eclisVRq9/T0rLK97PUAAAC1xQgsAACARqa4uFj79+/XI488opiYGDVv3ty4XLCMyWSSyWRqoB4CAADYIsACAABoZLy8vOTl5aXbbrtNkjR48GDt379frVu3VkZGhiQpIyNDrVq1klQ6sio9Pd1YPj09XZ6enpXaLRZLle1lrwcAAKgtAiwAAIBGpk2bNvLy8tLRo0clSd988406deqkwMBAxcTESJJiYmI0cOBASTLarVarkpKS5OLiIg8PD/Xv31/btm1TTk6OcnJytG3bNvXv318eHh5ydnZWUlKSrFarzboAAABqgzmwAAAAGqGXX35ZL774ooqKiuTt7a1XXnlFFy5c0KRJkxQVFaV27dpp4cKFkqSAgAD961//ktlsVvPmzTV//nxJkru7u55++mljMviJEyfK3d1dkjRjxgxNmzZNBQUF8vf3l7+/f8NsKAAAuCoQYAEAADRCXbt21erVqyu1L1u2rFKbyWTSjBkzqlxPeHi4EWCV16NHD61bt+63dxQAAEBcQggAAAAAAAA7R4AFAAAAAAAAu0aABQAAAAAAALtGgAUAAAAAAAC7RoAFAAAAAAAAu0aABQAAAAAAALtGgAUAAAAAAAC7RoAFAAAAAAAAu0aABQAAAAAAALtGgAUAAAAAAAC7VqMAa/To0TVqAwAAQP2gHgMAAI2Z48WePH/+vM6dO6esrCzl5OTIarVKkvLz82WxWK5IBwEAABoz6jEAAIBLBFifffaZli1bpoyMDIWFhRkFk7Ozsx577LEr0kEAAIDGjHoMAADgEgHW6NGjNXr0aH388ccaOXLkleoTAAAA/ot6DAAA4BIBVpmRI0dqz549OnnypEpKSoz2YcOG1VvHAAAA8D/UYwAAoDGrUYA1ZcoUpaWl6ZZbbpGDg4MkyWQyUTABAABcIdRjAACgMatRgLVv3z6tX79eJpOpxis+f/68RowYocLCQpWUlCgoKEjPPfec0tLS9MILLyg7O1vdunXT66+/LicnJxUWFuqll15SSkqK3N3d9fbbb+uGG26QJH3wwQeKiopSkyZN9Oc//1n33HOPJCkxMVHz5s3ThQsXFBERofHjx9fiIwAAALB/tanHAAAArhZNavIiHx8fnT59+rJW7OTkpGXLlmnt2rWKiYnR1q1blZSUpAULFigyMlIbN26Uq6uroqKiJEmrVq2Sq6urNm7cqMjISC1YsECSdPjwYcXGxio2NlZLly7VrFmzVFJSopKSEs2ePVtLly5VbGys1q1bp8OHD1/m5gMAAPw+1KYeAwAAuFrUaARWVlaWgoOD1bNnTzVt2tRof//996tdxmQyqUWLFpKk4uJiFRcXy2QyaefOnXrzzTclSaGhoVq8eLEeffRRJSQk6JlnnpEkBQUFafbs2bJarYqPj1dwcLCcnJzk7e2t9u3bKzk5WZLUvn17eXt7S5KCg4MVHx+vzp071+JjAAAAsG+1qccAAACuFjUKsJ599tlarbykpERhYWE6fvy4Hn30UXl7e8vV1VWOjqVv6+XlJYvFIkmyWCxq27ZtaaccHeXi4qKsrCxZLBbddtttxjo9PT2NZby8vGzay4ItAACAq01t6zEAAICrQY0CrLvuuqtWK3dwcNCaNWuUm5uriRMn6ujRo7VaDwAAQGNX23oMAADgalCjAKtXr17GhKFFRUUqLi5W8+bNtWfPnhq9iaurq/z8/JSUlKTc3FwVFxfL0dFR6enp8vT0lFQ6gurUqVPy8vJScXGx8vLy1LJlS3l6eio9Pd1Yl8ViMZaprh0AAOBq81vrMQAAgN+zGgVYP/zwg/F32bxUSUlJF13mzJkzcnR0lKurqwoKCrRjxw498cQT8vPz04YNGxQcHKzo6GgFBgZKkgIDAxUdHa1evXppw4YN6tOnj0wmkwIDAzV58mSNGTNGFotFqamp6tmzp6xWq1JTU5WWliZPT0/FxsYac2sBAABcbWpTjwEAAFwtanQXwvJMJpPuu+8+bdu27aKvy8jI0KhRoxQSEqLw8HDdfffdGjBggKZMmaIPP/xQZrNZ2dnZioiIkCSFh4crOztbZrNZH374oV588UVJpXfcGTJkiIYOHapx48Zp+vTpcnBwkKOjo6ZPn65x48Zp6NChGjJkiHx8fGrxEQAAAPy+1LQeAwAAuFrUaARWXFyc8feFCxe0b98+NWvW7KLL3HLLLYqJianU7u3traioqErtzZo106JFi6pc14QJEzRhwoRK7QEBAQoICLhU9wEAAH73alOPAQAAXC1qFGBt3rzZ+NvBwUHXX3+93nvvvXrrFAAAAGxRjwEAgMasRgHWK6+8Ut/9AAAAwEVQjwEAgMasRnNgpaena+LEierbt6/69u2rZ5991uYOgAAAAKhf1GMAAKAxq1GANW3aNAUGBmrr1q3aunWrBgwYoGnTptV33wAAAPBf1GMAAKAxq1GAdebMGQ0fPlyOjo5ydHRUWFiYzpw5U999AwAAwH9RjwEAgMasRgGWu7u71qxZo5KSEpWUlGjNmjVyd3ev774BAADgv6jHAABAY1ajAGv+/Pn66quv1K9fP/Xv318bNmzQq6++Wt99AwAAwH9RjwEAgMasRnchXLRokV577TW5ublJkrKzs/Xaa69xNxwAAIArhHoMAAA0ZjUagXXo0CGjWJJKh7AfOHCg3joFAAAAW9RjAACgMatRgHXhwgXl5OQYj7Ozs1VSUlJvnQIAAIAt6jEAANCY1egSwscff1wPP/ywBg8eLEn6+uuv9dRTT9VrxwAAAPA/1GMAAKAxq1GANWzYMHXv3l07d+6UJC1evFidO3eu144BAADgf6jHAABAY1ajAEuSOnfuTJEEAADQgKjHAABAY1WjObAAAAAAAACAhkKABQAAAAAAALtGgAUAAAAAAAC7RoAFAAAAAAAAu0aABQAAAAAAALtGgAUAAAAAAAC7RoAFAAAAAAAAu0aABQAAAAAAALtGgAUAAAAAAAC7RoAFAAAAAAAAu0aABQAAAAAAALtGgAUAAAAAAAC7RoAFAAAAAAAAu0aABQAAAAAAALtGgAWgwZScL2zoLlwxjWlbAQAAAKCuOTZ0BwA0Xg7NnLT+9kcauhtXxNA9Kxq6CwAAAADwu8UILAAAgEaqpKREw4YN05NPPilJSktLU0REhMxmsyZNmqTCwtLRo4WFhZo0aZLMZrMiIiJ04sQJYx0ffPCBzGazgoKCtHXrVqM9MTFRQUFBMpvNWrJkyZXdMAAAcNUhwAIAAGikli9frk6dOhmPFyxYoMjISG3cuFGurq6KioqSJK1atUqurq7auHGjIiMjtWDBAknS4cOHFRsbq9jYWC1dulSzZs1SSUmJSkpKNHv2bC1dulSxsbFat26dDh8+3CDbCAAArg4EWAAAAI1Qenq6tmzZovDwcEmS1WrVzp07FRQUJEkKDQ1VfHy8JCkhIUGhoaGSpKCgIH3zzTeyWq2Kj49XcHCwnJyc5O3trfbt2ys5OVnJyclq3769vL295eTkpODgYGNdAAAAtUGABQAA0AjNnz9fU6ZMUZMmpeVgVlaWXF1d5ehYOkWql5eXLBaLJMlisaht27aSJEdHR7m4uCgrK0sWi0VeXl7GOj09PWWxWKptBwAAqC0CLAAAgEZm8+bNatWqlbp3797QXQEAAKgR7kIIAADQyOzZs0cJCQlKTEzU+fPnlZ+fr3nz5ik3N1fFxcVydHRUenq6PD09JZWOoDp16pS8vLxUXFysvLw8tWzZUp6enkpPTzfWa7FYjGWqawcAAKgNRmABAAA0MpMnT1ZiYqISEhL01ltvqU+fPnrzzTfl5+enDRs2SJKio6MVGBgoSQoMDFR0dLQkacOGDerTp49MJpMCAwMVGxurwsJCpaWlKTU1VT179lSPHj2UmpqqtLQ0FRYWKjY21lgXAABAbTACCwAAAJKkKVOm6Pnnn9fChQvVtWtXRURESJLCw8M1ZcoUmc1mubm56e2335Yk+fj4aMiQIRo6dKgcHBw0ffp0OTg4SJKmT5+ucePGqaSkRMOHD5ePj0+DbRcAAPj9I8ACAABoxPz8/OTn5ydJ8vb2VlRUVKXXNGvWTIsWLapy+QkTJmjChAmV2gMCAhQQEFC3nQUAAI0WlxACAAAAAADArhFgAQAAAAAAwK4RYAEAAAAAAOD/t3fncVVV//7H3wcUJVERE6y0wSn7mkkOt/yCmCg4IIJGmRmaVn7LSsuuN8TMCacGM7W88jXLHL5pplCSRmop5OzVnHMeU1BURARFWL8/eLh/ooATcI76ev4F6+y9z2ct9t7nw2evvY9Do4AFAAAAAAAAh0YBCwAAAAAAAA6NAhYAAAAAAAAcGgUsAAAAAAAAODQKWAAAAAAAAHBoxVbAOnr0qMLDw9WuXTsFBQVp2rRpkqTTp0+rR48eCgwMVI8ePZSamipJMsYoKipKAQEBCg4O1tatW61tzZ8/X4GBgQoMDNT8+fOt9i1btig4OFgBAQGKioqSMaa4ugMAAAAAAAA7KbYClrOzsyIiIvTzzz9r9uzZmjVrlnbv3q3o6Gg1bdpU8fHxatq0qaKjoyVJy5cv1/79+xUfH6/hw4dryJAhknILXhMnTtScOXP0/fffa+LEiVbRa8iQIRo+fLji4+O1f/9+LV++vLi6AwAAAAAAADsptgKWp6en6tWrJ0lyc3NTjRo1lJSUpCVLlig0NFSSFBoaqsWLF0uS1W6z2eTt7a0zZ84oOTlZiYmJ8vHxkbu7uypWrCgfHx8lJCQoOTlZZ8+elbe3t2w2m0JDQ7VkyZLi6g4AAAAAAADspESegXX48GFt375dDRo0UEpKijw9PSVJVapUUUpKiiQpKSlJVatWtdapWrWqkpKSrmr38vLKt/3S8gAAAAAAALizFHsBKz09XX369FFkZKTc3NzyvGaz2WSz2Yo7BAAAAAAAANzGirWAlZWVpT59+ig4OFiBgYGSpMqVKys5OVmSlJycLA8PD0m5M6uOHTtmrXvs2DF5eXld1Z6UlJRv+6XlAQB3H3Mxy94hlJi7qa8AAADAJaWKa8PGGA0cOFA1atRQjx49rHZ/f3/FxMSoV69eiomJUcuWLa32GTNmKCgoSH/++afKly8vT09P+fr6auzYsdaD2xMTE9WvXz+5u7vLzc1NGzduVIMGDRQTE6Pw8PDi6g4AwIHZSpXWoc/fs3cYJaJ630/tHQIAAABQ4oqtgLV+/XrFxsaqTp06CgkJkST169dPvXr10jvvvKO5c+fq/vvv17hx4yRJzZs317JlyxQQECBXV1eNHDlSkuTu7q7evXsrLCxMkvTmm2/K3d1dkjR48GANGDBAmZmZ8vPzk5+fX3F1BwAAAAAAAHZSbAWsxo0b66+//sr3tWnTpl3VZrPZNHjw4HyX295sCQAAIABJREFUDwsLswpYl6tfv74WLFhwa4ECAAAAAADAoZXItxACAAAAAAAAN4sCFgAAAAAAABwaBSwAAAAAAAA4NApYAAAAAAAAcGgUsAAAAAAAAODQKGABAAAAAADAoVHAAgAAAAAAgEOjgAUAAAAAAACHRgELAAAAAAAADo0CFgAAAAAAABwaBSwAAAAAAAA4NApYAAAAAAAAcGgUsAAAAAAAAODQKGABAAAAAADAoVHAAgAAAAAAgEOjgAUAAAAAAACHRgELAAAAAAAADo0CFgAAAAAAABwaBSwAAAAAAAA4NApYAAAAAAAAcGgUsAAAAAAAAODQKGABAAAAAADAoVHAAgAAAAAAgEOjgAUAAAAAAACHRgELAAAAAAAADo0CFgAAAAAAABwaBSwAAAAAAAA4NApYAAAAAAAAcGgUsAAAAAAAAODQKGABAAAAAADAoVHAAgAAAAAAgEOjgAUAAAAAAACHRgELAAAAAAAADo0CFgAAAAAAABwaBSwAAAAAAAA4NApYAAAAAAAAcGgUsC5zPvO8vUMoMXdTXwEAAAAAwO2tlL0DcCRlypZRg+pP2TuMEvHnodX2DgEAAAAAAOC6MAMLAADgLnP06FGFh4erXbt2CgoK0rRp0yRJp0+fVo8ePRQYGKgePXooNTVVkmSMUVRUlAICAhQcHKytW7da25o/f74CAwMVGBio+fPnW+1btmxRcHCwAgICFBUVJWNMyXYSAADcUShgAQAA3GWcnZ0VERGhn3/+WbNnz9asWbO0e/duRUdHq2nTpoqPj1fTpk0VHR0tSVq+fLn279+v+Ph4DR8+XEOGDJGUW/CaOHGi5syZo++//14TJ060il5DhgzR8OHDFR8fr/3792v58uX26i4AALgDUMACAAC4y3h6eqpevXqSJDc3N9WoUUNJSUlasmSJQkNDJUmhoaFavHixJFntNptN3t7eOnPmjJKTk5WYmCgfHx+5u7urYsWK8vHxUUJCgpKTk3X27Fl5e3vLZrMpNDRUS5YssVt/AQDA7Y8CFgAAwF3s8OHD2r59uxo0aKCUlBR5enpKkqpUqaKUlBRJUlJSkqpWrWqtU7VqVSUlJV3V7uXllW/7peUBAABuFgUsAACAu1R6err69OmjyMhIubm55XnNZrPJZrPZKTIAAIC8KGABAADchbKystSnTx8FBwcrMDBQklS5cmUlJydLkpKTk+Xh4SEpd2bVsWPHrHWPHTsmLy+vq9qTkpLybb+0PAAAwM2igAUAAHCXMcZo4MCBqlGjhnr06GG1+/v7KyYmRpIUExOjli1b5mk3xmjjxo0qX768PD095evrq8TERKWmpio1NVWJiYny9fWVp6en3NzctHHjRhlj8mwLAADgZpSydwAAAAAoWevXr1dsbKzq1KmjkJAQSVK/fv3Uq1cvvfPOO5o7d67uv/9+jRs3TpLUvHlzLVu2TAEBAXJ1ddXIkSMlSe7u7urdu7fCwsIkSW+++abc3d0lSYMHD9aAAQOUmZkpPz8/+fn52aGnAADgTlFsBawBAwbo999/V+XKlbVgwQJJuV+1/O677+rIkSN64IEHNG7cOFWsWFHGGI0YMULLli1T2bJlNXr0aOubcebPn69JkyZJkt544w117NhRkrRlyxYrKWrevLkGDhzIcxoAAACuQ+PGjfXXX3/l+9q0adOuarPZbBo8eHC+y4eFhVkFrMvVr1/fygEBAABuVbHdQtipUydNmTIlT1t0dLSaNm2q+Ph4NW3aVNHR0ZKk5cuXa//+/YqPj9fw4cM1ZMgQSbkFr4kTJ2rOnDn6/vvvNXHiRKWmpkqShgwZouHDhys+Pl779+/X8uXLi6srAAAAAAAAsKNiK2A1adJEFStWzNO2ZMkShYaGSpJCQ0O1ePHiPO02m03e3t46c+aMkpOTlZiYKB8fH7m7u6tixYry8fFRQkKCkpOTdfbsWXl7e8tmsyk0NFRLliwprq4AAAAAAADAjkr0Ie4pKSny9PSUJFWpUkUpKSmScr+xpmrVqtZyVatWVVJS0lXtXl5e+bZfWh4AAAAAAAB3Hrt9C6HNZuOZVQAAAAAAALimEi1gVa5cWcnJyZKk5ORkeXh4SMqdWXXs2DFruWPHjsnLy+uq9qSkpHzbLy0PAAAAAACAO0+JFrD8/f0VExMjSYqJiVHLli3ztBtjtHHjRpUvX16enp7y9fVVYmKiUlNTlZqaqsTERPn6+srT01Nubm7auHGjjDF5tgUAAAAAAIA7S6ni2nC/fv20Zs0anTp1Sn5+fnr77bfVq1cvvfPOO5o7d67uv/9+jRs3TpLUvHlzLVu2TAEBAXJ1ddXIkSMlSe7u7urdu7f11cxvvvmm3N3dJUmDBw/WgAEDlJmZKT8/P/n5+RVXVwAAAAAAAGBHxVbAGjt2bL7t06ZNu6rNZrNp8ODB+S4fFhZmFbAuV79+fS1YsODWggQAAAAAAIDDs9tD3AEAAAAAAIDrQQELAAAAAAAADo0CFgAAAAAAABwaBSwAAAAAAAA4NApYAAAAuK2Yi9n2DuGOwVgCAG4XxfYthAAAAEBxsJVyVtLnv9k7jDuCV98W9g4BAIDrwgwsAAAAAAAAODQKWAAAAAAAAHBoFLAAAAAAAADg0ChgAQAAAAAAwKFRwAIAAAAAAIBDo4AFAAAAAAAAh0YBCwAAAAAAAA6NAhYAAAAAAAAcGgUsAAAAAAAAODQKWAAAAAAAAHBoFLAAAAAAAADg0ChgAQAAAAAAwKFRwAIAAAAAAIBDo4AFAAAAAAAAh0YBCwAAAAAAAA6NAhYAAAAAAAAcGgUs3LAL5y/YO4QScbf0EwAAAAAAR1fK3gHg9uNSxkUv1g2xdxjFbtaOWHuHAAAAAAAAxAwsAAAAAAAAODgKWAAAAAAAAHBoFLAAAAAAAADg0ChgAQAAAAAAwKFRwAIAAAAAAIBDo4AFAAAAoMgYc8HeIdwRGEcAyKuUvQMAAAAAcOew2Vx09GiwvcO47d1330/2DgEAHAozsAAAAAAAAODQKGABAAAAAADAoVHAAgAAAAAAgEOjgAUAAAAAAACHRgELAAAAAAAADo0CFgAAAAAAABwaBSwAAAAAAAA4NApYAAAAAAAAcGgUsAAAAAAAAODQKGABAAAAAADAoVHAAgAAAAAAgEOjgAUAAAAAAACHRgELAAAAAAAADo0CFgAAAAAAABwaBSwAAAAAAAA4tNu+gLV8+XK1bt1aAQEBio6Otnc4AFCkci5csHcIJeZu6itwtyBPAwAARaWUvQO4FdnZ2Ro2bJi+/vpreXl5KSwsTP7+/qpVq5a9QwOAIuHk4qId3Z+zdxglou607+0dAoAiRJ4GAACK0m09A2vTpk166KGHVL16dbm4uCgoKEhLliyxd1gAADgkk51t7xBKzN3UV0dFngYAAIrSbT0DKykpSVWrVrV+9/Ly0qZNm+wYEQAAjsvm7KwTv8+ydxgl4t5nXrR3CHc98jQAwJ3gQla2XEo72zuM215RjONtXcC6GUeOHFGnTp0KfL1mkwdKMBr7KWwMrss/7vwD+JbHqE7RxOHobnmcHi6SMBzelFsdp7sBY3R9ljFO12X83AJfOnLkSAkGghtxrTwNxWDZhGLacOli2u7dpLiOhSeLabt3Ec5TQLEqKFe7rQtYXl5eOnbsmPV7UlKSvLy8Cl1n9erVxR0WAADAXY88DQAAFKXb+hlY9evX1/79+3Xo0CFduHBBcXFx8vf3t3dYAAAAdz3yNAAAUJRu6xlYpUqV0ocffqhXX31V2dnZevbZZ1W7dm17hwUAAHDXI08DAABFyWaMMfYOAgAAAAAAACjIbX0LIQAAAAAAAO58FLAAAAAAAADg0ChgFZHHHntMISEhCgoKUocOHTR16lTl5ORIkjZv3qyoqKgieZ///d//LZLtFIfjx4/r3XffVatWrdSpUye99tpr2rdvn73D0uLFi7V79257h2E5duyY3njjDQUGBqpVq1aKiorShQsXrrmev7+/Tp48KUl64YUXbjmOSZMmKSQkRCEhIdb+GxISom+//VaSNGLECDVr1szaj4vKtfrfr18/BQcH65tvvtGePXsUEhKi0NBQHTx4UE8+mfu1z0lJSerTp88txzJ06FCFhISoXbt2euKJJ6wxWLRokSSpd+/eev75569aLzk5WeHh4dby//Vf/yV/f3+FhITo5ZdfliTt2rVL3bp1U+vWrRUYGKgvvvhC+d2xXZLHzerVq/Wvf/2rWLZ9LYcPH9ZPP/1kl/cuyIkTJ/Tee++pZcuW6tSpkzp37qxff/3V3mE5jMWLF+vRRx/Vnj17Cl3utdde05kzZwpd5srPrqI4hwEliTzPPsgtb1+nTp2y8iQfHx81a9bM+j0lJUX16tXTf/7zn6vWi46OvmaOOnv2bLVp00Zt2rRRWFiY1q1bV9Ldc0iHDx9W+/bt87RNmDBBX3311XVvIzw8XJs3by50mXXr1ikoKEghISFFlpNL9s1THV1BOevq1avVqFEjhYaGqnXr1uratat+++03a729e/da/7O0bdtWgwYNsmMviohBkfD29rZ+PnHihOnevbv5/PPPC10nKyvrlt7HkeTk5Jjnn3/ezJo1y2rbvn27Wbt27TXXvZlxuNLFixcLfO399983CxcuvOX3KAo5OTnm2WefNXPnzjXG5MY9YMAAM3r06Guu26JFC5OSklIscV25X2VnZ5tnnnnGPPfcc2blypVF9j7X6n9ycrJp1aqVtfzkyZPNF198UWCcReXQoUMmKCgoT1tqaqrx8/Mzbdq0MQcPHszz2ty5c81XX31l/X7lPpaRkWFatmxpEhISjDHGnDt3zrzyyitmxowZebZzK8fNzVi1apXp1atXsWy7ON67KM4NBclv7A8fPmy+/fbbEovB0fXt29d06dLlmp9l18NRP7uA63W353n2QG555xg/fryZMmWK9fvMmTNNly5dTNeuXa9a9qWXXsqT7155TCxdutR07NjRWmbLli2mefPmJjk5uZiiv33kl89eOfbX8tJLL5lNmzYVusygQYNMTEzMTcVYGHvmqY6ssJz1yjHbtm2badGihVmxYoUxxpiePXuaX3/91Xp9x44dJRd4Mbmtv4XQUVWuXFnDhw9XWFiY3n77ba1Zs0ZTp07V5MmTNWHCBB08eFCHDh3S/fffrw8++ECDBw/W33//LUmKjIxUo0aNlJ6erqioKG3ZskWS9NZbb2nz5s3KzMxUSEiIatWqpU8//dSe3cxj1apVKlWqlLp06WK11a1bV8YYjRkzRgkJCbLZbHrjjTfUrl07rV69Wp9//rkqVKigffv26auvvtKrr76qevXqadu2bapdu7bGjBkjV1dXrVy5UmPGjFF2drYef/xxDR06VC4uLvL391fbtm21YsUKvfrqq0pPT9fs2bOVlZWlhx56SB999JG2b9+upUuXas2aNZo0aZImTJggKXfmzalTp1S2bFkNHz5cNWvWLLFxKlOmjJ599llJkrOzsyIjI9WyZUv16dNHCxcu1NKlS5WRkaFDhw6pVatW+p//+Z+rtvPkk09qw4YNWr16tSZOnKhKlSpp586dqlevnj755BPZbDZt2bJFo0eP1rlz51SpUiWNGjVKnp6e1xXn6tWrVatWLbVr105xcXF6+umnS6T/PXv2VFJSkkJCQhQQEKD//Oc/cnJy0sqVKzV9+nRrO4cPH9brr7+uBQsWaN68eQWOWWJioiZMmKALFy6oevXqGjVqlMqVK3ddscbHx6tFixa69957FRcXp9dff916LSEhQW+99VaB6/70009q2LChfH19JUmurq768MMPFR4erq5du+YZjxs9biZMmKDy5ctr586datu2rerUqaNvv/1W58+f1xdffKEHH3xQERERcnFx0ZYtW5Senq6IiAi1aNEiT4znzp3T8OHDtWvXLl28eFFvvfWWWrVqpXnz5mnx4sXKyMjQgQMH1LNnT2VlZSk2NlYuLi6Kjo6Wu7u7Dh48mO9xFBERITc3N23ZskXHjx9X//791aZNG3366afWjLqOHTtaf6eMjAxJ0qBBg9SwYcOrzg3t2rVTxYoVrZltn332mTw8PNS9e/fr+jsWZNWqVSpdunSesX/ggQcUHh6uefPmKT4+XufOnVNOTo4mTpyoyMhIHTp0SK6urho2bJjq1q2rCRMm6J577tErr7wiSWrfvr01e6Kg89knn3yipUuXytnZWb6+vnr//fdvqR/FJT09XevXr9e3336r119/Xd7e3po7d67Gjx8vKfcccelzzd/fX3PnzpWHh4d69+6tY8eO6fz58+rWrZs6d+6sTz755KrPrkvnMGOMPvroo3z39YLObYC93Y15nj2QW9654uLiFBERoffee0/Hjh1T1apVJUlnz55VVlaWPDw8Clz33//+t/r3728tU69ePYWGhmrmzJl65513SiT+21F4eLieeOIJrV69WmlpaRoxYoQaN26szMxMDRgwQDt27FCNGjWUmZlprZNfHv3zzz9r0aJFSkxM1PLly/Xuu+/eUk6+fPlyjRw5Uq6urmrUqJG9hsehFZazrl69Os+yjz32mHr37q0ZM2aoadOmSk5Oto4vSXr00UdLLO5iY9/62Z0jvytmjRo1MsePH89TGR0/frzp2LGjycjIMMYY069fP+tK0pEjR0ybNm2MMcZ89NFHJioqytrW6dOnC3wfRzBt2jQzYsSIq9oXLVpkXn75ZXPx4kVz/Phx07x5c5OUlGRWrVplGjRoYM1sOXTokKlTp45Zt26dMcaYiIgIM2XKFJOZmWn8/PzM3r17jTHG9O/f33z99dfGmNwZSdHR0dZ7nTx50vp57Nix1kyKK6+SdevWzezbt88YY8zGjRtNeHh40Q3ENRQ0TiEhIWb79u3mhx9+MP7+/ubMmTMmMzPTPPPMM+bvv/82xuSdgXVpP1i1apVp2LChOXr0qMnOzjbPP/+8Wbt2rblw4YLp3LmztXxcXJyJiIgoMK4r96uBAwea+fPnm7S0NOPr62suXLhQIv2/8srRlVeNLsV5+XIFjVlKSop58cUXTXp6ujEmdzbXhAkT8o0rvytWL7/8slm7dq3Zu3evad++vdV+8eJF06FDhzzLXrmPjRw50nzzzTdXvU/jxo1NWlraNcejsOOmUaNGJikpyZw/f974+vpaMwC++eYb65zx/vvvm549e5rs7Gyzb98+06xZM5OZmZnnXPTpp59aV89SU1NNYGCgSU9PNz/88INp1aqVSUtLMykpKaZhw4bWFZ8RI0ZYx19Bx9H7779v3n77bZOdnW127dplzai78grRuXPnTGZmpjHGmH379pmOHTtay115bggNDTXG5M4MbNmyZZ5j/WYVNPbG5O5TzZo1M6dOnTLGGDNs2DBr31mxYoX1979y/wwKCjKHDh0q8Hx28uRJExgYaHJycowxuePuqGJjY82AAQOMMcZ07tzZbNy40TRv3tw6nj788ENr/7n83HRpzDIyMkxQUJD1t7ryHHPp98L29fzObYC93O15nj2QW945Lv+8/Pvvv01AQIAxJjcXuXxG+y+//GLGjRuXZ90rj4kmTZqYM2fO5Gn79ddfzZtvvlkcod9WCpuB9dJLL5lRo0YZY4z5/fffTffu3Y0xxkydOtX6H2H79u3mscceM5s2bSo0j758/7+VnPzSsbhv3z6Tk5Nj+vTpwwysfBSWs+Y3a23btm3WZ83cuXNNw4YNzSuvvGK+/vprh849rxczsOzA399fZcuWlSStWLEizz30Z8+eVXp6ulauXKmxY8da7RUrVizxOIvC+vXrFRQUJGdnZ917771q0qSJNm/eLDc3N9WvX1/Vq1e3lr3vvvusynuHDh00ffp0+fj4qFq1anrkkUckSR07dtTMmTOt2Rjt2rWz1t+1a5fGjRuntLQ0paenW7NfLpeenq4NGzaob9++Vtv1PH+qJDVt2lTly5eXJNWsWVNHjhzRfffdV+DyTzzxhFVZr1u3ro4cOaIKFSpo586d6tGjhyQpJydHVapUua73v3DhgpYtW2bNpGnQoIESExOvmsHjSPIbs7S0NO3evdu6WpGVlSVvb+/r2t6JEyd04MABNWrUSDabTaVKldLOnTtVp04d/fnnn2rQoEGx9UW69nFzaSbdgw8+KB8fH0lSnTp18lyFadu2rZycnPTwww+revXq2rt3b573SExM1NKlSzV16lRJ0vnz53X06FFJ0lNPPSU3NzdJUvny5eXv72+9x19//XXN46hVq1ZycnJSrVq1dOLEiXz7ePHiRQ0bNkw7duyQk5OT9u/fb712+bmhWrVqcnd317Zt23TixAn94x//UKVKlW58UK9h6NChWr9+vUqXLq2uXbvKx8dH7u7uknL/HpeusDdt2lSnT5/W2bNnC91efuez7t27q0yZMoqMjFSLFi30zDPPFHk/ikpcXJy6desmKfc8u2jRIjVr1ky//fabWrdurWXLlql///5XrTd9+nTrOWJHjx7VgQMHCv17Fbav53dua9y4cTH0Fihad1OeZw/klre3n3/+WW3btpWUO9aRkZHq2bOnpNwZ7p06dbJneLe1gmYpX2oPCAiQlDtr7ciRI5KktWvXKjw8XFLuZ+2lGTp//vnnTeXRN5KT7927V9WqVdPDDz8sKfcYnTNnzs10/a5yec6a35065rJn7j777LPy9fVVQkKClixZou+++04//vijXFxcSjLkIkUBq5gcOnRIzs7Oqly58lUPwHV1dbV+zsnJ0Zw5c1SmTJmSDrFI1a5dW7/88ssNrXPPPffk+f3Kk+713Cpy+VhGREToyy+/VN26dTVv3jytWbPmquWNMapQoYJiY2NvKNaiUqtWravG6ezZszp69Kgeeughbdu2Lc8JxdnZWdnZ2YVuM7/ljTGqXbu2Zs+efcMxJiYmKi0tTR06dJAkZWRkqEyZMkVSwLpW/1NSUm5quwWNgY+PT55/EK7XwoULlZqaqpYtW1oxxsXFqU6dOlq+fLmaNWtW6Pq1atXS2rVr87QdOnRI99xzj1UYkm7uuLm8r05OTtbvTk5OefaV6zmexo8frxo1auRp+/PPP696j9KlS+d5j2sdR9fzofjNN9/o3nvvVWxsrHJycvTEE09Yr115bnjuuec0b948nThxwrr99FbVrl1b8fHx1u+DBw/WyZMnFRYWJinvuaUgzs7Oeb7k4Pz589bP+Y1/qVKlNHfuXK1cuVKLFi3SjBkzrAfSOpLTp09r1apV2rlzp2w2m7Kzs2Wz2TRq1CjNnDlTFStW1OOPP55nX5ZybytcsWKFZs+eLVdXV4WHh+cZkxt1o+dCoCTdbXmePZBb3pni4uJ0/Phx64tdkpOTtX//fj388MPatGmThgwZUuj6NWvW1JYtW9S0aVOrbevWrapVq1Zxhn1bcHd3V2pqap621NRUVatWTZIKzBnzc7N59I3k5Nu3b7+hbd+trpWzXmnbtm15bmH28vJSWFiYwsLC1L59e+3cuVOPP/54scddXPgWwmJw8uRJDR48WF27dr3mB6Wvr2+eZ/tcOpD/+c9/aubMmVb7pZNRqVKllJWVVQxR35qnn35aFy5cyFMw2bFjhypUqKCFCxcqOztbJ0+e1Lp16/L8o3q5v//+Wxs2bJAkLViwQI0aNdIjjzyiI0eO6MCBA5Kk2NhYNWnSJN/109PTVaVKFWVlZeX5trNy5copPT1dkuTm5qZq1app4cKFknJPzjt27Lj1AbhOTZs2VUZGhmJiYiRJ2dnZGj16tDp27Hhd/zBfr0ceeUQnT560xjMrK0u7du26rnXj4uIUFRWlpUuXaunSpVqyZIlWrFhhPavoVpRU/yXJ29tb//d//2ftO+fOnbvuby6Ki4vTlClTrDH44YcfFBcXJyn3PvTLk6b8BAcHa/369VqxYoUkKTMzU1FRUXr11VfzLFcUx01BFi1apJycHOtZLJeuNF/i6+urGTNmWFdptm3bdt3bvpnj6PLjUJLS0tJUpUoVOTk5KTY2ttBEqlWrVkpISNDmzZvzvfp9M55++mmdP39es2bNstouf+7D5Ro3bqwff/xRUm6RplKlSnJzc9MDDzxgjdvWrVt1+PBha538zmfp6elKS0tT8+bNFRkZqb/++qtI+lLUfvnlF4WEhOi3337T0qVLtWzZMlWrVk3Ozs7atm2b5syZk2eGwiVpaWmqWLGiXF1dtWfPHm3cuNF6raDPrsaNG9/yvg6UtLsxz7MHcss7z759+5Senq6EhAQrx+rVq5cWLFigXbt2qUaNGnJ2di50G6+++qo++eQTnTp1SlLuMTV//ny9+OKLJdEFh1auXDlVqVJFK1eulJR7QSohIaHQZ0s1adJECxYskCTt3LnTyk1uJY++UkHbqlGjho4cOaKDBw9KkpVrI68byVl37NihL7/80nrm7vLly63PlOPHj+v06dPy8vIq/qCLETOwisilh25evHhRzs7OCgkJsW7fKszAgQM1bNgwBQcHKzs7W40bN9awYcP0xhtvaNiwYWrfvr2cnJz01ltvKTAwUM8//7w6dOigf/zjHw71cE+bzaaJEydq5MiR+ve//60yZcrogQceUGRkpNLT0xUSEiKbzab+/furSpUqV93OJOUWXWbOnKnIyEjVqlVLXbp0UZkyZTRq1Cj17dvXetDm5Q+wu1zfvn313HPPycPDQw0aNLASi3bt2mnQoEGaPn26xo8fr48//lhDhgzRpEmTdPHiRbVr105169Yt1vG5xGaz6YsvvtDQoUP15ZdfKicnR82bN1e/fv2K9H1cXFw0fvx4RUVFKS0tTdnZ2erevbtq165d6HoZGRlKSEjQ0KFDrbZ77rlHjRo10m+//ZbvP603oqT6L0keHh4aNWqU+vXrZ03lf+edd64q5Fzp8OHDOnLkSJ5p0tWrV1f58uWt2UlXzjy5UtmyZfXll18qKiqiSHisAAAJYUlEQVRKQ4cOVU5OjkJCQvTSSy/lWa4ojpuC3HfffQoLC1N6erqGDh161dX/3r17a+TIkerQoYNycnJUrVo1TZ48+bq3f6PH0aOPPionJyd16NBBnTp10osvvqi3335bMTExatas2VVXzS/n4uKip556ShUqVLhmYnu9Lu2Lo0aN0pQpU+Th4SFXV1f993//91VJwVtvvaXIyEgFBwfL1dVVo0ePliS1bt1asbGxCgoK0hNPPGFNgZfyP5+lpaWpd+/e1qykiIiIIulLUVuwYIFee+21PG2BgYGKi4vTM888o/nz52vMmDFXrefn56fvvvtObdu21SOPPJLnGCrosysgIEAbNmy4pX0dKAl3e55nD+SWd564uDjrNrZLAgMD9e6778rV1fWaM9wlqWXLlkpKStILL7wgm82mcuXK6eOPP77uLyq603300UcaOnSolau8+eabevDBBwtcvkuXLhowYIDatm2rmjVrql69epJuPo/OT2HbGjZsmHr16mU9xP3yi53IVVjOKknr1q1TaGioMjIyVLlyZX3wwQfWxfY//vhDI0aMsP4PuHS+vJ3ZzOU3SQJ2cvm3ygGOKjY2VklJSerVq5e9QylURESEnnnmGbVp08beoRSJnJwcdezYUZ9//nmeIpGj4nwGAPbHufj20qNHD40ZM4ZCFIBCMQMLAK5TSEiIvUO46+zevVv/+te/FBAQcFsUrwAAwI37+uuv7R0CgNsAM7AAAAAAAADg0HiIOwAAAAAAABwaBSwAAAAAAAA4NApYAAAAAAAAcGgUsAA4tEmTJikoKEjBwcEKCQnRn3/+ae+QLIcPH9ZPP/1k7zAAAACK3GOPPaaQkBAFBQWpQ4cOmjp1qnJyciRJmzdvVlRUVIHr5pcjbdq0SV27dlXr1q0VGhqqgQMHKiMjQxMmTNBXX31VrH0pzJNPPmm39wZwY/gWQgAOa8OGDfr99981f/58ubi46OTJk8rKyrJ3WJYjR45owYIFCg4OtncoAAAARaps2bKKjY2VJKWkpOi9997T2bNn1adPH9WvX1/169cvcN0rc6QTJ06ob9++Gjt2rFUwWrRokdLT04u/IwDuGBSwADis48ePq1KlSnJxcZEkeXh4SJK2bNmi0aNH69y5c6pUqZJGjRolT09Pbdq0SQMHDpSTk5P++c9/KiEhQQsWLNC8efO0ePFiZWRk6MCBA+rZs6eysrIUGxsrFxcXRUdHy93dXQcPHtTQoUN16tQplS1bVsOHD1fNmjUVEREhNzc3bdmyRcePH1f//v3Vpk0bffrpp9qzZ49CQkLUsWNHvfzyy3YcLQAAgOJRuXJlDR8+XGFhYXr77be1Zs0aTZ06VZMnT9aaNWs0YsQISZLNZtOMGTOuypFSU1MVGhqaZ7ZTmzZtrJ93796t8PBw/f333+revbu6desmSerdu7eOHTum8+fPq1u3burcubOk3FlT3bp102+//aayZcvqyy+/1L333ltgziZJU6ZM0cKFC3XhwgUFBASoT58+JTV8AIoItxACcFg+Pj46evSoWrdurSFDhmjNmjXKyspSVFSUxo8fr3nz5unZZ5/VZ599JkmKjIzUsGHDFBsbK2dn5zzb2rVrlyZMmKC5c+fqs88+U9myZRUTEyNvb2/FxMRIkgYNGqRBgwZp3rx5ev/99zV06FBr/eTkZM2aNUuTJ0/Wp59+Kkl677331LhxY8XGxlK8AgAAd7Tq1asrOztbKSkpedqnTp2qDz/8ULGxsZo5c6bKli17VY60a9cu1atXr8Bt79u3T1999ZW+//57ffHFF9aM+5EjR2revHn64YcfNH36dJ06dUqSdO7cOTVo0EA//vijGjdurDlz5ljbyi9nS0xM1IEDBzR37lzFxsZq69atWrt2bVEPEYBixgwsAA6rXLlymjdvntatW6fVq1fr3Xff1RtvvKGdO3eqR48ekqScnBxVqVJFZ86cUXp6unVlr3379vr999+tbT311FNyc3OTJJUvX17+/v6SpDp16uivv/5Senq6NmzYoL59+1rrXLhwwfq5VatWcnJyUq1atXTixIni7joAAMBtoWHDhho9erSCg4MVGBiocuXK3fA2mjdvLhcXF3l4eMjDw0MpKSmqWrWqpk+frl9//VWSdPToUR04cECVKlVS6dKl1aJFC0nS448/rj/++MPaVn452x9//KE//vhDoaGhknILYPv371eTJk1utfsAShAFLAAOzdnZWU899ZSeeuop1alTRzNnzlTt2rU1e/bsPMudOXOm0O1cug1RkpycnFS6dGnr5+zsbBljVKFCBetZD4WtDwAAcLc5dOiQnJ2dVblyZe3Zs8dq79Wrl5o3b65ly5apS5cumjJlylXr1qpVS1u3blWrVq3y3fbleZazs7MuXryo1atXa8WKFZo9e7ZcXV0VHh6u8+fPS5JKly4tm80m6f/ncvlt6xJjjHr16qUXXnjh5joPwCFwCyEAh7V3717t37/f+n379u2qWbOmTp48qQ0bNkiSsrKytGvXLlWoUEHlypWzvqXw559/vqH3cnNzU7Vq1bRw4UJJuYnOjh07Cl2nXLlyPHwUAADc8U6ePKnBgwera9euVuHokoMHD+rRRx9Vr169VL9+fe3bt++qHOmll15STExMnm+Tjo+PL3RWe1pamipWrChXV1ft2bNHGzduvOn4fX199cMPP1gxJSUlXXUrJADHxwwsAA7r3LlzioqK0pkzZ+Ts7KyHHnpIw4YNU+fOnRUVFaW0tDRlZ2ere/fuql27tkaMGKEPPvhATk5OatKkiXXL4PX6+OOPNWTIEE2aNEkXL15Uu3btVLdu3QKXf/TRR+Xk5KQOHTqoU6dOPAcLAADcMTIzMxUSEqKLFy/K2dlZISEh1iMcLjdt2jStXr1aNptNtWvXlp+fn2w221U50tixYzVmzBilpKRYuVqzZs0KfH8/Pz999913atu2rR555BF5e3vfdF98fX21Z88eawbWPffco48//liVK1e+6W0CKHk2Y4yxdxAAUBTS09Ot5y5ER0crOTlZH3zwgZ2jAgAAAADcKmZgAbhjLFu2TJMnT1Z2drbuv/9+jR492t4hAQAAAACKADOwAAAAAAAA4NB4iDsAAAAAAAAcGgUsAAAAAAAAODQKWAAAAAAAAHBoFLAAAAAAAADg0ChgAQAAAAAAwKFRwAIAAAAAAIBD+39M0b8wMpXxs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BLAAAAGICAYAAABRMBmoAAAABHNCSVQICAgIfAhkiAAAAAlwSFlzAAALEgAACxIB0t1+/AAAADh0RVh0U29mdHdhcmUAbWF0cGxvdGxpYiB2ZXJzaW9uMy4yLjIsIGh0dHA6Ly9tYXRwbG90bGliLm9yZy+WH4yJAAAgAElEQVR4nOzde0BUdf7/8dcIYiY3NQEt0lQy8xJWhqZBYiMqUYJQW6ZimmVWX8tsdX+bd+1m5Zq15bpbWpulJGhiiYIuXtIyIxQvrRcSTQYXuabIxfn9wXKW4aJIIJM8H38xn5lz5nPmjHPevs7nfI7JarVaBQAAAAAAANipJg3dAQAAAAAAAOBiCLAAAAAAAABg1wiwAAAAAAAAYNcIsAAAAAAAAGDXCLAAAAAAAABg1wiwAAAAAAAAYNcIsABU8umnnyosLEy+vr7q0qWLunTposDAwIbuVp175513jO3r0qVLQ3cHAAD8jtVH/XTixAmbWmX16tXGc6tXr7Z57sSJE791E+rE77HP9tqv32rkyJHGNo0cObKhu2M3AgMDjc9l6tSpDd0dXAbHhu4AUBuBgYE6efLkZS0TGhqqV199tZ56dPX44osvNGvWrIbuxlVn5MiR+vbbbyVJd911lz7++OMG7hEqmjp1qqKjoyVJ119/vRISEhq4RwBQt6if6s/vvX7atWuXRo0aZTxevny5/Pz8GrBHdYfjO3D1IMACYGPNmjXG3+7u7nr00Ufl7OwsFxeXBuwVAACA/WqI+qlHjx566aWXbN7XHri7u9v0q0ePHg3Ym5qx188SgC0CLPwuPfXUU8rLy7Npe/31142/vb299cgjj9g87+Pjc0X69ntX/sysv7+//u///q8Be1M/8vPz5ezs3NDdAADgiqJ+qj8NUT/5+PjY1f45f/68mjRpImdnZ40dO7ahu3NZ7O2zBFA1Aiz8Lj300EOV2soXYG3btjUOnEeOHNHQoUON5959913dd999NsuWH1rcoUMHbdiwQZJs5kV65plndO+992rRokVKSkpSUVGRunbtqgkTJsjf379Sf4qKihQTE6PY2FgdPHhQ+fn5atGihbp166aIiAgNGTKk0jLJycn68MMPlZSUpP/85z+SpJYtW6pdu3bq0aOHHnjggcs6i3XixAktX75cO3bs0MmTJ1VUVKQ2bdrI19dXI0aM0J133lnlZ1Bm7dq1Wrt2raSaXUJQcYj2ypUr9eabb2rz5s06f/68fH199eKLL6pbt246ceKE3nzzTW3fvl2FhYXq3r27Jk+erF69etmsc9OmTYqLi9PBgweVmZmpnJwcOTg4GNsxcuRI3XbbbTbLrF69WtOmTTMex8XFKS4uTqtXr1ZaWpp69ep1yUv4lixZojfffNN4PHr0aE2bNk0mk+my9u0777yjxYsX26z722+/tfluvfLKKwoLC7tofy5cuKDPPvtMsbGxOnz4sPLy8tS8eXO1atVKnTp1Us+ePRUZGalrr73WZrlt27Zp5cqV+vHHH5WZmSknJyd17NhRQ4YM0aOPPqrmzZtXeq99+/bpL3/5i77//ntZrVb16NFDEydO1MmTJ20+1/j4eN1www2S6mffS9LZs2f1+eefKy4uTkeOHNHZs2fl6uqq2267TY899pj69etn8/qqLoHIzMzUsmXLdOjQITk4OKh3796aMmWKOnXqJKny90Uq/Y9IxX//zz777EX3EQDYO+qnmrnS9ZMkZWRkaOHChdqyZYvy8/N10003acSIEerbt2+1y1Q8fpU/Lp8/f17Lli3Txo0bdezYMZ09e1bOzs5q2bKlunTpoh49euiJJ56QpCrnAS1/LC1/2V3FfdunTx+9++672rdvn/Ly8hQfHy9JGjhwoPG6i9U5VqtVn332mT799FOlpqaqRYsWuvfeezVp0iR5enoar7vUJY5VTdVwOcf3i32WZf2MjY1VTEyM9u/fr9zcXF1zzTW66aabdN9992nEiBGVTo6Wv2Q3NDRUEyZM0KJFi7Rjxw7l5eWpQ4cOGjt2rEJDQ6v8bC5my5YtWr16tfbu3av//Oc/atq0qTw8PHT77bfrqaee0o033ljlcllZWVq8eLE2btyoM2fOqF27dnrooYc0duxYmUwm43Vl/wZSUlL0yy+/KDs7W0VFRXJxcZGPj4+Cg4MVHh4uBwcHm/VX/GwDAwO1ePFi7d69W+fPn9fNN99s/CaUV3H/vf3223rnnXeUkJCgrKysavtZpjb1bnXq+vcEdYsAC1e9Tp06qX///tq2bZsk6fPPP7cpwAoLC7Vp0ybjcXh4eJXr2blzpz744AMVFRUZbXv27NH48eP1yiuv2Bx8srOzNW7cOO3du9dmHdnZ2dq+fbu2b9+uTZs26Y033lCTJqX3Uvj22281ZswYFRcX2yxjsVhksVj0ww8/yNXVtcY/mAkJCZo8ebLOnj1r0/7LL7/ol19+0fr16/XUU0/p+eefr9H6Ltevv/6qhx9+2GYSzB07dmjEiBF6++23NXXqVGVnZxvPfffdd4qMjNTq1auNYEEqLQLLCuIyRUVFSktLU1pammJjY/Xaa6/pgQceqLYvf/rTn7R79+4a971ieDVx4kQ999xzkmq3b+vCjBkztHLlSpu2/Px85efn6/jx49q8ebMeeOABI8CyWq2aPn16pWWKioq0d+9e7d27VzExMfroo4/UunVr4/lvvvlG48ePV2FhodG2a9cufffddwoICKhRX+tq36elpWncuHFKTU21WX9mZqYSEhKUkJCgcePGacqUKdX2ZdGiRZX2/ebNm/Xjjz8qNjZWrVq1qtE2AUBjQ/105eqn9PR0/eEPf9CpU6eMtoMHD+rll1/WgAEDarXOCRMmaPv27TZtOTk5ysnJUWpqqjZs2GAEWLW1fft2/fWvf1VJSUmt1zFv3jxt3rzZeHz+/HmtXr1a33zzjT7//HObEKuhFBQUaOLEica/hTJFRUVKTk5WcnKyVq5cqb///e/q0KFDlevYv3+/wsLClJ+fb7T9+9//NiYQr2mIVVRUpMmTJ1eqjQsLC3Xs2DEdO3ZMgYGBVQZYp0+fVnh4uE199vPPP+uNN95QQUGBnnnmGZu+LVu2rNI6zpw5o127dmnXrl3atGmTPvjgg2rr3a1bt1b6t793715NmDBBH374ofr06VPlcqdOnVJoaKgyMjIu2c/a1rvVqevfE9Q9Aiw0CqNGjTIOOtu2bdPJkyd1/fXXS5ISExON4fRNmzat9gCye/dutW/fXoMHD1ZWVpaio6NVVFQkq9WqWbNmqV+/fvLw8JAk/fGPfzSKr2bNmik4OFg33nijDh8+rPXr1+vChQtat26dfHx89NRTT0mSVqxYYfxYenp66oEHHlCLFi2UkZGhn3/++bICmLS0ND3//PMqKCiQJDVv3lyhoaFycXHR+vXrlZaWJkl6//331blzZ4WEhGjo0KHy8fHRBx98oJycHElS9+7djbOvlzusOjs7WwUFBRo1apTOnTunVatWSZLOnTunp556Ss2bN9fo0aOVl5dn3J2moKBAy5cvt5kE1cXFRXfffbc6deokNzc3NWvWTFlZWdqyZYuOHj2qCxcuaN68eQoKClKzZs2q7Mvu3bvVqVMnBQYGqkmTJsbnUpWK4dXUqVM1ZswY4/Hl7tt+/frp2muv1YoVK4zPveIlGpc6CP7666/64osvjMd9+vSRn5+fCgsLZbFYtHfvXv373/+2WeYf//iHzcHc399fvr6+ysrKUkxMjPLy8vTTTz9pypQp+sc//iGptGh86aWXbMKroUOHqn379kpISLApMC+mLvZ9SUmJJk6caIRXzs7OCgkJkYeHh5KTk42+LF26VLfccotCQkKq7Mvu3bvVo0cP9e/fX7t27dKePXsklRZgUVFRGj9+vDHvxfr167Vv3z5Jkpubm5588kljPVWNDgOAqx3105Wpn+bMmWMTXt15553y8/PT/v37a3zsLe/IkSM24ZXZbFb37t3166+/Kj09XUlJSTp+/Ljx/EsvvaTjx4/rs88+M9r+8Ic/GCFIdfN4/fDDD2revLnuv/9+tW3bVj/99JOaNm1qE1hcyubNmzVgwADdeuut2rVrl7G/Tp06pTlz5lQaxX456ur4/sorr9iEV7169dLdd9+t1NRUxcbGSiodsfT0009r7dq1cnSs/F/sQ4cOyc3NTZGRkSooKNCqVauM4G/JkiU1DrBef/11m/DK3d1dgwcPVps2bZSWlnbR78uxY8fUrFkzPfLII7rmmmu0YsUK47v+4Ycf6sknn1TTpk0lSQ4ODrrlllvUvXt3tWrVSi4uLiooKND+/fu1ZcsWWa1WJSYmKi4uToMHD67y/X788Ud5eXkpJCREp06d0rp16ySVXlWwdOnSagOstLS0GvezNvXuxdTl7wnqBwEWGgV/f3916NBBqampunDhglauXGmcOVu/fr3xunvvvVfXXXddletwd3dXVFSUXF1dJUm+vr7605/+JKn0P+Zr1qzRE088oZ9++klbtmwxlnv11VdthuB7eXlp6dKlkkp/hJ944gk5ODjo/Pnzxmsee+wxjR8/3ub9CwoKjMLoUv75z3/ahDTvvfee7r77bknS448/rkGDBhnr+tvf/qaQkBD5+/vL399f//znP43nfHx8ftMcBnPmzDFGRh0+fFg//PCD8dy8efMUHBxsPJecnCxJlc66zps3T8XFxUpOTlZqaqry8vJ03XXXKSAgQEePHpVUGpjs3bvXZkh/eb6+vlq+fHm1AVeZ8uFVkyZNNGvWLJvLLWqzb2+//Xbdfvvt2rJli1H4lr9EoyZKSkpszm4uWLBAbdq0sXlNenq6WrZsKel/hUGZRx55RDNnzjQe33PPPcb3a/v27Tpw4IC6du2q+Ph4m7Nd48eP1+TJkyWVnsl94IEHKo2Gqs5v3feJiYk6dOiQ8fjDDz9Uz549jceTJk3SV199Jak0xKouwOrZs6c+/fRTo6AOCAhQZmamzfuVzXvx73//2yhwf4/zdwBAXaN+qv/66fTp08Zld1Lp5VPLli0zRrVMmzbNONlTU+VPRDk7O+utt96Sk5OTzWt+/vln4++xY8dq165dNgHW0KFDL3kXQgcHB33yySfq3r27TXv5ET6XMnz4cM2fP19Saf0yevRo41KyTZs26fTp05Vqnpqqi+N7dna2oqKijMe9e/fWsmXLjEvnOnTooHfffVdSaXC4efNmmc3mSusxmUz66KOPdOutt0oqDWjLRjgdPXq0RvOz5ubmasWKFcbjdu3a6YsvvrAZTf7rr79e9ETtW2+9ZYykbNu2rfHZ5+fn6+jRo8YlgGXf6+PHjyslJUVnzpyRo6Ojevfurf3798tisUgqrdeqC7CuvfZarVy50hhFV1BQYIzarFjv16afta13L6Yuf09QPwiw0CiYTCaNGjVKs2fPllR6q+Nnn31WRUVFNmcqIiIiql1HYGCgUXxJ0gMPPKA///nPunDhgiQZB8aKyfzzzz9f7TDz7OxsHTlyRDfffLPuuusuo4BZuHCh4uPj1aFDB914443q3r277rrrrhoPo/7++++Nv728vIziSyotJAcOHGgUQ4cOHaqXSc0dHR1t5qm4/vrrjRCjadOmCgoKMp5r3769EWJUPCjExsZq3rx5RuhQnfT09Gqfe/zxxy8ZXkkywitHR0e9/vrrRshSprb79rdydXVVly5djEDn/vvvV48ePXTjjTeqY8eOuv32242CSCo9w3bmzBnj8YoVK2wKnoq+//57de3atVIxUf5ykGbNmun++++v0ZnQutj3FT/ri/3bLJsjparvcEREhHGWrmnTprrhhhuM7xIFCABcHPVT/ddP+/btk9VqNR4/+OCDNpdkhYWFXXaA1alTJ7Vq1UpnzpxRfn6+AgMD1b17d914443q1KmT7rzzTptL9mvL39+/Unh1ucqPPGrSpIkefPBBI8CyWq3av39/jacwqA8//vijzeVkDz74oM28T8OHDzcCLKn08tiqAixfX1+bWu2mm26yeT43N/eS36UffvjBZnRbZGRkpakQWrRooRYtWlS5vIeHh81lwFX1oczJkyf10ksvXXLEUVmQVZXAwECbf3vl3+9iNVhN+1nbevdi6vL3BPWDAAuNxrBhw7Rw4ULl5ubq9OnTSkhIUHFxsTHHgZeXl+65555ql694ZrFp06Zyc3NTVlaWpP/9mF7uf4rLfnhHjhypw4cPKyYmRkVFRUpKSlJSUpLxOhcXF82fP1+DBg265DrL96GqM6IV22py0LxcrVq1MoIDSTZ/t2rVymZ4dfm/yxdx+/fv14svvmgUuRdT/mxjRR07dqxxvyXJyclJXl5eldpru2/rwltvvaUXX3xRBw4cUHZ2trZu3WrzfLdu3bR06VK1atXKZn6py+lnxTtTVTzjWd3Z9YrqYt9f7medlZVV5Xe47FKXMuXPQJd/PwBA1aifqt+WuqifyocGVb1HTebtqcjJyUnvvPOOpk6dqrS0NJ0+fbrSpWX9+vXTe++9p2uuuebyO/1fFYOF2qi4fRW3v7rvRcVj+MXqwN+i4vtXrI0qPq6uBrtYPSKpRrVuxb6Un2S+Ji6nD88884z2799/yXVe7HOv2L+a1mA17Wdt692LqcvfE9QPAiw0Gi1atFB4eLhx/fPnn39uc0eK0NDQi066XXYXijJFRUU2B5Ky+QHc3NxsXvfEE08Yl3ZVpWx+AQcHB82dO1dTpkxRUlKSjh07puPHj2vr1q06fvy48vLy9Mc//lH33HPPJe+kUb4PFftdVVv5M6N1pXxoUVFVcwNU5euvvzYOUiaTSW+88YYGDBggZ2dnHT58uNIIqerU9M4jnTp1Mu50N378eH300Uc281PVdt/Whc6dOysmJkZHjx7V/v379fPPP+vIkSOKj49XQUGBUlJS9MYbb+iVV16Ru7u7zbJBQUGV7tRYnq+vr6TKc1xkZmba3NWwqu9SVepi35f/rE0mk1544YVKd7qp7vUXe7+q7lwDAKge9VP121IX9VPFdVR8j0uNQK/OnXfeqY0bN+rQoUM6ePCgjh8/rkOHDmnz5s0qKSnR9u3btXTpUpsJsS9XxTsf10ZmZqbNicbqPuOK37Hyl3pduHDBZk6vulTxe3n69OmLPq5Yg5WpWBvVph6p2JfLuVTzcvpw7Ngxm/AqODhYL730kjw8PNSkSROFh4df8hJAqfY1WE37Wdt692Lq8vcE9YMAC43KiBEj9NFHH+nChQvavn278cNqMpmqvXtOmYSEBOXm5hoH0rVr19qcqSgLOu644w6b5ZycnKq81v706dNKSkpSu3btJJVe/+7l5SU3NzcFBAQYw6VTUlKMWw+fPXtWR44cueRw7dtvv924LCs9PV07duwwhsFnZ2fbzLXQpUuXOh99VVfKzs5KpQVucHCwUcCUTZpZl/7xj3/o0Ucf1cmTJ5Wfn6+xY8dq+fLluuWWWyTVft9Ktgfxc+fOXXbfUlJSdOutt6pjx442hd7cuXP18ccfS/rfZRg33XSTWrZsaXx+OTk5Gj16dKVCoqCgQF999ZWxXeXnmJKkL7/8Uk8//bSk0kKxbPLNK+GOO+4w5jWwWq1q3bq1hg8fXul1aWlpSk1NrZP/RPzWfQQAVyvqp/qrn7p16yaTyWSMSFmzZo3CwsKMeic6Ovqy11lYWKjU1FTdfPPNuuWWW4w6RpKeeuopYzRWWd0gVQ4bLjaPUl2Kjo5W7969JZUGUWvWrDGeM5lM6tatm6TKJ9mSkpKMfb1y5cqLjq75Lcf32267TY6OjsZlhGvWrNHw4cON/VP+JjtS6XeovvTq1ctmkvxly5bpgQcesAl6z507p7Nnz9Zq5F6Z8vW3JA0ePNi4MuHIkSM6ePBgrdddl2pb715MXf6eoH4QYKFRueGGGzRw4EBt3LhRVqvVOAD07dv3ksNws7OzFR4eriFDhigrK8tmPoJrrrnGmLC6S5cu8vf3V2JioiTp3Xff1ffff69evXrpmmuuUUZGhvbt22dMOl52nfwnn3yiqKgo+fn5ydvbW9ddd50KCwu1ceNGm35UN9KkvMcee0wrVqwwzk49/fTTCgsLk7Ozs9avX29z5tOeJ6ouPzQ9NzdXTzzxhO644w6lpKTY3Lq7rnh5eRkhVmZmpnJycjRmzBh9/PHH6ty5c633bdm6y6SkpGju3Llq27atpNL/GFxqCP9jjz0mV1dX9e7dWx4eHnJzc1N6erpNYVv23WjSpInGjh2rBQsWSCq9hXlISIjuvfdetWzZUtnZ2Tp06JB2796tgoICY/6JgQMHysPDw5jIfdGiRTp27JhuuOEGxcfH13gC97oQEBCgm2++WT/99JMk6eWXX9amTZt06623ysHBQenp6frxxx918OBBhYaGXvTylZoqv4/OnDmjqVOnqnPnzjKZTHrwwQdrfAklAFxtqJ/qr37y8PDQgAEDlJCQIEn69ttvNXLkSPXp00cpKSm1ugthfn6+QkJC1KFDB/Xq1Utt2rSRs7OzUlNTjc9Xsv1MKk6d8Pbbb+vAgQNq2rSpbr31VvXt27eWW3hxX3zxhc6cOaNu3bpp165d+u6774znAgMDjUv0OnbsKGdnZ+Xn50sqvRPkgQMHVFBQoJ07d170PX7L8d3d3V3Dhw/X559/Lkn67rvv9Oijj+ruu+/Wzz//bHNC9aabbtKAAQMu/0OoIVdXVz3yyCNavny5pNJ5qoYMGWLchfCXX37R5s2bNXv2bJs5pC5X+/bt1aRJEyNonjdvnvbv36+zZ88adxG1B7Wtdy+mLn9PUD8IsNDojB49utKP0MUmHy3Tt29f7dmzR++//75Nu8lk0ssvv2wzod/rr7+uJ554whheu3PnzkseXKXSUS7lC4uKgoOD5e3tfcn1eHt7G3MmnTt3TufOndM///nPSq8bN26cHnzwwUuur6EMHz5cy5YtMyZo37Ztm3Eb49pMaloTHTp00N///neNHDlSeXl5OnPmjCIjI/XJJ5+oQ4cOtd63gwcPNvp74cIFY9SUVHr5RU3moEhPT9eXX35Z5XMODg4aN26c8XjcuHH6+eeftWrVKkmlZ5TK7tpYHScnJ73++usaP368CgsLZbVatXbtWkml3/Py/7GQKg/nr0sODg567733NG7cOKWmpqqkpEQJCQlGgV8fzGaz3nvvPeOOj+XDwbvuuosAC0CjRv30P3VdP02fPl0pKSnGhNi7d+82Js/u06dPjT6DqqSmplZ78ql58+YaNWqU8fj6669Xjx49jM/+wIEDOnDggKTSE231FWD5+flp8+bNlYI6T09Pvfzyy8ZjJycnRUZGGjeTuXDhgrHMjTfeKEdHx2rrnN96fJ82bZrS0tK0Y8cOSaWTqZe/u7JUekfA9957r8ZTJdTWlClTZLFYtGHDBkmlo6UuNnF5bbRu3Vp/+MMf9Omnn0oqrT//+te/SioNmr29vZWSklKn71lbtal3L6Wufk9QPwiw0Oj07t1bXbt2NQ7K7u7uNTpLcccdd2jq1KlauHChvv/+exUWFqpr166aMGFCpbujtGzZUp999pnWrFmj9evX6+DBg8rOzpaDg4M8PDzUpUsX9enTx+ZubGFhYXJxcVFSUpLS0tKUlZWlwsJCubq6ysfHR0OHDq1RoVjmvvvu05dffqlly5Zpx44d+uWXX1RcXKzWrVurV69eeuSRRy55e+SG5ubmpk8//VRvvPGGtm/frvPnz+umm27SqFGj5OfnVy8BliR17dpV77//vsaOHauCggKdPn1akZGR+vjjj+Xt7X3Z+1YqHVE0d+5cffLJJzp69OhlTzY6Y8YM7d69WykpKTp9+rSys7PVpEkTeXh4yNfXV6NGjbK5BNBkMmnu3LkKDg7WqlWrlJSUpNOnT8tqtcrd3V2dOnVS7969K90pp2/fvvr000/1l7/8xbgbU7du3fT0009r7969Ngf0+pg7rTxvb2/FxMRo1apV2rhxo3766Sfl5eUZk+yXnRGuq4k0u3TpokWLFmnJkiX66aefuIwQAMqhfqq/+qlt27ZatWqVFi5cqC1btig/P1/t27fXww8/rHvvvfeyR9O4uLhoxowZSkpK0oEDB4xR5U2bNpWXl5fuuusujR49utKdCBcvXqzXXntNO3fuVHZ2do0mFv+t5s2bpy1btmjlypVKTU1VixYtdO+99+r555+vdLe3Z555Rtdee60+++wznTp1Si1btlRQUJCeeeYZPfvss9UGF7/1+N68eXP9/e9/15dffqm1a9dq//79ys3N1TXXXKMOHTrovvvu04gRI+q9LpJKg7xFixZp8+bNio6OVnJysjIzM+Xo6KjrrrtOt99+e53cAfvPf/6zvLy8tHLlSlksFrVs2VIDBw7UCy+8oIkTJ9bBltSN2ta71anr3xPUPZOV2zChEZo8ebIxn8/o0aP1pz/9qcrXdenSxfi77OAIXM3Onz8vJyenShNmFhcX66GHHjLOuHXs2FFfffVVQ3QRANBAqJ8AAA2JEVhoNI4cOaKMjAwdOHBAX3/9taTSy5RGjBjRwD0D7MeuXbs0e/ZsBQcHq2PHjnJ1ddWpU6f0xRdf2AwXHzNmTAP2EgBwpVA/AQDsBQEWGo2//e1vle7kEhkZqfbt2zdQjwD7lJaWVmmukvLGjBmjhx566Ar2CADQUKifAAD2ggALjU7Tpk11ww036KGHHlJkZGRDdwewKz4+Pnrssce0e/dupaenKz8/35hzqlevXoqIiFCvXr0aupsAgCuM+gkA0NCYAwsAAAAAAAB2rf7ugQ4AAAAAAADUgUZ3CaGfn5+uv/76hu4GAABoICdPntSuXbsauhuoAnUaAACorlZrdAHW9ddfr9WrVzd0NwAAQAMJCwtr6C6gGtRpAACgulqNSwgBAAAAAABg1wiwAAAAAAAAYNcIsAAAAAAAAGDXCLAAAACuYtOmTVPfvn11//33G23Z2dkaM2aMBg0apDFjxignJ0eSZLVaNXfuXJnNZoWEhCglJcVYJjo6WoMGDdKgQYMUHR1ttO/bt08hISEym82aO3eurFbrRd8DAACgNgiwAAAArmJhYWFaunSpTduSJUvUt29fxcXFqW/fvlqyZIkkKTExUampqRl+tVsAACAASURBVIqLi9OcOXM0c+ZMSaVh1OLFi7Vy5UqtWrVKixcvNgKpmTNnas6cOYqLi1NqaqoSExMv+h4AAAC1QYAFAABwFevdu7fc3Nxs2uLj4zVs2DBJ0rBhw7Rp0yabdpPJJF9fX+Xm5iojI0Pbtm1Tv3795O7uLjc3N/Xr109bt25VRkaG8vPz5evrK5PJpGHDhik+Pv6i7wEAAFAbBFgAAACNTGZmpjw8PCRJbdq0UWZmpiTJYrHIy8vLeJ2Xl5csFkuldk9Pzyrby15/sfcAAACoDQIsAACARsxkMslkMv3u3wMAAFzdCLAAAAAamdatWysjI0OSlJGRoVatWkkqHVmVnp5uvC49PV2enp6V2i0WS5XtZa+/2HsAAADUBgEWAABAIxMYGKiYmBhJUkxMjAYOHGjTbrValZSUJBcXF3l4eKh///7atm2bcnJylJOTo23btql///7y8PCQs7OzkpKSZLVaq1xXxfcAAACoDceG7gAAAADqzwsvvKBvv/1WWVlZ8vf317PPPqvx48dr0qRJioqKUrt27bRw4UJJUkBAgP71r3/JbDarefPmmj9/viTJ3d1dTz/9tMLDwyVJEydOlLu7uyRpxowZmjZtmgoKCuTv7y9/f39JqvY9AAAAasNktVqtDd2JKyksLEyrV69u6G4AAIAGQi1gv9g3AACgunqASwgBAAAAAABg1wiwgHpQfL6wobtwxTSmbQUAAPg9u1B0vqG7cFXgcwQaBnNgAfXAsZmTXu3+WEN344qYuu+Thu4CAAAAaqBJ02ZKnXlTQ3fjd6/DzGMN3QWgUWIEFgAAAAAAAOwaARYAAAAAAADsGgEWAAAAAAAA7BoBFgAAAAAAAOwaARYAAAAAAADsGgEWAAAAAAAA7BoBFgAAAAAAAOwaARYAAAAAAADsGgEWAAAAAAAA7BoBFgAAAAAAAOwaARYAAAAAAADsGgEWAAAAAAAA7BoBFgAAAAAAAOwaARYAAAAAAADsGgEWAAAAAAAA7BoBFgAAAAAAAOwaARYAAAAAAADsGgEWAAAAAAAA7BoBFgAAAAAAAOwaARYAAAAAAADsGgEWAAAAAAAA7BoBFgAAAAAAAOwaARYAAAAAAADsGgEWAAAAAAAA7BoBFgAAAAAAAOwaARYAAAAAAADsGgEWAAAAAAAA7BoBFgAAAAAAAOwaARYAAAAAAADsGgEWAAAAAAAA7Fq9BliBgYEKCQnRgw8+qLCwMElSdna2xowZo0GDBmnMmDHKycmRJFmtVs2dO1dms1khISFKSUkx1hMdHa1BgwZp0KBBio6ONtr37dunkJAQmc1mzZ07V1artT43BwAAAAAAAA2g3kdgLVu2TGvWrNHq1aslSUuWLFHfvn0VFxenvn37asmSJZKkxMREpaamKi4uTnPmzNHMmTMllQZeixcv1sqVK7Vq1SotXrzYCL1mzpypOXPmKC4uTqmpqUpMTKzvzQEAAAAAAMAVdsUvIYyPj9ewYcMkScOGDdOmTZts2k0mk3x9fZWbm6uMjAxt27ZN/fr1k7u7u9zc3NSvXz9t3bpVGRkZys/Pl6+vr0wmk4YNG6b4+PgrvTkAAAAAAACoZ/UeYI0dO1ZhYWH6/PPPJUmZmZny8PCQJLVp00aZmZmSJIvFIi8vL2M5Ly8vWSyWSu2enp5Vtpe9HgAAAAAAAFcXx/pc+YoVK+Tp6anMzEyNGTNGHTt2tHneZDLJZDLVZxcAAAAAAADwO1evI7A8PT0lSa1bt5bZbFZycrJat26tjIwMSVJGRoZatWplvDY9Pd1YNj09XZ6enpXaLRZLle1lrwcAAAAAAMDVpd4CrLNnzyo/P9/4e/v27fLx8VFgYKBiYmIkSTExMRo4cKAkGe1Wq1VJSUlycXGRh4eH+vfvr23btiknJ0c5OTnatm2b+vfvLw8PDzk7OyspKUlWq9VmXQAAAAAAALh61NslhJmZmZo4caIkqaSkRPfff7/8/f3Vo0cPTZo0SVFRUWrXrp0WLlwoSQoICNC//vUvmc1mNW/eXPPnz5ckubu76+mnn1Z4eLgkaeLEiXJ3d5ckzZgxQ9OmTVNBQYH8/f3l7+9fX5sDAAAAAACABlJvAZa3t7fWrl1bqb1ly5ZatmxZpXaTyaQZM2ZUua7w8HAjwCqvR48eWrdu3W/vLAAAAAAAAOxWvd+FEAAAAAAAAPgtCLAAAAAAAABg1wiwAAAAAAAAYNcIsAAAAAAAAGDXCLAAAAAAAABg1wiwAAAAAAAAYNcIsAAAAAAAAGDXCLAAAAAAAABg1wiwAAAAAAAAYNcIsAAAAAAAAGDXCLAAAAAAAABg1wiwAAAAAAAAYNcIsAAAABqhjz76SMHBwbr//vv1wgsv6Pz580pLS1NERITMZrMmTZqkwsJCSVJhYaEmTZoks9msiIgInThxwljPBx98ILPZrKCgIG3dutVoT0xMVFBQkMxms5YsWXLFtw8AAFxdCLAAAAAaGYvFouXLl+uLL77QunXrVFJSotjYWC1YsECRkZHauHGjXF1dFRUVJUlatWqVXF1dtXHjRkVGRmrBggWSpMOHDys2NlaxsbFaunSpZs2apZKSEpWUlGj27NlaunSpYmNjtW7dOh0+fLghNxkAAPzOEWABAAA0QiUlJSooKFBxcbEKCgrUpk0b7dy5U0FBQZKk0NBQxcfHS5ISEhIUGhoqSQoKCtI333wjq9Wq+Ph4BQcHy8nJSd7e3mrfvr2Sk5OVnJys9u3by9vbW05OTgoODjbWBQAAUBsEWAAAAI2Mp6enHn/8cQ0YMED9+/eXs7OzunXrJldXVzk6OkqSvLy8ZLFYJJWO2Grbtq0kydHRUS4uLsrKypLFYpGXl5fNei0WS7XtAAAAtUWABQAA0Mjk5OQoPj5e8fHx2rp1q86dO2czfxUAAIC9IcACAABoZHbs2KEbbrhBrVq1UtOmTTVo0CDt2bNHubm5Ki4uliSlp6fL09NTUukIqlOnTkmSiouLlZeXp5YtW8rT01Pp6enGei0Wizw9PattBwAAqC0CLAAAgEamXbt2+vHHH3Xu3DlZrVZ988036ty5s/z8/LRhwwZJUnR0tAIDAyVJgYGBio6OliRt2LBBffr0kclkUmBgoGJjY1VYWKi0tDSlpqaqZ8+e6tGjh1JTU5WWlqbCwkLFxsYa6wIAAKgNx4buAAAAAK6s2267TUFBQQoNDZWjo6O6du2qhx9+WPfee6+ef/55LVy4UF27dlVERIQkKTw8XFOmTJHZbJabm5vefvttSZKPj4+GDBmioUOHysHBQdOnT5eDg4Mkafr06Ro3bpxKSko0fPhw+fj4NNj2AgCA3z8CLAAAgEboueee03PPPWfT5u3traioqEqvbdasmRYtWlTleiZMmKAJEyZUag8ICFBAQEDddBYAADR6XEIIAAAAAAAAu0aABQAAAAAAALtGgAUAAAAAAAC7RoAFAAAAAAAAu0aABQAAAAAAALtGgAUAAAAAAAC7RoAFAAAAAAAAu0aABQAAAAAAALtGgAUAAAAAAAC7RoAFAAAAAAAAu0aABQAAAAAAALtGgAUAAAAAAAC7RoAFAAAAAAAAu0aABQAAAAAAALtGgAUAAAAAAAC7RoAFAAAAAAAAu0aABQAAAAAAALtGgAUAAAAAAAC7RoAFAAAAAAAAu0aABQAAAAAAALtGgAUAAAAAAAC7RoAFAAAAAAAAu0aABQAAAAAAALtGgAUAAAAAAAC7RoAFAAAAAAAAu1bvAVZJSYmGDRumJ598UpKUlpamiIgImc1mTZo0SYWFhZKkwsJCTZo0SWazWRERETpx4oSxjg8++EBms1lBQUHaunWr0Z6YmKigoCCZzWYtWbKkvjcFAAAAAAAADaDeA6zly5erU6dOxuMFCxYoMjJSGzdulKurq6KioiRJq1atkqurqzZu3KjIyEgtWLBAknT48GHFxsYqNjZWS5cu1axZs1RSUqKSkhLNnj1bS5cuVWxsrNatW6fDhw/X9+YAAAAAAADgCqvXACs9PV1btmxReHi4JMlqtWrnzp0KCgqSJIWGhio+Pl6SlJCQoNDQUElSUFCQvvnmG1mtVsXHxys4OFhOTk7y9vZW+/btlZycrOTkZLVv317e3t5ycnJScHCwsS4AAAAAAABcPeo1wJo/f76mTJmiJk1K3yYrK0uurq5ydHSUJHl5eclisUiSLBaL2rZtK0lydHSUi4uLsrKyZLFY5OXlZazT09NTFoul2nYAAAAAAABcXeotwNq8ebNatWql7t2719dbAAAAAAAAoBFwrK8V79mzRwkJCUpMTNT58+eVn5+vefPmKTc3V8XFxXJ0dFR6ero8PT0llY6gOnXqlLy8vFRcXKy8vDy1bNlSnp6eSk9PN9ZrsViMZaprBwAAAAAAwNWj3kZgTZ48WYmJiUpISNBbb72lPn366M0335Sfn582bNggSYqOjlZgYKAkKTAwUNHR0ZKkDRs2qE+fPjKZTAoMDFRsbKwKCwuVlpam1NRU9ezZUz169FBqaqrS0tJUWFio2NhYY10AAAAAAAC4etTbCKzqTJkyRc8//7wWLlyorl27KiIiQpIUHh6uKVOmyGw2y83NTW+//bYkycfHR0OGDNHQoUPl4OCg6dOny8HBQZI0ffp0jRs3TiUlJRo+fLh8fHyu9OYAAAAAAACgnl2RAMvPz09+fn6SJG9vb0VFRVV6TbNmzbRo0aIql58wYYImTJhQqT0gIEABAQF121kAAAAAAADYlXq9CyEAAAAAAADwWxFgAQAAAAAAwK4RYAEAAAAAAMCuEWABAAAAAADArhFgAQAAAAAAwK4RYAEAAAAAAMCuEWABAAAAAADArhFgAQAAAAAAwK4RYAEAAAAAAMCuEWABAAAAAADArhFgAQAAAAAAwK4RYAEAAAAAAMCuEWABAAAAAADArhFgAQAAAAAAwK4RYAEAAAAAAMCuEWABAAAAAADArhFgAQAAAAAAwK4RYAEAAAAAAMCuEWABAAAAAADArhFgAQAAAAAAwK4RYAEAAAAAAMCuEWABAAA0Qrm5uXruuec0ePBgDRkyRD/88IOys7M1ZswYDRo0SGPGjFFOTo4kyWq1au7cuTKbzQoJCVFKSoqxnujoaA0aNEiDBg1SdHS00b5v3z6FhITIbDZr7ty5slqtV3wbAQDA1YMACwAAoBGaN2+e7rnnHn399ddas2aNOnXqpCVLlqhv376Ki4tT3759tWTJEklSYmKiUlNTFRcXpzlz5mjmzJmSpOzsbC1evFgrV67UqlWrtHjxYiP0mjlzpubMmaO4uDilpqYqMTGxoTYVAABcBQiwAAAAGpm8vDx99913Cg8PlyQ5OTnJ1dVV8fHxGjZsmCRp2LBh2rRpkyQZ7SaTSb6+vsrNzVVGRoa2bdumfv36yd3dXW5uburXr5+2bt2qjIwM5efny9fXVyaTScOGDVN8fHyDbS8AAPj9c2zoDgAAAODKOnHihFq1aqVp06bp4MGD6tatm/7f//t/yszMlIeHhySpTZs2yszMlCRZLBZ5eXkZy3t5eclisVRq9/T0rLK97PUAAAC1xQgsAACARqa4uFj79+/XI488opiYGDVv3ty4XLCMyWSSyWRqoB4CAADYIsACAABoZLy8vOTl5aXbbrtNkjR48GDt379frVu3VkZGhiQpIyNDrVq1klQ6sio9Pd1YPj09XZ6enpXaLRZLle1lrwcAAKgtAiwAAIBGpk2bNvLy8tLRo0clSd988406deqkwMBAxcTESJJiYmI0cOBASTLarVarkpKS5OLiIg8PD/Xv31/btm1TTk6OcnJytG3bNvXv318eHh5ydnZWUlKSrFarzboAAABqgzmwAAAAGqGXX35ZL774ooqKiuTt7a1XXnlFFy5c0KRJkxQVFaV27dpp4cKFkqSAgAD961//ktlsVvPmzTV//nxJkru7u55++mljMviJEyfK3d1dkjRjxgxNmzZNBQUF8vf3l7+/f8NsKAAAuCoQYAEAADRCXbt21erVqyu1L1u2rFKbyWTSjBkzqlxPeHi4EWCV16NHD61bt+63dxQAAEBcQggAAAAAAAA7R4AFAAAAAAAAu0aABQAAAAAAALtGgAUAAAAAAAC7RoAFAAAAAAAAu0aABQAAAAAAALtGgAUAAAAAAAC7RoAFAAAAAAAAu0aABQAAAAAAALtGgAUAAAAAAAC7VqMAa/To0TVqAwAAQP2gHgMAAI2Z48WePH/+vM6dO6esrCzl5OTIarVKkvLz82WxWK5IBwEAABoz6jEAAIBLBFifffaZli1bpoyMDIWFhRkFk7Ozsx577LEr0kEAAIDGjHoMAADgEgHW6NGjNXr0aH388ccaOXLkleoTAAAA/ot6DAAA4BIBVpmRI0dqz549OnnypEpKSoz2YcOG1VvHAAAA8D/UYwAAoDGrUYA1ZcoUpaWl6ZZbbpGDg4MkyWQyUTABAABcIdRjAACgMatRgLVv3z6tX79eJpOpxis+f/68RowYocLCQpWUlCgoKEjPPfec0tLS9MILLyg7O1vdunXT66+/LicnJxUWFuqll15SSkqK3N3d9fbbb+uGG26QJH3wwQeKiopSkyZN9Oc//1n33HOPJCkxMVHz5s3ThQsXFBERofHjx9fiIwAAALB/tanHAAAArhZNavIiHx8fnT59+rJW7OTkpGXLlmnt2rWKiYnR1q1blZSUpAULFigyMlIbN26Uq6uroqKiJEmrVq2Sq6urNm7cqMjISC1YsECSdPjwYcXGxio2NlZLly7VrFmzVFJSopKSEs2ePVtLly5VbGys1q1bp8OHD1/m5gMAAPw+1KYeAwAAuFrUaARWVlaWgoOD1bNnTzVt2tRof//996tdxmQyqUWLFpKk4uJiFRcXy2QyaefOnXrzzTclSaGhoVq8eLEeffRRJSQk6JlnnpEkBQUFafbs2bJarYqPj1dwcLCcnJzk7e2t9u3bKzk5WZLUvn17eXt7S5KCg4MVHx+vzp071+JjAAAAsG+1qccAAACuFjUKsJ599tlarbykpERhYWE6fvy4Hn30UXl7e8vV1VWOjqVv6+XlJYvFIkmyWCxq27ZtaaccHeXi4qKsrCxZLBbddtttxjo9PT2NZby8vGzay4ItAACAq01t6zEAAICrQY0CrLvuuqtWK3dwcNCaNWuUm5uriRMn6ujRo7VaDwAAQGNX23oMAADgalCjAKtXr17GhKFFRUUqLi5W8+bNtWfPnhq9iaurq/z8/JSUlKTc3FwVFxfL0dFR6enp8vT0lFQ6gurUqVPy8vJScXGx8vLy1LJlS3l6eio9Pd1Yl8ViMZaprh0AAOBq81vrMQAAgN+zGgVYP/zwg/F32bxUSUlJF13mzJkzcnR0lKurqwoKCrRjxw498cQT8vPz04YNGxQcHKzo6GgFBgZKkgIDAxUdHa1evXppw4YN6tOnj0wmkwIDAzV58mSNGTNGFotFqamp6tmzp6xWq1JTU5WWliZPT0/FxsYac2sBAABcbWpTjwEAAFwtanQXwvJMJpPuu+8+bdu27aKvy8jI0KhRoxQSEqLw8HDdfffdGjBggKZMmaIPP/xQZrNZ2dnZioiIkCSFh4crOztbZrNZH374oV588UVJpXfcGTJkiIYOHapx48Zp+vTpcnBwkKOjo6ZPn65x48Zp6NChGjJkiHx8fGrxEQAAAPy+1LQeAwAAuFrUaARWXFyc8feFCxe0b98+NWvW7KLL3HLLLYqJianU7u3traioqErtzZo106JFi6pc14QJEzRhwoRK7QEBAQoICLhU9wEAAH73alOPAQAAXC1qFGBt3rzZ+NvBwUHXX3+93nvvvXrrFAAAAGxRjwEAgMasRgHWK6+8Ut/9AAAAwEVQjwEAgMasRnNgpaena+LEierbt6/69u2rZ5991uYOgAAAAKhf1GMAAKAxq1GANW3aNAUGBmrr1q3aunWrBgwYoGnTptV33wAAAPBf1GMAAKAxq1GAdebMGQ0fPlyOjo5ydHRUWFiYzpw5U999AwAAwH9RjwEAgMasRgGWu7u71qxZo5KSEpWUlGjNmjVyd3ev774BAADgv6jHAABAY1ajAGv+/Pn66quv1K9fP/Xv318bNmzQq6++Wt99AwAAwH9RjwEAgMasRnchXLRokV577TW5ublJkrKzs/Xaa69xNxwAAIArhHoMAAA0ZjUagXXo0CGjWJJKh7AfOHCg3joFAAAAW9RjAACgMatRgHXhwgXl5OQYj7Ozs1VSUlJvnQIAAIAt6jEAANCY1egSwscff1wPP/ywBg8eLEn6+uuv9dRTT9VrxwAAAPA/1GMAAKAxq1GANWzYMHXv3l07d+6UJC1evFidO3eu144BAADgf6jHAABAY1ajAEuSOnfuTJEEAADQgKjHAABAY1WjObAAAAAAAACAhkKABQAAAAAAALtGgAUAAAAAAAC7RoAFAAAAAAAAu0aABQAAAAAAALtGgAUAAAAAAAC7RoAFAAAAAAAAu0aABQAAAAAAALtGgAUAAAAAAAC7RoAFAAAAAAAAu0aABQAAAAAAALtGgAUAAAAAAAC7RoAFAAAAAAAAu0aABQAAAAAAALtGgAWgwZScL2zoLlwxjWlbAQAAAKCuOTZ0BwA0Xg7NnLT+9kcauhtXxNA9Kxq6CwAAAADwu8UILAAAgEaqpKREw4YN05NPPilJSktLU0REhMxmsyZNmqTCwtLRo4WFhZo0aZLMZrMiIiJ04sQJYx0ffPCBzGazgoKCtHXrVqM9MTFRQUFBMpvNWrJkyZXdMAAAcNUhwAIAAGikli9frk6dOhmPFyxYoMjISG3cuFGurq6KioqSJK1atUqurq7auHGjIiMjtWDBAknS4cOHFRsbq9jYWC1dulSzZs1SSUmJSkpKNHv2bC1dulSxsbFat26dDh8+3CDbCAAArg4EWAAAAI1Qenq6tmzZovDwcEmS1WrVzp07FRQUJEkKDQ1VfHy8JCkhIUGhoaGSpKCgIH3zzTeyWq2Kj49XcHCwnJyc5O3trfbt2ys5OVnJyclq3769vL295eTkpODgYGNdAAAAtUGABQAA0AjNnz9fU6ZMUZMmpeVgVlaWXF1d5ehYOkWql5eXLBaLJMlisaht27aSJEdHR7m4uCgrK0sWi0VeXl7GOj09PWWxWKptBwAAqC0CLAAAgEZm8+bNatWqlbp3797QXQEAAKgR7kIIAADQyOzZs0cJCQlKTEzU+fPnlZ+fr3nz5ik3N1fFxcVydHRUenq6PD09JZWOoDp16pS8vLxUXFysvLw8tWzZUp6enkpPTzfWa7FYjGWqawcAAKgNRmABAAA0MpMnT1ZiYqISEhL01ltvqU+fPnrzzTfl5+enDRs2SJKio6MVGBgoSQoMDFR0dLQkacOGDerTp49MJpMCAwMVGxurwsJCpaWlKTU1VT179lSPHj2UmpqqtLQ0FRYWKjY21lgXAABAbTACCwAAAJKkKVOm6Pnnn9fChQvVtWtXRURESJLCw8M1ZcoUmc1mubm56e2335Yk+fj4aMiQIRo6dKgcHBw0ffp0OTg4SJKmT5+ucePGqaSkRMOHD5ePj0+DbRcAAPj9I8ACAABoxPz8/OTn5ydJ8vb2VlRUVKXXNGvWTIsWLapy+QkTJmjChAmV2gMCAhQQEFC3nQUAAI0WlxACAAAAAADArhFgAQAAAAAAwK4RYAEAAAAAAOD/t3fncVVV//7H3wcUJVERE6y0wSn7mkkOt/yCmCg4IIJGmRmaVn7LSsuuN8TMCacGM7W88jXLHL5pplCSRmop5OzVnHMeU1BURARFWL8/eLh/ooATcI76ev4F6+y9z2ct9t7nw2evvY9Do4AFAAAAAAAAh0YBCwAAAAAAAA6NAhYAAAAAAAAcGgUsAAAAAAAAODQKWAAAAAAAAHBoxVbAOnr0qMLDw9WuXTsFBQVp2rRpkqTTp0+rR48eCgwMVI8ePZSamipJMsYoKipKAQEBCg4O1tatW61tzZ8/X4GBgQoMDNT8+fOt9i1btig4OFgBAQGKioqSMaa4ugMAAAAAAAA7KbYClrOzsyIiIvTzzz9r9uzZmjVrlnbv3q3o6Gg1bdpU8fHxatq0qaKjoyVJy5cv1/79+xUfH6/hw4dryJAhknILXhMnTtScOXP0/fffa+LEiVbRa8iQIRo+fLji4+O1f/9+LV++vLi6AwAAAAAAADsptgKWp6en6tWrJ0lyc3NTjRo1lJSUpCVLlig0NFSSFBoaqsWLF0uS1W6z2eTt7a0zZ84oOTlZiYmJ8vHxkbu7uypWrCgfHx8lJCQoOTlZZ8+elbe3t2w2m0JDQ7VkyZLi6g4AAAAAAADspESegXX48GFt375dDRo0UEpKijw9PSVJVapUUUpKiiQpKSlJVatWtdapWrWqkpKSrmr38vLKt/3S8gAAAAAAALizFHsBKz09XX369FFkZKTc3NzyvGaz2WSz2Yo7BAAAAAAAANzGirWAlZWVpT59+ig4OFiBgYGSpMqVKys5OVmSlJycLA8PD0m5M6uOHTtmrXvs2DF5eXld1Z6UlJRv+6XlAQB3H3Mxy94hlJi7qa8AAADAJaWKa8PGGA0cOFA1atRQjx49rHZ/f3/FxMSoV69eiomJUcuWLa32GTNmKCgoSH/++afKly8vT09P+fr6auzYsdaD2xMTE9WvXz+5u7vLzc1NGzduVIMGDRQTE6Pw8PDi6g4AwIHZSpXWoc/fs3cYJaJ630/tHQIAAABQ4oqtgLV+/XrFxsaqTp06CgkJkST169dPvXr10jvvvKO5c+fq/vvv17hx4yRJzZs317JlyxQQECBXV1eNHDlSkuTu7q7evXsrLCxMkvTmm2/K3d1dkjR48GANGDBAmZmZ8vPzk5+fX3F1BwAAAAAAAHZSbAWsxo0b66+//sr3tWnTpl3VZrPZNHjw4HyX295sCQAAIABJREFUDwsLswpYl6tfv74WLFhwa4ECAAAAAADAoZXItxACAAAAAAAAN4sCFgAAAAAAABwaBSwAAAAAAAA4NApYAAAAAAAAcGgUsAAAAAAAAODQKGABAAAAAADAoVHAAgAAAAAAgEOjgAUAAAAAAACHRgELAAAAAAAADo0CFgAAAAAAABwaBSwAAAAAAAA4NApYAAAAAAAAcGgUsAAAAAAAAODQKGABAAAAAADAoVHAAgAAAAAAgEOjgAUAAAAAAACHRgELAAAAAAAADo0CFgAAAAAAABwaBSwAAAAAAAA4NApYAAAAAAAAcGgUsAAAAAAAAODQKGABAAAAAADAoVHAAgAAAAAAgEOjgAUAAAAAAACHRgELAAAAAAAADo0CFgAAAAAAABwaBSwAAAAAAAA4NApYAAAAAAAAcGgUsAAAAAAAAODQKGABAAAAAADAoVHAAgAAAAAAgEOjgAUAAAAAAACHRgELAAAAAAAADo0CFgAAAAAAABwaBSwAAAAAAAA4NApYAAAAAAAAcGgUsC5zPvO8vUMoMXdTXwEAAAAAwO2tlL0DcCRlypZRg+pP2TuMEvHnodX2DgEAAAAAAOC6MAMLAADgLnP06FGFh4erXbt2CgoK0rRp0yRJp0+fVo8ePRQYGKgePXooNTVVkmSMUVRUlAICAhQcHKytW7da25o/f74CAwMVGBio+fPnW+1btmxRcHCwAgICFBUVJWNMyXYSAADcUShgAQAA3GWcnZ0VERGhn3/+WbNnz9asWbO0e/duRUdHq2nTpoqPj1fTpk0VHR0tSVq+fLn279+v+Ph4DR8+XEOGDJGUW/CaOHGi5syZo++//14TJ060il5DhgzR8OHDFR8fr/3792v58uX26i4AALgDUMACAAC4y3h6eqpevXqSJDc3N9WoUUNJSUlasmSJQkNDJUmhoaFavHixJFntNptN3t7eOnPmjJKTk5WYmCgfHx+5u7urYsWK8vHxUUJCgpKTk3X27Fl5e3vLZrMpNDRUS5YssVt/AQDA7Y8CFgAAwF3s8OHD2r59uxo0aKCUlBR5enpKkqpUqaKUlBRJUlJSkqpWrWqtU7VqVSUlJV3V7uXllW/7peUBAABuFgUsAACAu1R6err69OmjyMhIubm55XnNZrPJZrPZKTIAAIC8KGABAADchbKystSnTx8FBwcrMDBQklS5cmUlJydLkpKTk+Xh4SEpd2bVsWPHrHWPHTsmLy+vq9qTkpLybb+0PAAAwM2igAUAAHCXMcZo4MCBqlGjhnr06GG1+/v7KyYmRpIUExOjli1b5mk3xmjjxo0qX768PD095evrq8TERKWmpio1NVWJiYny9fWVp6en3NzctHHjRhlj8mwLAADgZpSydwAAAAAoWevXr1dsbKzq1KmjkJAQSVK/fv3Uq1cvvfPOO5o7d67uv/9+jRs3TpLUvHlzLVu2TAEBAXJ1ddXIkSMlSe7u7urdu7fCwsIkSW+++abc3d0lSYMHD9aAAQOUmZkpPz8/+fn52aGnAADgTlFsBawBAwbo999/V+XKlbVgwQJJuV+1/O677+rIkSN64IEHNG7cOFWsWFHGGI0YMULLli1T2bJlNXr0aOubcebPn69JkyZJkt544w117NhRkrRlyxYrKWrevLkGDhzIcxoAAACuQ+PGjfXXX3/l+9q0adOuarPZbBo8eHC+y4eFhVkFrMvVr1/fygEBAABuVbHdQtipUydNmTIlT1t0dLSaNm2q+Ph4NW3aVNHR0ZKk5cuXa//+/YqPj9fw4cM1ZMgQSbkFr4kTJ2rOnDn6/vvvNXHiRKWmpkqShgwZouHDhys+Pl779+/X8uXLi6srAAAAAAAAsKNiK2A1adJEFStWzNO2ZMkShYaGSpJCQ0O1ePHiPO02m03e3t46c+aMkpOTlZiYKB8fH7m7u6tixYry8fFRQkKCkpOTdfbsWXl7e8tmsyk0NFRLliwprq4AAAAAAADAjkr0Ie4pKSny9PSUJFWpUkUpKSmScr+xpmrVqtZyVatWVVJS0lXtXl5e+bZfWh4AAAAAAAB3Hrt9C6HNZuOZVQAAAAAAALimEi1gVa5cWcnJyZKk5ORkeXh4SMqdWXXs2DFruWPHjsnLy+uq9qSkpHzbLy0PAAAAAACAO0+JFrD8/f0VExMjSYqJiVHLli3ztBtjtHHjRpUvX16enp7y9fVVYmKiUlNTlZqaqsTERPn6+srT01Nubm7auHGjjDF5tgUAAAAAAIA7S6ni2nC/fv20Zs0anTp1Sn5+fnr77bfVq1cvvfPOO5o7d67uv/9+jRs3TpLUvHlzLVu2TAEBAXJ1ddXIkSMlSe7u7urdu7f11cxvvvmm3N3dJUmDBw/WgAEDlJmZKT8/P/n5+RVXVwAAAAAAAGBHxVbAGjt2bL7t06ZNu6rNZrNp8ODB+S4fFhZmFbAuV79+fS1YsODWggQAAAAAAIDDs9tD3AEAAAAAAIDrQQELAAAAAAAADo0CFgAAAAAAABwaBSwAAAAAAAA4NApYAAAAuK2Yi9n2DuGOwVgCAG4XxfYthAAAAEBxsJVyVtLnv9k7jDuCV98W9g4BAIDrwgwsAAAAAAAAODQKWAAAAAAAAHBoFLAAAAAAAADg0ChgAQAAAAAAwKFRwAIAAAAAAIBDo4AFAAAAAAAAh0YBCwAAAAAAAA6NAhYAAAAAAAAcGgUsAAAAAAAAODQKWAAAAAAAAHBoFLAAAAAAAADg0ChgAQAAAAAAwKFRwAIAAAAAAIBDo4AFAAAAAAAAh0YBCwAAAAAAAA6NAhYAAAAAAAAcGgUs3LAL5y/YO4QScbf0EwAAAAAAR1fK3gHg9uNSxkUv1g2xdxjFbtaOWHuHAAAAAAAAxAwsAAAAAAAAODgKWAAAAAAAAHBoFLAAAAAAAADg0ChgAQAAAAAAwKFRwAIAAAAAAIBDo4AFAAAAoMgYc8HeIdwRGEcAyKuUvQMAAAAAcOew2Vx09GiwvcO47d1330/2DgEAHAozsAAAAAAAAODQKGABAAAAAADAoVHAAgAAAAAAgEOjgAUAAAAAAACHRgELAAAAAAAADo0CFgAAAAAAABwaBSwAAAAAAAA4NApYAAAAAAAAcGgUsAAAAAAAAODQKGABAAAAAADAoVHAAgAAAAAAgEOjgAUAAAAAAACHRgELAAAAAAAADo0CFgAAAAAAABwaBSwAAAAAAAA4tNu+gLV8+XK1bt1aAQEBio6Otnc4AFCkci5csHcIJeZu6itwtyBPAwAARaWUvQO4FdnZ2Ro2bJi+/vpreXl5KSwsTP7+/qpVq5a9QwOAIuHk4qId3Z+zdxglou607+0dAoAiRJ4GAACK0m09A2vTpk166KGHVL16dbm4uCgoKEhLliyxd1gAADgkk51t7xBKzN3UV0dFngYAAIrSbT0DKykpSVWrVrV+9/Ly0qZNm+wYEQAAjsvm7KwTv8+ydxgl4t5nXrR3CHc98jQAwJ3gQla2XEo72zuM215RjONtXcC6GUeOHFGnTp0KfL1mkwdKMBr7KWwMrss/7vwD+JbHqE7RxOHobnmcHi6SMBzelFsdp7sBY3R9ljFO12X83AJfOnLkSAkGghtxrTwNxWDZhGLacOli2u7dpLiOhSeLabt3Ec5TQLEqKFe7rQtYXl5eOnbsmPV7UlKSvLy8Cl1n9erVxR0WAADAXY88DQAAFKXb+hlY9evX1/79+3Xo0CFduHBBcXFx8vf3t3dYAAAAdz3yNAAAUJRu6xlYpUqV0ocffqhXX31V2dnZevbZZ1W7dm17hwUAAHDXI08DAABFyWaMMfYOAgAAAAAAACjIbX0LIQAAAAAAAO58FLAAAAAAAADg0ChgFZHHHntMISEhCgoKUocOHTR16lTl5ORIkjZv3qyoqKgieZ///d//LZLtFIfjx4/r3XffVatWrdSpUye99tpr2rdvn73D0uLFi7V79257h2E5duyY3njjDQUGBqpVq1aKiorShQsXrrmev7+/Tp48KUl64YUXbjmOSZMmKSQkRCEhIdb+GxISom+//VaSNGLECDVr1szaj4vKtfrfr18/BQcH65tvvtGePXsUEhKi0NBQHTx4UE8+mfu1z0lJSerTp88txzJ06FCFhISoXbt2euKJJ6wxWLRokSSpd+/eev75569aLzk5WeHh4dby//Vf/yV/f3+FhITo5ZdfliTt2rVL3bp1U+vWrRUYGKgvvvhC+d2xXZLHzerVq/Wvf/2rWLZ9LYcPH9ZPP/1kl/cuyIkTJ/Tee++pZcuW6tSpkzp37qxff/3V3mE5jMWLF+vRRx/Vnj17Cl3utdde05kzZwpd5srPrqI4hwEliTzPPsgtb1+nTp2y8iQfHx81a9bM+j0lJUX16tXTf/7zn6vWi46OvmaOOnv2bLVp00Zt2rRRWFiY1q1bV9Ldc0iHDx9W+/bt87RNmDBBX3311XVvIzw8XJs3by50mXXr1ikoKEghISFFlpNL9s1THV1BOevq1avVqFEjhYaGqnXr1uratat+++03a729e/da/7O0bdtWgwYNsmMviohBkfD29rZ+PnHihOnevbv5/PPPC10nKyvrlt7HkeTk5Jjnn3/ezJo1y2rbvn27Wbt27TXXvZlxuNLFixcLfO399983CxcuvOX3KAo5OTnm2WefNXPnzjXG5MY9YMAAM3r06Guu26JFC5OSklIscV25X2VnZ5tnnnnGPPfcc2blypVF9j7X6n9ycrJp1aqVtfzkyZPNF198UWCcReXQoUMmKCgoT1tqaqrx8/Mzbdq0MQcPHszz2ty5c81XX31l/X7lPpaRkWFatmxpEhISjDHGnDt3zrzyyitmxowZebZzK8fNzVi1apXp1atXsWy7ON67KM4NBclv7A8fPmy+/fbbEovB0fXt29d06dLlmp9l18NRP7uA63W353n2QG555xg/fryZMmWK9fvMmTNNly5dTNeuXa9a9qWXXsqT7155TCxdutR07NjRWmbLli2mefPmJjk5uZiiv33kl89eOfbX8tJLL5lNmzYVusygQYNMTEzMTcVYGHvmqY6ssJz1yjHbtm2badGihVmxYoUxxpiePXuaX3/91Xp9x44dJRd4Mbmtv4XQUVWuXFnDhw9XWFiY3n77ba1Zs0ZTp07V5MmTNWHCBB08eFCHDh3S/fffrw8++ECDBw/W33//LUmKjIxUo0aNlJ6erqioKG3ZskWS9NZbb2nz5s3KzMxUSEiIatWqpU8//dSe3cxj1apVKlWqlLp06WK11a1bV8YYjRkzRgkJCbLZbHrjjTfUrl07rV69Wp9//rkqVKigffv26auvvtKrr76qevXqadu2bapdu7bGjBkjV1dXrVy5UmPGjFF2drYef/xxDR06VC4uLvL391fbtm21YsUKvfrqq0pPT9fs2bOVlZWlhx56SB999JG2b9+upUuXas2aNZo0aZImTJggKXfmzalTp1S2bFkNHz5cNWvWLLFxKlOmjJ599llJkrOzsyIjI9WyZUv16dNHCxcu1NKlS5WRkaFDhw6pVatW+p//+Z+rtvPkk09qw4YNWr16tSZOnKhKlSpp586dqlevnj755BPZbDZt2bJFo0eP1rlz51SpUiWNGjVKnp6e1xXn6tWrVatWLbVr105xcXF6+umnS6T/PXv2VFJSkkJCQhQQEKD//Oc/cnJy0sqVKzV9+nRrO4cPH9brr7+uBQsWaN68eQWOWWJioiZMmKALFy6oevXqGjVqlMqVK3ddscbHx6tFixa69957FRcXp9dff916LSEhQW+99VaB6/70009q2LChfH19JUmurq768MMPFR4erq5du+YZjxs9biZMmKDy5ctr586datu2rerUqaNvv/1W58+f1xdffKEHH3xQERERcnFx0ZYtW5Senq6IiAi1aNEiT4znzp3T8OHDtWvXLl28eFFvvfWWWrVqpXnz5mnx4sXKyMjQgQMH1LNnT2VlZSk2NlYuLi6Kjo6Wu7u7Dh48mO9xFBERITc3N23ZskXHjx9X//791aZNG3366afWjLqOHTtaf6eMjAxJ0qBBg9SwYcOrzg3t2rVTxYoVrZltn332mTw8PNS9e/fr+jsWZNWqVSpdunSesX/ggQcUHh6uefPmKT4+XufOnVNOTo4mTpyoyMhIHTp0SK6urho2bJjq1q2rCRMm6J577tErr7wiSWrfvr01e6Kg89knn3yipUuXytnZWb6+vnr//fdvqR/FJT09XevXr9e3336r119/Xd7e3po7d67Gjx8vKfcccelzzd/fX3PnzpWHh4d69+6tY8eO6fz58+rWrZs6d+6sTz755KrPrkvnMGOMPvroo3z39YLObYC93Y15nj2QW9654uLiFBERoffee0/Hjh1T1apVJUlnz55VVlaWPDw8Clz33//+t/r3728tU69ePYWGhmrmzJl65513SiT+21F4eLieeOIJrV69WmlpaRoxYoQaN26szMxMDRgwQDt27FCNGjWUmZlprZNfHv3zzz9r0aJFSkxM1PLly/Xuu+/eUk6+fPlyjRw5Uq6urmrUqJG9hsehFZazrl69Os+yjz32mHr37q0ZM2aoadOmSk5Oto4vSXr00UdLLO5iY9/62Z0jvytmjRo1MsePH89TGR0/frzp2LGjycjIMMYY069fP+tK0pEjR0ybNm2MMcZ89NFHJioqytrW6dOnC3wfRzBt2jQzYsSIq9oXLVpkXn75ZXPx4kVz/Phx07x5c5OUlGRWrVplGjRoYM1sOXTokKlTp45Zt26dMcaYiIgIM2XKFJOZmWn8/PzM3r17jTHG9O/f33z99dfGmNwZSdHR0dZ7nTx50vp57Nix1kyKK6+SdevWzezbt88YY8zGjRtNeHh40Q3ENRQ0TiEhIWb79u3mhx9+MP7+/ubMmTMmMzPTPPPMM+bvv/82xuSdgXVpP1i1apVp2LChOXr0qMnOzjbPP/+8Wbt2rblw4YLp3LmztXxcXJyJiIgoMK4r96uBAwea+fPnm7S0NOPr62suXLhQIv2/8srRlVeNLsV5+XIFjVlKSop58cUXTXp6ujEmdzbXhAkT8o0rvytWL7/8slm7dq3Zu3evad++vdV+8eJF06FDhzzLXrmPjRw50nzzzTdXvU/jxo1NWlraNcejsOOmUaNGJikpyZw/f974+vpaMwC++eYb65zx/vvvm549e5rs7Gyzb98+06xZM5OZmZnnXPTpp59aV89SU1NNYGCgSU9PNz/88INp1aqVSUtLMykpKaZhw4bWFZ8RI0ZYx19Bx9H7779v3n77bZOdnW127dplzai78grRuXPnTGZmpjHGmH379pmOHTtay115bggNDTXG5M4MbNmyZZ5j/WYVNPbG5O5TzZo1M6dOnTLGGDNs2DBr31mxYoX1979y/wwKCjKHDh0q8Hx28uRJExgYaHJycowxuePuqGJjY82AAQOMMcZ07tzZbNy40TRv3tw6nj788ENr/7n83HRpzDIyMkxQUJD1t7ryHHPp98L29fzObYC93O15nj2QW945Lv+8/Pvvv01AQIAxJjcXuXxG+y+//GLGjRuXZ90rj4kmTZqYM2fO5Gn79ddfzZtvvlkcod9WCpuB9dJLL5lRo0YZY4z5/fffTffu3Y0xxkydOtX6H2H79u3mscceM5s2bSo0j758/7+VnPzSsbhv3z6Tk5Nj+vTpwwysfBSWs+Y3a23btm3WZ83cuXNNw4YNzSuvvGK+/vprh849rxczsOzA399fZcuWlSStWLEizz30Z8+eVXp6ulauXKmxY8da7RUrVizxOIvC+vXrFRQUJGdnZ917771q0qSJNm/eLDc3N9WvX1/Vq1e3lr3vvvusynuHDh00ffp0+fj4qFq1anrkkUckSR07dtTMmTOt2Rjt2rWz1t+1a5fGjRuntLQ0paenW7NfLpeenq4NGzaob9++Vtv1PH+qJDVt2lTly5eXJNWsWVNHjhzRfffdV+DyTzzxhFVZr1u3ro4cOaIKFSpo586d6tGjhyQpJydHVapUua73v3DhgpYtW2bNpGnQoIESExOvmsHjSPIbs7S0NO3evdu6WpGVlSVvb+/r2t6JEyd04MABNWrUSDabTaVKldLOnTtVp04d/fnnn2rQoEGx9UW69nFzaSbdgw8+KB8fH0lSnTp18lyFadu2rZycnPTwww+revXq2rt3b573SExM1NKlSzV16lRJ0vnz53X06FFJ0lNPPSU3NzdJUvny5eXv72+9x19//XXN46hVq1ZycnJSrVq1dOLEiXz7ePHiRQ0bNkw7duyQk5OT9u/fb712+bmhWrVqcnd317Zt23TixAn94x//UKVKlW58UK9h6NChWr9+vUqXLq2uXbvKx8dH7u7uknL/HpeusDdt2lSnT5/W2bNnC91efuez7t27q0yZMoqMjFSLFi30zDPPFHk/ikpcXJy6desmKfc8u2jRIjVr1ky//fabWrdurWXLlql///5XrTd9+nTrOWJHjx7VgQMHCv17Fbav53dua9y4cTH0Fihad1OeZw/klre3n3/+WW3btpWUO9aRkZHq2bOnpNwZ7p06dbJneLe1gmYpX2oPCAiQlDtr7ciRI5KktWvXKjw8XFLuZ+2lGTp//vnnTeXRN5KT7927V9WqVdPDDz8sKfcYnTNnzs10/a5yec6a35065rJn7j777LPy9fVVQkKClixZou+++04//vijXFxcSjLkIkUBq5gcOnRIzs7Oqly58lUPwHV1dbV+zsnJ0Zw5c1SmTJmSDrFI1a5dW7/88ssNrXPPPffk+f3Kk+713Cpy+VhGREToyy+/VN26dTVv3jytWbPmquWNMapQoYJiY2NvKNaiUqtWravG6ezZszp69Kgeeughbdu2Lc8JxdnZWdnZ2YVuM7/ljTGqXbu2Zs+efcMxJiYmKi0tTR06dJAkZWRkqEyZMkVSwLpW/1NSUm5quwWNgY+PT55/EK7XwoULlZqaqpYtW1oxxsXFqU6dOlq+fLmaNWtW6Pq1atXS2rVr87QdOnRI99xzj1UYkm7uuLm8r05OTtbvTk5OefaV6zmexo8frxo1auRp+/PPP696j9KlS+d5j2sdR9fzofjNN9/o3nvvVWxsrHJycvTEE09Yr115bnjuuec0b948nThxwrr99FbVrl1b8fHx1u+DBw/WyZMnFRYWJinvuaUgzs7Oeb7k4Pz589bP+Y1/qVKlNHfuXK1cuVKLFi3SjBkzrAfSOpLTp09r1apV2rlzp2w2m7Kzs2Wz2TRq1CjNnDlTFStW1OOPP55nX5ZybytcsWKFZs+eLVdXV4WHh+cZkxt1o+dCoCTdbXmePZBb3pni4uJ0/Phx64tdkpOTtX//fj388MPatGmThgwZUuj6NWvW1JYtW9S0aVOrbevWrapVq1Zxhn1bcHd3V2pqap621NRUVatWTZIKzBnzc7N59I3k5Nu3b7+hbd+trpWzXmnbtm15bmH28vJSWFiYwsLC1L59e+3cuVOPP/54scddXPgWwmJw8uRJDR48WF27dr3mB6Wvr2+eZ/tcOpD/+c9/aubMmVb7pZNRqVKllJWVVQxR35qnn35aFy5cyFMw2bFjhypUqKCFCxcqOztbJ0+e1Lp16/L8o3q5v//+Wxs2bJAkLViwQI0aNdIjjzyiI0eO6MCBA5Kk2NhYNWnSJN/109PTVaVKFWVlZeX5trNy5copPT1dkuTm5qZq1app4cKFknJPzjt27Lj1AbhOTZs2VUZGhmJiYiRJ2dnZGj16tDp27Hhd/zBfr0ceeUQnT560xjMrK0u7du26rnXj4uIUFRWlpUuXaunSpVqyZIlWrFhhPavoVpRU/yXJ29tb//d//2ftO+fOnbvuby6Ki4vTlClTrDH44YcfFBcXJyn3PvTLk6b8BAcHa/369VqxYoUkKTMzU1FRUXr11VfzLFcUx01BFi1apJycHOtZLJeuNF/i6+urGTNmWFdptm3bdt3bvpnj6PLjUJLS0tJUpUoVOTk5KTY2ttBEqlWrVkpISNDmzZvzvfp9M55++mmdP39es2bNstouf+7D5Ro3bqwff/xRUm6RplKlSnJzc9MDDzxgjdvWrVt1+PBha538zmfp6elKS0tT8+bNFRkZqb/++qtI+lLUfvnlF4WEhOi3337T0qVLtWzZMlWrVk3Ozs7atm2b5syZk2eGwiVpaWmqWLGiXF1dtWfPHm3cuNF6raDPrsaNG9/yvg6UtLsxz7MHcss7z759+5Senq6EhAQrx+rVq5cWLFigXbt2qUaNGnJ2di50G6+++qo++eQTnTp1SlLuMTV//ny9+OKLJdEFh1auXDlVqVJFK1eulJR7QSohIaHQZ0s1adJECxYskCTt3LnTyk1uJY++UkHbqlGjho4cOaKDBw9KkpVrI68byVl37NihL7/80nrm7vLly63PlOPHj+v06dPy8vIq/qCLETOwisilh25evHhRzs7OCgkJsW7fKszAgQM1bNgwBQcHKzs7W40bN9awYcP0xhtvaNiwYWrfvr2cnJz01ltvKTAwUM8//7w6dOigf/zjHw71cE+bzaaJEydq5MiR+ve//60yZcrogQceUGRkpNLT0xUSEiKbzab+/furSpUqV93OJOUWXWbOnKnIyEjVqlVLXbp0UZkyZTRq1Cj17dvXetDm5Q+wu1zfvn313HPPycPDQw0aNLASi3bt2mnQoEGaPn26xo8fr48//lhDhgzRpEmTdPHiRbVr105169Yt1vG5xGaz6YsvvtDQoUP15ZdfKicnR82bN1e/fv2K9H1cXFw0fvx4RUVFKS0tTdnZ2erevbtq165d6HoZGRlKSEjQ0KFDrbZ77rlHjRo10m+//ZbvP603oqT6L0keHh4aNWqU+vXrZ03lf+edd64q5Fzp8OHDOnLkSJ5p0tWrV1f58uWt2UlXzjy5UtmyZfXll18qKiqiSHisAAAJYUlEQVRKQ4cOVU5OjkJCQvTSSy/lWa4ojpuC3HfffQoLC1N6erqGDh161dX/3r17a+TIkerQoYNycnJUrVo1TZ48+bq3f6PH0aOPPionJyd16NBBnTp10osvvqi3335bMTExatas2VVXzS/n4uKip556ShUqVLhmYnu9Lu2Lo0aN0pQpU+Th4SFXV1f993//91VJwVtvvaXIyEgFBwfL1dVVo0ePliS1bt1asbGxCgoK0hNPPGFNgZfyP5+lpaWpd+/e1qykiIiIIulLUVuwYIFee+21PG2BgYGKi4vTM888o/nz52vMmDFXrefn56fvvvtObdu21SOPPJLnGCrosysgIEAbNmy4pX0dKAl3e55nD+SWd564uDjrNrZLAgMD9e6778rV1fWaM9wlqWXLlkpKStILL7wgm82mcuXK6eOPP77uLyq603300UcaOnSolau8+eabevDBBwtcvkuXLhowYIDatm2rmjVrql69epJuPo/OT2HbGjZsmHr16mU9xP3yi53IVVjOKknr1q1TaGioMjIyVLlyZX3wwQfWxfY//vhDI0aMsP4PuHS+vJ3ZzOU3SQJ2cvm3ygGOKjY2VklJSerVq5e9QylURESEnnnmGbVp08beoRSJnJwcdezYUZ9//nmeIpGj4nwGAPbHufj20qNHD40ZM4ZCFIBCMQMLAK5TSEiIvUO46+zevVv/+te/FBAQcFsUrwAAwI37+uuv7R0CgNsAM7AAAAAAAADg0HiIOwAAAAAAABwaBSwAAAAAAAA4NApYAAAAAAAAcGgUsAA4tEmTJikoKEjBwcEKCQnRn3/+ae+QLIcPH9ZPP/1k7zAAAACK3GOPPaaQkBAFBQWpQ4cOmjp1qnJyciRJmzdvVlRUVIHr5pcjbdq0SV27dlXr1q0VGhqqgQMHKiMjQxMmTNBXX31VrH0pzJNPPmm39wZwY/gWQgAOa8OGDfr99981f/58ubi46OTJk8rKyrJ3WJYjR45owYIFCg4OtncoAAAARaps2bKKjY2VJKWkpOi9997T2bNn1adPH9WvX1/169cvcN0rc6QTJ06ob9++Gjt2rFUwWrRokdLT04u/IwDuGBSwADis48ePq1KlSnJxcZEkeXh4SJK2bNmi0aNH69y5c6pUqZJGjRolT09Pbdq0SQMHDpSTk5P++c9/KiEhQQsWLNC8efO0ePFiZWRk6MCBA+rZs6eysrIUGxsrFxcXRUdHy93dXQcPHtTQoUN16tQplS1bVsOHD1fNmjUVEREhNzc3bdmyRcePH1f//v3Vpk0bffrpp9qzZ49CQkLUsWNHvfzyy3YcLQAAgOJRuXJlDR8+XGFhYXr77be1Zs0aTZ06VZMnT9aaNWs0YsQISZLNZtOMGTOuypFSU1MVGhqaZ7ZTmzZtrJ93796t8PBw/f333+revbu6desmSerdu7eOHTum8+fPq1u3burcubOk3FlT3bp102+//aayZcvqyy+/1L333ltgziZJU6ZM0cKFC3XhwgUFBASoT58+JTV8AIoItxACcFg+Pj46evSoWrdurSFDhmjNmjXKyspSVFSUxo8fr3nz5unZZ5/VZ599JkmKjIzUsGHDFBsbK2dn5zzb2rVrlyZMmKC5c+fqs88+U9myZRUTEyNvb2/FxMRIkgYNGqRBgwZp3rx5ev/99zV06FBr/eTkZM2aNUuTJ0/Wp59+Kkl677331LhxY8XGxlK8AgAAd7Tq1asrOztbKSkpedqnTp2qDz/8ULGxsZo5c6bKli17VY60a9cu1atXr8Bt79u3T1999ZW+//57ffHFF9aM+5EjR2revHn64YcfNH36dJ06dUqSdO7cOTVo0EA//vijGjdurDlz5ljbyi9nS0xM1IEDBzR37lzFxsZq69atWrt2bVEPEYBixgwsAA6rXLlymjdvntatW6fVq1fr3Xff1RtvvKGdO3eqR48ekqScnBxVqVJFZ86cUXp6unVlr3379vr999+tbT311FNyc3OTJJUvX17+/v6SpDp16uivv/5Senq6NmzYoL59+1rrXLhwwfq5VatWcnJyUq1atXTixIni7joAAMBtoWHDhho9erSCg4MVGBiocuXK3fA2mjdvLhcXF3l4eMjDw0MpKSmqWrWqpk+frl9//VWSdPToUR04cECVKlVS6dKl1aJFC0nS448/rj/++MPaVn452x9//KE//vhDoaGhknILYPv371eTJk1utfsAShAFLAAOzdnZWU899ZSeeuop1alTRzNnzlTt2rU1e/bsPMudOXOm0O1cug1RkpycnFS6dGnr5+zsbBljVKFCBetZD4WtDwAAcLc5dOiQnJ2dVblyZe3Zs8dq79Wrl5o3b65ly5apS5cumjJlylXr1qpVS1u3blWrVq3y3fbleZazs7MuXryo1atXa8WKFZo9e7ZcXV0VHh6u8+fPS5JKly4tm80m6f/ncvlt6xJjjHr16qUXXnjh5joPwCFwCyEAh7V3717t37/f+n379u2qWbOmTp48qQ0bNkiSsrKytGvXLlWoUEHlypWzvqXw559/vqH3cnNzU7Vq1bRw4UJJuYnOjh07Cl2nXLlyPHwUAADc8U6ePKnBgwera9euVuHokoMHD+rRRx9Vr169VL9+fe3bt++qHOmll15STExMnm+Tjo+PL3RWe1pamipWrChXV1ft2bNHGzduvOn4fX199cMPP1gxJSUlXXUrJADHxwwsAA7r3LlzioqK0pkzZ+Ts7KyHHnpIw4YNU+fOnRUVFaW0tDRlZ2ere/fuql27tkaMGKEPPvhATk5OatKkiXXL4PX6+OOPNWTIEE2aNEkXL15Uu3btVLdu3QKXf/TRR+Xk5KQOHTqoU6dOPAcLAADcMTIzMxUSEqKLFy/K2dlZISEh1iMcLjdt2jStXr1aNptNtWvXlp+fn2w221U50tixYzVmzBilpKRYuVqzZs0KfH8/Pz999913atu2rR555BF5e3vfdF98fX21Z88eawbWPffco48//liVK1e+6W0CKHk2Y4yxdxAAUBTS09Ot5y5ER0crOTlZH3zwgZ2jAgAAAADcKmZgAbhjLFu2TJMnT1Z2drbuv/9+jR492t4hAQAAAACKADOwAAAAAAAA4NB4iDsAAAAAAAAcGgUsAAAAAAAAODQKWAAAAAAAAHBoFLAAAAAAAADg0ChgAQAAAAAAwKFRwAIAAAAAAIBD+39M0b8wMpXxs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1" y="742951"/>
            <a:ext cx="8661558" cy="334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74092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uFill>
                  <a:solidFill>
                    <a:srgbClr val="124F5B"/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Extracting </a:t>
            </a:r>
            <a:r>
              <a:rPr sz="2000" dirty="0">
                <a:solidFill>
                  <a:srgbClr val="C00000"/>
                </a:solidFill>
                <a:uFill>
                  <a:solidFill>
                    <a:srgbClr val="124F5B"/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the </a:t>
            </a:r>
            <a:r>
              <a:rPr sz="2000" spc="-5" dirty="0">
                <a:solidFill>
                  <a:srgbClr val="C00000"/>
                </a:solidFill>
                <a:uFill>
                  <a:solidFill>
                    <a:srgbClr val="124F5B"/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correlation using</a:t>
            </a:r>
            <a:r>
              <a:rPr sz="2000" spc="-95" dirty="0">
                <a:solidFill>
                  <a:srgbClr val="C00000"/>
                </a:solidFill>
                <a:uFill>
                  <a:solidFill>
                    <a:srgbClr val="124F5B"/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sz="2000" spc="-5" dirty="0">
                <a:solidFill>
                  <a:srgbClr val="C00000"/>
                </a:solidFill>
                <a:uFill>
                  <a:solidFill>
                    <a:srgbClr val="124F5B"/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Heatmap.</a:t>
            </a:r>
            <a:endParaRPr sz="20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4350"/>
            <a:ext cx="876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148" y="1171097"/>
            <a:ext cx="7718052" cy="2366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txBody>
          <a:bodyPr vert="horz" wrap="square" lIns="0" tIns="514350" rIns="0" bIns="0" rtlCol="0">
            <a:spAutoFit/>
          </a:bodyPr>
          <a:lstStyle/>
          <a:p>
            <a:pPr marR="960755" algn="ctr">
              <a:lnSpc>
                <a:spcPct val="100000"/>
              </a:lnSpc>
              <a:spcBef>
                <a:spcPts val="4050"/>
              </a:spcBef>
            </a:pPr>
            <a:r>
              <a:rPr sz="6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</a:t>
            </a:r>
            <a:r>
              <a:rPr lang="en-US" sz="6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YPOTHESIS</a:t>
            </a:r>
            <a:br>
              <a:rPr lang="en-US" sz="60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sz="60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89834" y="1276350"/>
            <a:ext cx="16764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99" y="248083"/>
            <a:ext cx="419100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C00000"/>
                </a:solidFill>
                <a:latin typeface="Bodoni MT Black" panose="02070A03080606020203" pitchFamily="18" charset="0"/>
              </a:rPr>
              <a:t>Content</a:t>
            </a:r>
            <a:r>
              <a:rPr lang="en-US" sz="5400" spc="-5" dirty="0">
                <a:solidFill>
                  <a:srgbClr val="C00000"/>
                </a:solidFill>
                <a:latin typeface="Bodoni MT Black" panose="02070A03080606020203" pitchFamily="18" charset="0"/>
              </a:rPr>
              <a:t>s</a:t>
            </a:r>
            <a:r>
              <a:rPr sz="5400" spc="-10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5400" dirty="0">
                <a:solidFill>
                  <a:srgbClr val="C00000"/>
                </a:solidFill>
                <a:latin typeface="Bodoni MT Black" panose="02070A03080606020203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23950"/>
            <a:ext cx="3505200" cy="2794355"/>
          </a:xfrm>
          <a:prstGeom prst="rect">
            <a:avLst/>
          </a:prstGeom>
          <a:ln w="9524">
            <a:solidFill>
              <a:srgbClr val="F4FDFF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553085" indent="-514350">
              <a:lnSpc>
                <a:spcPct val="100000"/>
              </a:lnSpc>
              <a:spcBef>
                <a:spcPts val="570"/>
              </a:spcBef>
              <a:buFont typeface="+mj-lt"/>
              <a:buAutoNum type="arabicPeriod"/>
              <a:tabLst>
                <a:tab pos="542290" algn="l"/>
                <a:tab pos="542925" algn="l"/>
              </a:tabLst>
            </a:pPr>
            <a:r>
              <a:rPr sz="2600" spc="-10" dirty="0">
                <a:latin typeface="+mj-lt"/>
                <a:cs typeface="Arial"/>
              </a:rPr>
              <a:t>Problem</a:t>
            </a:r>
            <a:r>
              <a:rPr sz="2600" spc="-2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statement</a:t>
            </a:r>
          </a:p>
          <a:p>
            <a:pPr marL="553085" indent="-514350">
              <a:lnSpc>
                <a:spcPct val="100000"/>
              </a:lnSpc>
              <a:spcBef>
                <a:spcPts val="465"/>
              </a:spcBef>
              <a:buFont typeface="+mj-lt"/>
              <a:buAutoNum type="arabicPeriod"/>
              <a:tabLst>
                <a:tab pos="542290" algn="l"/>
                <a:tab pos="542925" algn="l"/>
              </a:tabLst>
            </a:pPr>
            <a:r>
              <a:rPr sz="2600" spc="-10" dirty="0">
                <a:latin typeface="+mj-lt"/>
                <a:cs typeface="Arial"/>
              </a:rPr>
              <a:t>About </a:t>
            </a:r>
            <a:r>
              <a:rPr sz="2600" spc="-5" dirty="0">
                <a:latin typeface="+mj-lt"/>
                <a:cs typeface="Arial"/>
              </a:rPr>
              <a:t>our</a:t>
            </a:r>
            <a:r>
              <a:rPr sz="2600" spc="-2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dataset</a:t>
            </a:r>
            <a:endParaRPr sz="2600" dirty="0">
              <a:latin typeface="+mj-lt"/>
              <a:cs typeface="Arial"/>
            </a:endParaRPr>
          </a:p>
          <a:p>
            <a:pPr marL="553085" indent="-514350">
              <a:lnSpc>
                <a:spcPct val="100000"/>
              </a:lnSpc>
              <a:spcBef>
                <a:spcPts val="470"/>
              </a:spcBef>
              <a:buFont typeface="+mj-lt"/>
              <a:buAutoNum type="arabicPeriod"/>
              <a:tabLst>
                <a:tab pos="542290" algn="l"/>
                <a:tab pos="542925" algn="l"/>
              </a:tabLst>
            </a:pPr>
            <a:r>
              <a:rPr sz="2600" spc="-10" dirty="0">
                <a:latin typeface="+mj-lt"/>
                <a:cs typeface="Arial"/>
              </a:rPr>
              <a:t>Preparing </a:t>
            </a:r>
            <a:r>
              <a:rPr sz="2600" spc="-5" dirty="0">
                <a:latin typeface="+mj-lt"/>
                <a:cs typeface="Arial"/>
              </a:rPr>
              <a:t>the</a:t>
            </a:r>
            <a:r>
              <a:rPr sz="2600" spc="-6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dataset</a:t>
            </a:r>
            <a:endParaRPr sz="2600" dirty="0">
              <a:latin typeface="+mj-lt"/>
              <a:cs typeface="Arial"/>
            </a:endParaRPr>
          </a:p>
          <a:p>
            <a:pPr marL="553085" indent="-514350">
              <a:lnSpc>
                <a:spcPct val="100000"/>
              </a:lnSpc>
              <a:spcBef>
                <a:spcPts val="470"/>
              </a:spcBef>
              <a:buFont typeface="+mj-lt"/>
              <a:buAutoNum type="arabicPeriod"/>
              <a:tabLst>
                <a:tab pos="542290" algn="l"/>
                <a:tab pos="542925" algn="l"/>
              </a:tabLst>
            </a:pPr>
            <a:r>
              <a:rPr sz="2600" spc="-5" dirty="0">
                <a:latin typeface="+mj-lt"/>
                <a:cs typeface="Arial"/>
              </a:rPr>
              <a:t>Data</a:t>
            </a:r>
            <a:r>
              <a:rPr sz="2600" spc="-15" dirty="0">
                <a:latin typeface="+mj-lt"/>
                <a:cs typeface="Arial"/>
              </a:rPr>
              <a:t> </a:t>
            </a:r>
            <a:r>
              <a:rPr sz="2600" spc="-10" dirty="0">
                <a:latin typeface="+mj-lt"/>
                <a:cs typeface="Arial"/>
              </a:rPr>
              <a:t>Visualisation</a:t>
            </a:r>
            <a:endParaRPr sz="2600" dirty="0">
              <a:latin typeface="+mj-lt"/>
              <a:cs typeface="Arial"/>
            </a:endParaRPr>
          </a:p>
          <a:p>
            <a:pPr marL="553085" indent="-514350">
              <a:lnSpc>
                <a:spcPct val="100000"/>
              </a:lnSpc>
              <a:spcBef>
                <a:spcPts val="465"/>
              </a:spcBef>
              <a:buFont typeface="+mj-lt"/>
              <a:buAutoNum type="arabicPeriod"/>
              <a:tabLst>
                <a:tab pos="542290" algn="l"/>
                <a:tab pos="542925" algn="l"/>
              </a:tabLst>
            </a:pPr>
            <a:r>
              <a:rPr sz="2600" spc="-5" dirty="0">
                <a:latin typeface="+mj-lt"/>
                <a:cs typeface="Arial"/>
              </a:rPr>
              <a:t>Hypothesis</a:t>
            </a:r>
            <a:endParaRPr sz="2600" dirty="0">
              <a:latin typeface="+mj-lt"/>
              <a:cs typeface="Arial"/>
            </a:endParaRPr>
          </a:p>
          <a:p>
            <a:pPr marL="553085" indent="-514350">
              <a:lnSpc>
                <a:spcPct val="100000"/>
              </a:lnSpc>
              <a:spcBef>
                <a:spcPts val="470"/>
              </a:spcBef>
              <a:buFont typeface="+mj-lt"/>
              <a:buAutoNum type="arabicPeriod"/>
              <a:tabLst>
                <a:tab pos="542290" algn="l"/>
                <a:tab pos="542925" algn="l"/>
              </a:tabLst>
            </a:pPr>
            <a:r>
              <a:rPr sz="2600" spc="-5" dirty="0">
                <a:latin typeface="+mj-lt"/>
                <a:cs typeface="Arial"/>
              </a:rPr>
              <a:t>Conclusion</a:t>
            </a:r>
            <a:endParaRPr lang="en-US" sz="2600" spc="-5" dirty="0">
              <a:latin typeface="+mj-lt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90550"/>
            <a:ext cx="43053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96CF-8DE1-AB81-48D2-D8B5E32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9" y="51181"/>
            <a:ext cx="8701801" cy="430887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New Guest &amp; Repeated Guests Count:</a:t>
            </a:r>
            <a:endParaRPr lang="en-IN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77518-F0DF-478B-8070-FB777FE9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320"/>
            <a:ext cx="4267200" cy="3683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26F55B-1C95-B815-9A4D-CEAEF4814774}"/>
              </a:ext>
            </a:extLst>
          </p:cNvPr>
          <p:cNvSpPr txBox="1"/>
          <p:nvPr/>
        </p:nvSpPr>
        <p:spPr>
          <a:xfrm>
            <a:off x="114300" y="4300821"/>
            <a:ext cx="815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Repeated guests(1) are </a:t>
            </a:r>
            <a:r>
              <a:rPr lang="en-US" sz="1800" b="1" dirty="0">
                <a:solidFill>
                  <a:srgbClr val="C00000"/>
                </a:solidFill>
              </a:rPr>
              <a:t>very less </a:t>
            </a:r>
            <a:r>
              <a:rPr lang="en-US" sz="1800" b="1" dirty="0"/>
              <a:t>comparative to New guests(0)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The </a:t>
            </a:r>
            <a:r>
              <a:rPr lang="en-US" sz="1800" b="1" dirty="0">
                <a:solidFill>
                  <a:srgbClr val="C00000"/>
                </a:solidFill>
              </a:rPr>
              <a:t>ratio</a:t>
            </a:r>
            <a:r>
              <a:rPr lang="en-US" sz="1800" b="1" dirty="0"/>
              <a:t> of New guests is </a:t>
            </a:r>
            <a:r>
              <a:rPr lang="en-US" sz="1800" b="1" dirty="0">
                <a:solidFill>
                  <a:srgbClr val="C00000"/>
                </a:solidFill>
              </a:rPr>
              <a:t>high</a:t>
            </a:r>
            <a:r>
              <a:rPr lang="en-US" sz="1800" b="1" dirty="0"/>
              <a:t> then Repeated guests.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4877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AE10-3F56-EDB1-6C09-4E96C5AB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8701801" cy="307777"/>
          </a:xfrm>
        </p:spPr>
        <p:txBody>
          <a:bodyPr/>
          <a:lstStyle/>
          <a:p>
            <a:r>
              <a:rPr lang="en-IN" sz="20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Cancellations by type of Guests (Repeated/</a:t>
            </a:r>
            <a:r>
              <a:rPr lang="en-IN" sz="2000" b="1" dirty="0" err="1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NonRepeated</a:t>
            </a:r>
            <a:r>
              <a:rPr lang="en-IN" sz="20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 :-</a:t>
            </a:r>
            <a:endParaRPr lang="en-IN" sz="20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6BAC2-EAC3-502E-9A48-8EF1FDB1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9438"/>
            <a:ext cx="6934199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ED89B-BE9A-7A79-C652-72479E91B9F0}"/>
              </a:ext>
            </a:extLst>
          </p:cNvPr>
          <p:cNvSpPr txBox="1"/>
          <p:nvPr/>
        </p:nvSpPr>
        <p:spPr>
          <a:xfrm>
            <a:off x="221100" y="4581561"/>
            <a:ext cx="8701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We observed that </a:t>
            </a:r>
            <a:r>
              <a:rPr lang="en-IN" sz="1600" b="1" dirty="0">
                <a:solidFill>
                  <a:srgbClr val="C00000"/>
                </a:solidFill>
              </a:rPr>
              <a:t>New Guests CANCELS </a:t>
            </a:r>
            <a:r>
              <a:rPr lang="en-IN" sz="1600" b="1" dirty="0"/>
              <a:t>their bookings </a:t>
            </a:r>
            <a:r>
              <a:rPr lang="en-IN" sz="1600" b="1" dirty="0">
                <a:solidFill>
                  <a:srgbClr val="C00000"/>
                </a:solidFill>
              </a:rPr>
              <a:t>more</a:t>
            </a:r>
            <a:r>
              <a:rPr lang="en-IN" sz="1600" b="1" dirty="0"/>
              <a:t> than the Repeated Guests.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870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55EA-59CE-3034-E2C4-72FA068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9" y="51181"/>
            <a:ext cx="8701801" cy="369332"/>
          </a:xfrm>
        </p:spPr>
        <p:txBody>
          <a:bodyPr/>
          <a:lstStyle/>
          <a:p>
            <a:r>
              <a:rPr lang="en-IN" sz="24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Most </a:t>
            </a:r>
            <a:r>
              <a:rPr lang="en-IN" sz="24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popular meal</a:t>
            </a:r>
            <a:r>
              <a:rPr lang="en-IN" sz="2400" spc="-1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type?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38BA4-5224-043B-6340-EA78C0C2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6" y="742950"/>
            <a:ext cx="8025114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9E826-AF13-9590-3FFB-716BB7E46AB3}"/>
              </a:ext>
            </a:extLst>
          </p:cNvPr>
          <p:cNvSpPr txBox="1"/>
          <p:nvPr/>
        </p:nvSpPr>
        <p:spPr>
          <a:xfrm>
            <a:off x="356886" y="3694500"/>
            <a:ext cx="8922901" cy="1397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400" dirty="0"/>
              <a:t>Type of meal booked. Categories are presented in standard meal packages:-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400" dirty="0"/>
              <a:t>Undefined/SC — no meal package.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400" dirty="0"/>
              <a:t>BB — Bed &amp; Breakfast.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400" dirty="0"/>
              <a:t>HB — Half board (breakfast and one other meal — usually dinner).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400" dirty="0"/>
              <a:t>FB — Full board (breakfast, lunch, and dinner).</a:t>
            </a:r>
          </a:p>
          <a:p>
            <a:pPr marL="184150" indent="-171450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0690" algn="l"/>
                <a:tab pos="441325" algn="l"/>
              </a:tabLst>
            </a:pPr>
            <a:r>
              <a:rPr lang="en-IN" sz="1400" b="1" spc="-5" dirty="0">
                <a:solidFill>
                  <a:srgbClr val="C00000"/>
                </a:solidFill>
                <a:cs typeface="Arial"/>
              </a:rPr>
              <a:t>BB </a:t>
            </a:r>
            <a:r>
              <a:rPr lang="en-IN" sz="1400" b="1" dirty="0">
                <a:solidFill>
                  <a:srgbClr val="C00000"/>
                </a:solidFill>
                <a:cs typeface="Arial"/>
              </a:rPr>
              <a:t>Meal </a:t>
            </a:r>
            <a:r>
              <a:rPr lang="en-IN" sz="1400" b="1" spc="-5" dirty="0">
                <a:solidFill>
                  <a:srgbClr val="C00000"/>
                </a:solidFill>
                <a:cs typeface="Arial"/>
              </a:rPr>
              <a:t>plan is most popular meal plan </a:t>
            </a:r>
            <a:r>
              <a:rPr lang="en-IN" sz="1400" b="1" dirty="0">
                <a:solidFill>
                  <a:srgbClr val="C00000"/>
                </a:solidFill>
                <a:cs typeface="Arial"/>
              </a:rPr>
              <a:t>followed </a:t>
            </a:r>
            <a:r>
              <a:rPr lang="en-IN" sz="1400" b="1" spc="-5" dirty="0">
                <a:solidFill>
                  <a:srgbClr val="C00000"/>
                </a:solidFill>
                <a:cs typeface="Arial"/>
              </a:rPr>
              <a:t>by</a:t>
            </a:r>
            <a:r>
              <a:rPr lang="en-IN" sz="1400" b="1" spc="-75" dirty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b="1" spc="-5" dirty="0">
                <a:solidFill>
                  <a:srgbClr val="C00000"/>
                </a:solidFill>
                <a:cs typeface="Arial"/>
              </a:rPr>
              <a:t>HB.</a:t>
            </a:r>
          </a:p>
        </p:txBody>
      </p:sp>
    </p:spTree>
    <p:extLst>
      <p:ext uri="{BB962C8B-B14F-4D97-AF65-F5344CB8AC3E}">
        <p14:creationId xmlns:p14="http://schemas.microsoft.com/office/powerpoint/2010/main" val="347109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F843A-71B7-4532-A5BC-DCB00C59976B}"/>
              </a:ext>
            </a:extLst>
          </p:cNvPr>
          <p:cNvSpPr txBox="1"/>
          <p:nvPr/>
        </p:nvSpPr>
        <p:spPr>
          <a:xfrm>
            <a:off x="152400" y="209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Cancellation by Market Segments:-</a:t>
            </a:r>
            <a:endParaRPr lang="en-IN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0EABA-4C70-6A51-3A41-AF5B06CA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7" y="669633"/>
            <a:ext cx="8559526" cy="3730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DF2C9-BA8A-C013-DD89-F7E3ED870795}"/>
              </a:ext>
            </a:extLst>
          </p:cNvPr>
          <p:cNvSpPr txBox="1"/>
          <p:nvPr/>
        </p:nvSpPr>
        <p:spPr>
          <a:xfrm>
            <a:off x="152400" y="4482789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lang="en-IN" sz="1600" b="1" spc="-5" dirty="0">
                <a:solidFill>
                  <a:srgbClr val="C00000"/>
                </a:solidFill>
                <a:cs typeface="Arial"/>
              </a:rPr>
              <a:t>Almost 95%, </a:t>
            </a:r>
            <a:r>
              <a:rPr lang="en-IN" sz="1600" b="1" dirty="0">
                <a:cs typeface="Arial"/>
              </a:rPr>
              <a:t>cancellations </a:t>
            </a:r>
            <a:r>
              <a:rPr lang="en-IN" sz="1600" b="1" spc="-5" dirty="0">
                <a:cs typeface="Arial"/>
              </a:rPr>
              <a:t>are from online </a:t>
            </a:r>
            <a:r>
              <a:rPr lang="en-IN" sz="1600" b="1" spc="-60" dirty="0">
                <a:cs typeface="Arial"/>
              </a:rPr>
              <a:t>TA </a:t>
            </a:r>
            <a:r>
              <a:rPr lang="en-IN" sz="1600" b="1" dirty="0">
                <a:cs typeface="Arial"/>
              </a:rPr>
              <a:t>, </a:t>
            </a:r>
            <a:r>
              <a:rPr lang="en-IN" sz="1600" b="1" spc="-10" dirty="0">
                <a:cs typeface="Arial"/>
              </a:rPr>
              <a:t>offline </a:t>
            </a:r>
            <a:r>
              <a:rPr lang="en-IN" sz="1600" b="1" spc="-60" dirty="0">
                <a:cs typeface="Arial"/>
              </a:rPr>
              <a:t>TA </a:t>
            </a:r>
            <a:r>
              <a:rPr lang="en-IN" sz="1600" b="1" spc="-5" dirty="0">
                <a:cs typeface="Arial"/>
              </a:rPr>
              <a:t>and group</a:t>
            </a:r>
            <a:r>
              <a:rPr lang="en-IN" sz="1600" b="1" spc="-185" dirty="0">
                <a:cs typeface="Arial"/>
              </a:rPr>
              <a:t> </a:t>
            </a:r>
            <a:r>
              <a:rPr lang="en-IN" sz="1600" b="1" dirty="0">
                <a:cs typeface="Arial"/>
              </a:rPr>
              <a:t>segments.</a:t>
            </a:r>
          </a:p>
          <a:p>
            <a:pPr marL="440690" marR="5080" indent="-428625">
              <a:lnSpc>
                <a:spcPct val="100000"/>
              </a:lnSpc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lang="en-IN" sz="1600" b="1" spc="-5" dirty="0">
                <a:solidFill>
                  <a:srgbClr val="C00000"/>
                </a:solidFill>
                <a:cs typeface="Arial"/>
              </a:rPr>
              <a:t>Online </a:t>
            </a:r>
            <a:r>
              <a:rPr lang="en-IN" sz="1600" b="1" spc="-60" dirty="0">
                <a:solidFill>
                  <a:srgbClr val="C00000"/>
                </a:solidFill>
                <a:cs typeface="Arial"/>
              </a:rPr>
              <a:t>TA </a:t>
            </a:r>
            <a:r>
              <a:rPr lang="en-IN" sz="1600" b="1" spc="-5" dirty="0">
                <a:cs typeface="Arial"/>
              </a:rPr>
              <a:t>has the </a:t>
            </a:r>
            <a:r>
              <a:rPr lang="en-IN" sz="1600" b="1" spc="-5" dirty="0">
                <a:solidFill>
                  <a:srgbClr val="C00000"/>
                </a:solidFill>
                <a:cs typeface="Arial"/>
              </a:rPr>
              <a:t>highest</a:t>
            </a:r>
            <a:r>
              <a:rPr lang="en-IN" sz="1600" b="1" spc="-5" dirty="0">
                <a:cs typeface="Arial"/>
              </a:rPr>
              <a:t> </a:t>
            </a:r>
            <a:r>
              <a:rPr lang="en-IN" sz="1600" b="1" dirty="0">
                <a:cs typeface="Arial"/>
              </a:rPr>
              <a:t>cancellations </a:t>
            </a:r>
            <a:r>
              <a:rPr lang="en-IN" sz="1600" b="1" spc="-5" dirty="0">
                <a:cs typeface="Arial"/>
              </a:rPr>
              <a:t>of around </a:t>
            </a:r>
            <a:r>
              <a:rPr lang="en-IN" sz="1600" b="1" spc="-5" dirty="0">
                <a:solidFill>
                  <a:srgbClr val="C00000"/>
                </a:solidFill>
                <a:cs typeface="Arial"/>
              </a:rPr>
              <a:t>50%</a:t>
            </a:r>
            <a:r>
              <a:rPr lang="en-IN" sz="1600" b="1" spc="-5" dirty="0">
                <a:cs typeface="Arial"/>
              </a:rPr>
              <a:t>, followed by groups and </a:t>
            </a:r>
            <a:r>
              <a:rPr lang="en-IN" sz="1600" b="1" spc="-10" dirty="0">
                <a:cs typeface="Arial"/>
              </a:rPr>
              <a:t>offline</a:t>
            </a:r>
            <a:r>
              <a:rPr lang="en-IN" sz="1600" b="1" spc="-40" dirty="0">
                <a:cs typeface="Arial"/>
              </a:rPr>
              <a:t> </a:t>
            </a:r>
            <a:r>
              <a:rPr lang="en-IN" sz="1600" b="1" spc="-45" dirty="0">
                <a:cs typeface="Arial"/>
              </a:rPr>
              <a:t>TA.</a:t>
            </a:r>
            <a:endParaRPr lang="en-IN" sz="1600" b="1" dirty="0">
              <a:cs typeface="Arial"/>
            </a:endParaRP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81361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>
            <a:extLst>
              <a:ext uri="{FF2B5EF4-FFF2-40B4-BE49-F238E27FC236}">
                <a16:creationId xmlns:a16="http://schemas.microsoft.com/office/drawing/2014/main" id="{D481D33F-08DE-2B09-1CC5-D8CF1095E99F}"/>
              </a:ext>
            </a:extLst>
          </p:cNvPr>
          <p:cNvGrpSpPr/>
          <p:nvPr/>
        </p:nvGrpSpPr>
        <p:grpSpPr>
          <a:xfrm>
            <a:off x="740148" y="1171097"/>
            <a:ext cx="7795259" cy="2108200"/>
            <a:chOff x="740148" y="1171097"/>
            <a:chExt cx="7795259" cy="210820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2FB5C058-FFB4-5A32-86D7-5758EFC04F9F}"/>
                </a:ext>
              </a:extLst>
            </p:cNvPr>
            <p:cNvSpPr/>
            <p:nvPr/>
          </p:nvSpPr>
          <p:spPr>
            <a:xfrm>
              <a:off x="740148" y="1171097"/>
              <a:ext cx="7795259" cy="2108200"/>
            </a:xfrm>
            <a:custGeom>
              <a:avLst/>
              <a:gdLst/>
              <a:ahLst/>
              <a:cxnLst/>
              <a:rect l="l" t="t" r="r" b="b"/>
              <a:pathLst>
                <a:path w="7795259" h="2108200">
                  <a:moveTo>
                    <a:pt x="7794859" y="2107995"/>
                  </a:moveTo>
                  <a:lnTo>
                    <a:pt x="0" y="2107995"/>
                  </a:lnTo>
                  <a:lnTo>
                    <a:pt x="0" y="0"/>
                  </a:lnTo>
                  <a:lnTo>
                    <a:pt x="7794859" y="0"/>
                  </a:lnTo>
                  <a:lnTo>
                    <a:pt x="7794859" y="2107995"/>
                  </a:lnTo>
                  <a:close/>
                </a:path>
              </a:pathLst>
            </a:custGeom>
            <a:solidFill>
              <a:srgbClr val="12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10883D48-B27F-1641-51AC-D371639AA138}"/>
                </a:ext>
              </a:extLst>
            </p:cNvPr>
            <p:cNvSpPr/>
            <p:nvPr/>
          </p:nvSpPr>
          <p:spPr>
            <a:xfrm>
              <a:off x="1043610" y="1371847"/>
              <a:ext cx="7169310" cy="16415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557B5C4-44DF-8907-2289-44E1998E6677}"/>
                </a:ext>
              </a:extLst>
            </p:cNvPr>
            <p:cNvSpPr/>
            <p:nvPr/>
          </p:nvSpPr>
          <p:spPr>
            <a:xfrm>
              <a:off x="1105522" y="1414697"/>
              <a:ext cx="7045959" cy="1518285"/>
            </a:xfrm>
            <a:custGeom>
              <a:avLst/>
              <a:gdLst/>
              <a:ahLst/>
              <a:cxnLst/>
              <a:rect l="l" t="t" r="r" b="b"/>
              <a:pathLst>
                <a:path w="7045959" h="1518285">
                  <a:moveTo>
                    <a:pt x="6792536" y="1517696"/>
                  </a:moveTo>
                  <a:lnTo>
                    <a:pt x="252954" y="1517696"/>
                  </a:lnTo>
                  <a:lnTo>
                    <a:pt x="207485" y="1513621"/>
                  </a:lnTo>
                  <a:lnTo>
                    <a:pt x="164690" y="1501871"/>
                  </a:lnTo>
                  <a:lnTo>
                    <a:pt x="125283" y="1483161"/>
                  </a:lnTo>
                  <a:lnTo>
                    <a:pt x="89979" y="1458206"/>
                  </a:lnTo>
                  <a:lnTo>
                    <a:pt x="59491" y="1427719"/>
                  </a:lnTo>
                  <a:lnTo>
                    <a:pt x="34535" y="1392415"/>
                  </a:lnTo>
                  <a:lnTo>
                    <a:pt x="15825" y="1353009"/>
                  </a:lnTo>
                  <a:lnTo>
                    <a:pt x="4075" y="1310215"/>
                  </a:lnTo>
                  <a:lnTo>
                    <a:pt x="0" y="1264747"/>
                  </a:lnTo>
                  <a:lnTo>
                    <a:pt x="0" y="252954"/>
                  </a:lnTo>
                  <a:lnTo>
                    <a:pt x="4075" y="207485"/>
                  </a:lnTo>
                  <a:lnTo>
                    <a:pt x="15825" y="164690"/>
                  </a:lnTo>
                  <a:lnTo>
                    <a:pt x="34535" y="125283"/>
                  </a:lnTo>
                  <a:lnTo>
                    <a:pt x="59491" y="89979"/>
                  </a:lnTo>
                  <a:lnTo>
                    <a:pt x="89979" y="59491"/>
                  </a:lnTo>
                  <a:lnTo>
                    <a:pt x="125283" y="34535"/>
                  </a:lnTo>
                  <a:lnTo>
                    <a:pt x="164690" y="15825"/>
                  </a:lnTo>
                  <a:lnTo>
                    <a:pt x="207485" y="4075"/>
                  </a:lnTo>
                  <a:lnTo>
                    <a:pt x="252954" y="0"/>
                  </a:lnTo>
                  <a:lnTo>
                    <a:pt x="6792536" y="0"/>
                  </a:lnTo>
                  <a:lnTo>
                    <a:pt x="6842109" y="4905"/>
                  </a:lnTo>
                  <a:lnTo>
                    <a:pt x="6889329" y="19254"/>
                  </a:lnTo>
                  <a:lnTo>
                    <a:pt x="6932865" y="42499"/>
                  </a:lnTo>
                  <a:lnTo>
                    <a:pt x="6971385" y="74089"/>
                  </a:lnTo>
                  <a:lnTo>
                    <a:pt x="7002981" y="112615"/>
                  </a:lnTo>
                  <a:lnTo>
                    <a:pt x="7026229" y="156153"/>
                  </a:lnTo>
                  <a:lnTo>
                    <a:pt x="7040580" y="203375"/>
                  </a:lnTo>
                  <a:lnTo>
                    <a:pt x="7045485" y="252954"/>
                  </a:lnTo>
                  <a:lnTo>
                    <a:pt x="7045485" y="1264747"/>
                  </a:lnTo>
                  <a:lnTo>
                    <a:pt x="7041410" y="1310215"/>
                  </a:lnTo>
                  <a:lnTo>
                    <a:pt x="7029660" y="1353009"/>
                  </a:lnTo>
                  <a:lnTo>
                    <a:pt x="7010950" y="1392415"/>
                  </a:lnTo>
                  <a:lnTo>
                    <a:pt x="6985995" y="1427719"/>
                  </a:lnTo>
                  <a:lnTo>
                    <a:pt x="6955508" y="1458206"/>
                  </a:lnTo>
                  <a:lnTo>
                    <a:pt x="6920204" y="1483161"/>
                  </a:lnTo>
                  <a:lnTo>
                    <a:pt x="6880798" y="1501871"/>
                  </a:lnTo>
                  <a:lnTo>
                    <a:pt x="6838004" y="1513621"/>
                  </a:lnTo>
                  <a:lnTo>
                    <a:pt x="6792536" y="1517696"/>
                  </a:lnTo>
                  <a:close/>
                </a:path>
              </a:pathLst>
            </a:custGeom>
            <a:solidFill>
              <a:srgbClr val="FFFFFD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D5828C6-CF38-1CEA-2FAD-500938CC3390}"/>
                </a:ext>
              </a:extLst>
            </p:cNvPr>
            <p:cNvSpPr/>
            <p:nvPr/>
          </p:nvSpPr>
          <p:spPr>
            <a:xfrm>
              <a:off x="1105522" y="1414697"/>
              <a:ext cx="7045959" cy="1518285"/>
            </a:xfrm>
            <a:custGeom>
              <a:avLst/>
              <a:gdLst/>
              <a:ahLst/>
              <a:cxnLst/>
              <a:rect l="l" t="t" r="r" b="b"/>
              <a:pathLst>
                <a:path w="7045959" h="1518285">
                  <a:moveTo>
                    <a:pt x="0" y="252954"/>
                  </a:moveTo>
                  <a:lnTo>
                    <a:pt x="4075" y="207485"/>
                  </a:lnTo>
                  <a:lnTo>
                    <a:pt x="15825" y="164690"/>
                  </a:lnTo>
                  <a:lnTo>
                    <a:pt x="34535" y="125283"/>
                  </a:lnTo>
                  <a:lnTo>
                    <a:pt x="59491" y="89979"/>
                  </a:lnTo>
                  <a:lnTo>
                    <a:pt x="89979" y="59491"/>
                  </a:lnTo>
                  <a:lnTo>
                    <a:pt x="125283" y="34535"/>
                  </a:lnTo>
                  <a:lnTo>
                    <a:pt x="164690" y="15825"/>
                  </a:lnTo>
                  <a:lnTo>
                    <a:pt x="207485" y="4075"/>
                  </a:lnTo>
                  <a:lnTo>
                    <a:pt x="252954" y="0"/>
                  </a:lnTo>
                  <a:lnTo>
                    <a:pt x="6792536" y="0"/>
                  </a:lnTo>
                  <a:lnTo>
                    <a:pt x="6842109" y="4905"/>
                  </a:lnTo>
                  <a:lnTo>
                    <a:pt x="6889329" y="19254"/>
                  </a:lnTo>
                  <a:lnTo>
                    <a:pt x="6932865" y="42499"/>
                  </a:lnTo>
                  <a:lnTo>
                    <a:pt x="6971385" y="74089"/>
                  </a:lnTo>
                  <a:lnTo>
                    <a:pt x="7002981" y="112615"/>
                  </a:lnTo>
                  <a:lnTo>
                    <a:pt x="7026229" y="156153"/>
                  </a:lnTo>
                  <a:lnTo>
                    <a:pt x="7040580" y="203375"/>
                  </a:lnTo>
                  <a:lnTo>
                    <a:pt x="7045485" y="252954"/>
                  </a:lnTo>
                  <a:lnTo>
                    <a:pt x="7045485" y="1264747"/>
                  </a:lnTo>
                  <a:lnTo>
                    <a:pt x="7041410" y="1310215"/>
                  </a:lnTo>
                  <a:lnTo>
                    <a:pt x="7029660" y="1353009"/>
                  </a:lnTo>
                  <a:lnTo>
                    <a:pt x="7010950" y="1392415"/>
                  </a:lnTo>
                  <a:lnTo>
                    <a:pt x="6985995" y="1427719"/>
                  </a:lnTo>
                  <a:lnTo>
                    <a:pt x="6955508" y="1458206"/>
                  </a:lnTo>
                  <a:lnTo>
                    <a:pt x="6920204" y="1483161"/>
                  </a:lnTo>
                  <a:lnTo>
                    <a:pt x="6880798" y="1501871"/>
                  </a:lnTo>
                  <a:lnTo>
                    <a:pt x="6838004" y="1513621"/>
                  </a:lnTo>
                  <a:lnTo>
                    <a:pt x="6792536" y="1517696"/>
                  </a:lnTo>
                  <a:lnTo>
                    <a:pt x="252954" y="1517696"/>
                  </a:lnTo>
                  <a:lnTo>
                    <a:pt x="207485" y="1513621"/>
                  </a:lnTo>
                  <a:lnTo>
                    <a:pt x="164690" y="1501871"/>
                  </a:lnTo>
                  <a:lnTo>
                    <a:pt x="125283" y="1483161"/>
                  </a:lnTo>
                  <a:lnTo>
                    <a:pt x="89979" y="1458206"/>
                  </a:lnTo>
                  <a:lnTo>
                    <a:pt x="59491" y="1427719"/>
                  </a:lnTo>
                  <a:lnTo>
                    <a:pt x="34535" y="1392415"/>
                  </a:lnTo>
                  <a:lnTo>
                    <a:pt x="15825" y="1353009"/>
                  </a:lnTo>
                  <a:lnTo>
                    <a:pt x="4075" y="1310215"/>
                  </a:lnTo>
                  <a:lnTo>
                    <a:pt x="0" y="1264747"/>
                  </a:lnTo>
                  <a:lnTo>
                    <a:pt x="0" y="252954"/>
                  </a:lnTo>
                  <a:close/>
                </a:path>
              </a:pathLst>
            </a:custGeom>
            <a:ln w="9524">
              <a:solidFill>
                <a:srgbClr val="F4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3E0312-AA6B-D55A-6AA1-5DB2D3335E2B}"/>
              </a:ext>
            </a:extLst>
          </p:cNvPr>
          <p:cNvSpPr txBox="1"/>
          <p:nvPr/>
        </p:nvSpPr>
        <p:spPr>
          <a:xfrm>
            <a:off x="2209800" y="170472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Conclusions</a:t>
            </a:r>
            <a:endParaRPr lang="en-IN" sz="54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29BD33F-038A-94BA-9A05-4194D7D74EE3}"/>
              </a:ext>
            </a:extLst>
          </p:cNvPr>
          <p:cNvSpPr/>
          <p:nvPr/>
        </p:nvSpPr>
        <p:spPr>
          <a:xfrm>
            <a:off x="6478015" y="1743595"/>
            <a:ext cx="948777" cy="8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540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234D5-3FDA-862F-69E5-3422F363530F}"/>
              </a:ext>
            </a:extLst>
          </p:cNvPr>
          <p:cNvSpPr txBox="1"/>
          <p:nvPr/>
        </p:nvSpPr>
        <p:spPr>
          <a:xfrm>
            <a:off x="28575" y="666750"/>
            <a:ext cx="9220200" cy="390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City hotel was booked in the majority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 So it’s good to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spend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most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targeting fund on these hotels.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Cancellation ratio of a city hotel is high than resort hotel though city hotels bookings are also high compared to resort hotels.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Many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guests come from </a:t>
            </a:r>
            <a:r>
              <a:rPr lang="en-US"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Western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European countries. So </a:t>
            </a:r>
            <a:r>
              <a:rPr lang="en-US" sz="1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hotels should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spend a significant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amount of budget in these</a:t>
            </a:r>
            <a:r>
              <a:rPr lang="en-US" sz="1400" b="1" spc="-1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areas.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May to August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 the busiest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month so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hotels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should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target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more customers in this period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try to do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more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business for profit.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Most customers are couples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bringing kids along with them is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rare so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hotels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should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advertise in such a way that it attracts the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couples</a:t>
            </a:r>
            <a:r>
              <a:rPr 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more.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 the Market segment many of the hotel bookings are done from Travel agencies (online and offline). 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Encourage Direct bookings by </a:t>
            </a:r>
            <a:r>
              <a:rPr lang="en-US"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offering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special</a:t>
            </a:r>
            <a:r>
              <a:rPr lang="en-US"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discounts.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Hotel has low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repeated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guests,</a:t>
            </a:r>
            <a:r>
              <a:rPr lang="en-US" sz="1400" b="1" spc="-1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Hotel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should depend on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online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marketing companies </a:t>
            </a: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 advertising to increase the repeated guests.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 Guests cancel the most than the repeated guests.</a:t>
            </a:r>
          </a:p>
          <a:p>
            <a:pPr marL="371475" marR="314325" indent="-35941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71475" algn="l"/>
                <a:tab pos="372110" algn="l"/>
              </a:tabLst>
            </a:pP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 food most popular meal plan was BB(Bed &amp; Breakfast) preferred by guests.</a:t>
            </a:r>
          </a:p>
        </p:txBody>
      </p:sp>
    </p:spTree>
    <p:extLst>
      <p:ext uri="{BB962C8B-B14F-4D97-AF65-F5344CB8AC3E}">
        <p14:creationId xmlns:p14="http://schemas.microsoft.com/office/powerpoint/2010/main" val="325344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073" y="1610596"/>
            <a:ext cx="7181385" cy="154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402" y="1697081"/>
            <a:ext cx="547687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-15" dirty="0">
                <a:solidFill>
                  <a:srgbClr val="CC0000"/>
                </a:solidFill>
              </a:rPr>
              <a:t>Thank</a:t>
            </a:r>
            <a:r>
              <a:rPr sz="8600" spc="-110" dirty="0">
                <a:solidFill>
                  <a:srgbClr val="CC0000"/>
                </a:solidFill>
              </a:rPr>
              <a:t> </a:t>
            </a:r>
            <a:r>
              <a:rPr sz="8600" spc="-5" dirty="0">
                <a:solidFill>
                  <a:srgbClr val="CC0000"/>
                </a:solidFill>
              </a:rPr>
              <a:t>you</a:t>
            </a:r>
            <a:endParaRPr sz="8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99" y="285750"/>
            <a:ext cx="52653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Importance of </a:t>
            </a:r>
            <a:r>
              <a:rPr sz="24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Hotel Booking</a:t>
            </a:r>
            <a:r>
              <a:rPr lang="en-US" sz="24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r>
              <a:rPr lang="en-US" sz="24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sz="2400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276350"/>
            <a:ext cx="5181600" cy="5214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114935" indent="-400050">
              <a:lnSpc>
                <a:spcPct val="100000"/>
              </a:lnSpc>
              <a:buFont typeface="+mj-lt"/>
              <a:buAutoNum type="arabicPeriod"/>
              <a:tabLst>
                <a:tab pos="417195" algn="l"/>
                <a:tab pos="417830" algn="l"/>
              </a:tabLst>
            </a:pPr>
            <a:r>
              <a:rPr lang="en-US" sz="1600" b="1" dirty="0"/>
              <a:t>Hotel industry is a very volatile industry and the bookings depend on variety of factors such as type of hotels, seasonality, days of week and many more.</a:t>
            </a:r>
          </a:p>
          <a:p>
            <a:pPr marL="412115" marR="114935" indent="-400050">
              <a:lnSpc>
                <a:spcPct val="100000"/>
              </a:lnSpc>
              <a:buFont typeface="+mj-lt"/>
              <a:buAutoNum type="arabicPeriod"/>
              <a:tabLst>
                <a:tab pos="417195" algn="l"/>
                <a:tab pos="417830" algn="l"/>
              </a:tabLst>
            </a:pPr>
            <a:r>
              <a:rPr lang="en-US" sz="1600" b="1" dirty="0"/>
              <a:t>Hospitality industry is big contributor to economic growth of any country.</a:t>
            </a:r>
          </a:p>
          <a:p>
            <a:pPr marL="412115" marR="114935" indent="-400050">
              <a:lnSpc>
                <a:spcPct val="100000"/>
              </a:lnSpc>
              <a:buFont typeface="+mj-lt"/>
              <a:buAutoNum type="arabicPeriod"/>
              <a:tabLst>
                <a:tab pos="417195" algn="l"/>
                <a:tab pos="417830" algn="l"/>
              </a:tabLst>
            </a:pPr>
            <a:r>
              <a:rPr lang="en-US" sz="1600" b="1" dirty="0"/>
              <a:t>This makes analyzing the patterns available in the past data more important to help the hotels plan better. </a:t>
            </a:r>
          </a:p>
          <a:p>
            <a:pPr marL="412115" marR="114935" indent="-400050">
              <a:lnSpc>
                <a:spcPct val="100000"/>
              </a:lnSpc>
              <a:buFont typeface="+mj-lt"/>
              <a:buAutoNum type="arabicPeriod"/>
              <a:tabLst>
                <a:tab pos="417195" algn="l"/>
                <a:tab pos="417830" algn="l"/>
              </a:tabLst>
            </a:pPr>
            <a:r>
              <a:rPr lang="en-US" sz="1600" b="1" dirty="0"/>
              <a:t>Using the historical data, hotels can perform various campaigns to boost the business.</a:t>
            </a:r>
          </a:p>
          <a:p>
            <a:pPr marL="412115" marR="114935" indent="-400050">
              <a:lnSpc>
                <a:spcPct val="100000"/>
              </a:lnSpc>
              <a:buFont typeface="+mj-lt"/>
              <a:buAutoNum type="arabicPeriod"/>
              <a:tabLst>
                <a:tab pos="417195" algn="l"/>
                <a:tab pos="417830" algn="l"/>
              </a:tabLst>
            </a:pPr>
            <a:r>
              <a:rPr lang="en-US" sz="1600" b="1" dirty="0"/>
              <a:t>We can use the patterns to predict the future bookings using time series or decision trees.</a:t>
            </a:r>
          </a:p>
          <a:p>
            <a:pPr marL="412115" marR="114935" indent="-400050">
              <a:lnSpc>
                <a:spcPct val="100000"/>
              </a:lnSpc>
              <a:buFont typeface="+mj-lt"/>
              <a:buAutoNum type="arabicPeriod"/>
              <a:tabLst>
                <a:tab pos="417195" algn="l"/>
                <a:tab pos="417830" algn="l"/>
              </a:tabLst>
            </a:pPr>
            <a:r>
              <a:rPr lang="en-US" sz="1600" b="1" dirty="0"/>
              <a:t>The growth in the hospitality sector and its contributions to the GDP will continue to be substantially increase.</a:t>
            </a:r>
          </a:p>
          <a:p>
            <a:pPr marL="417195" marR="11493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endParaRPr lang="en-US" sz="1400" spc="-5" dirty="0">
              <a:solidFill>
                <a:srgbClr val="124F5B"/>
              </a:solidFill>
              <a:latin typeface="Arial"/>
              <a:cs typeface="Arial"/>
            </a:endParaRPr>
          </a:p>
          <a:p>
            <a:pPr marL="417195" marR="11493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endParaRPr lang="en-US" sz="2000" spc="-5" dirty="0">
              <a:solidFill>
                <a:srgbClr val="124F5B"/>
              </a:solidFill>
              <a:latin typeface="Arial"/>
              <a:cs typeface="Arial"/>
            </a:endParaRPr>
          </a:p>
          <a:p>
            <a:pPr marL="417195" marR="11493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endParaRPr lang="en-US" sz="2000" spc="-5" dirty="0">
              <a:solidFill>
                <a:srgbClr val="124F5B"/>
              </a:solidFill>
              <a:latin typeface="Arial"/>
              <a:cs typeface="Arial"/>
            </a:endParaRPr>
          </a:p>
          <a:p>
            <a:pPr marL="12065" marR="114935">
              <a:lnSpc>
                <a:spcPct val="100000"/>
              </a:lnSpc>
              <a:tabLst>
                <a:tab pos="417195" algn="l"/>
                <a:tab pos="417830" algn="l"/>
              </a:tabLst>
            </a:pPr>
            <a:endParaRPr lang="en-US" sz="2000" spc="-5" dirty="0">
              <a:solidFill>
                <a:srgbClr val="124F5B"/>
              </a:solidFill>
              <a:latin typeface="Arial"/>
              <a:cs typeface="Arial"/>
            </a:endParaRPr>
          </a:p>
          <a:p>
            <a:pPr marL="417195" marR="11493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endParaRPr lang="en-US" sz="2000" spc="-5" dirty="0">
              <a:solidFill>
                <a:srgbClr val="124F5B"/>
              </a:solidFill>
              <a:latin typeface="Arial"/>
              <a:cs typeface="Arial"/>
            </a:endParaRPr>
          </a:p>
          <a:p>
            <a:pPr marL="417195" marR="11493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7661" y="1401659"/>
            <a:ext cx="20320" cy="40005"/>
            <a:chOff x="527661" y="1401659"/>
            <a:chExt cx="20320" cy="40005"/>
          </a:xfrm>
        </p:grpSpPr>
        <p:sp>
          <p:nvSpPr>
            <p:cNvPr id="6" name="object 6"/>
            <p:cNvSpPr/>
            <p:nvPr/>
          </p:nvSpPr>
          <p:spPr>
            <a:xfrm>
              <a:off x="532423" y="1406422"/>
              <a:ext cx="10795" cy="30480"/>
            </a:xfrm>
            <a:custGeom>
              <a:avLst/>
              <a:gdLst/>
              <a:ahLst/>
              <a:cxnLst/>
              <a:rect l="l" t="t" r="r" b="b"/>
              <a:pathLst>
                <a:path w="10795" h="30480">
                  <a:moveTo>
                    <a:pt x="10199" y="30299"/>
                  </a:moveTo>
                  <a:lnTo>
                    <a:pt x="0" y="30299"/>
                  </a:lnTo>
                  <a:lnTo>
                    <a:pt x="0" y="0"/>
                  </a:lnTo>
                  <a:lnTo>
                    <a:pt x="10199" y="0"/>
                  </a:lnTo>
                  <a:lnTo>
                    <a:pt x="10199" y="30299"/>
                  </a:lnTo>
                  <a:close/>
                </a:path>
              </a:pathLst>
            </a:custGeom>
            <a:solidFill>
              <a:srgbClr val="F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423" y="1406422"/>
              <a:ext cx="10795" cy="30480"/>
            </a:xfrm>
            <a:custGeom>
              <a:avLst/>
              <a:gdLst/>
              <a:ahLst/>
              <a:cxnLst/>
              <a:rect l="l" t="t" r="r" b="b"/>
              <a:pathLst>
                <a:path w="10795" h="30480">
                  <a:moveTo>
                    <a:pt x="0" y="0"/>
                  </a:moveTo>
                  <a:lnTo>
                    <a:pt x="10199" y="0"/>
                  </a:lnTo>
                  <a:lnTo>
                    <a:pt x="10199" y="30299"/>
                  </a:lnTo>
                  <a:lnTo>
                    <a:pt x="0" y="30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4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4350"/>
            <a:ext cx="3276600" cy="446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AE3E-03BC-E5D8-4785-AAE516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9820"/>
            <a:ext cx="8135121" cy="430887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  <a:endParaRPr lang="en-IN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6F53-0218-5A77-D1B3-34BEF373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79" y="697828"/>
            <a:ext cx="8697989" cy="46112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hotel: </a:t>
            </a:r>
            <a:r>
              <a:rPr lang="en-IN" sz="1400" dirty="0"/>
              <a:t>Types of Hotels: Resort Hotel, City Hotel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is_canceled: </a:t>
            </a:r>
            <a:r>
              <a:rPr lang="en-IN" sz="1400" dirty="0"/>
              <a:t>Value indicates booking was canceled (1) or not (0)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lead_time: </a:t>
            </a:r>
            <a:r>
              <a:rPr lang="en-IN" sz="1400" dirty="0"/>
              <a:t>Number of days between the booking date and the arrival date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arrival_date_year: </a:t>
            </a:r>
            <a:r>
              <a:rPr lang="en-IN" sz="1400" dirty="0"/>
              <a:t>Year of arrival date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arrival_date_month: </a:t>
            </a:r>
            <a:r>
              <a:rPr lang="en-IN" sz="1400" dirty="0"/>
              <a:t>Month of arrival date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arrival_date_week_number: </a:t>
            </a:r>
            <a:r>
              <a:rPr lang="en-IN" sz="1400" dirty="0"/>
              <a:t>Week number of year for arrival date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stays_in_weekend_nights: </a:t>
            </a:r>
            <a:r>
              <a:rPr lang="en-IN" sz="1400" dirty="0"/>
              <a:t>Number of weekend nights (Saturday or Sunday) the guest stayed or        booked to stay at the hotel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arrival_date_day_of_month : </a:t>
            </a:r>
            <a:r>
              <a:rPr lang="en-IN" sz="1400" dirty="0"/>
              <a:t>Day of arrival date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stays_in_week_nights: </a:t>
            </a:r>
            <a:r>
              <a:rPr lang="en-IN" sz="1400" dirty="0"/>
              <a:t>Number of weeknights (Monday to Friday) the guest stayed or booked to      stay at the hotel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Adults</a:t>
            </a:r>
            <a:r>
              <a:rPr lang="en-IN" sz="1400" dirty="0"/>
              <a:t>: Number of adults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Children: </a:t>
            </a:r>
            <a:r>
              <a:rPr lang="en-IN" sz="1400" dirty="0"/>
              <a:t>Number of children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Babies: </a:t>
            </a:r>
            <a:r>
              <a:rPr lang="en-IN" sz="1400" dirty="0"/>
              <a:t>Number of babies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Meal: </a:t>
            </a:r>
            <a:r>
              <a:rPr lang="en-IN" sz="1400" dirty="0"/>
              <a:t>Type of meal booked. Categories are presented in standard hospitality meal packages: Undefined/SC – no meal package; BB – Bed &amp; Breakfast; HB – Half board (breakfast and one other meal – usually dinner); FB – Full board (breakfast, lunch, and dinner)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country: </a:t>
            </a:r>
            <a:r>
              <a:rPr lang="en-IN" sz="1400" dirty="0"/>
              <a:t>Country of origin.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2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BE2D-5307-34AA-4398-862D0B98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52400" y="0"/>
            <a:ext cx="373499" cy="215444"/>
          </a:xfrm>
        </p:spPr>
        <p:txBody>
          <a:bodyPr/>
          <a:lstStyle/>
          <a:p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31FC-FC06-01A0-995F-93D2DE26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021" y="742950"/>
            <a:ext cx="8697989" cy="409342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market_segment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/>
              <a:t>Market segment categories, “TA” :“Travel Agents” , “TO” : “Tour Operators”, Aviation, Complementary, Corporate, Direct, Groups.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distribution_channel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/>
              <a:t>Booking distribution channel. The term “TA” means “Travel Agents” and “TO” means “Tour Operators”, Corporate, Direct.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is_repeated_guest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/>
              <a:t>Value indicates if the booking name was from a repeated guest (1) or not (0).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previous_cancellations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/>
              <a:t>Number of previous bookings that were canceled by the customer prior to the current booking.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previous_bookings_not_canceled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/>
              <a:t>Number of previous bookings not canceled by the customer prior to the current booking.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reserved_room_type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N" sz="1400" dirty="0"/>
              <a:t>Code of room type reserved (A,B,C,D,E,F,G,H).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assigned_room_type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N" sz="1400" dirty="0"/>
              <a:t>Code for the type of room assigned to the booking (A,B,C,D,E,F,G,H,I,J,K).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booking_changes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/>
              <a:t>Number of changes made to the booking from the moment the booking was entered until check-in or cancellation.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deposit_type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/>
              <a:t>This variable has categories: No Deposit – no deposit was made; Non-Refund – a deposit was made in the value of the total stay cost; Refundable – a deposit was made with a value under the total cost of the stay.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agent: </a:t>
            </a:r>
            <a:r>
              <a:rPr lang="en-IN" sz="1400" dirty="0"/>
              <a:t>ID of the travel agency that made the booking.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9480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6F2F-A920-A7CE-17B4-8F026D9B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685800" y="51181"/>
            <a:ext cx="906899" cy="1583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D04B-482C-1CAA-AD74-BB701B5E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005" y="514350"/>
            <a:ext cx="8697989" cy="34470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cs typeface="Arial" panose="020B0604020202020204" pitchFamily="34" charset="0"/>
              </a:rPr>
              <a:t>company: </a:t>
            </a:r>
            <a:r>
              <a:rPr lang="en-IN" sz="1400" dirty="0"/>
              <a:t>ID of the company that made the booking or is responsible for paying the booking.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days_in_waiting_list</a:t>
            </a:r>
            <a:r>
              <a:rPr lang="en-IN" sz="1400" b="1" dirty="0"/>
              <a:t>: </a:t>
            </a:r>
            <a:r>
              <a:rPr lang="en-IN" sz="1400" dirty="0"/>
              <a:t>Number of days the booking was in the waiting list before it was confirmed.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customer_type</a:t>
            </a:r>
            <a:r>
              <a:rPr lang="en-IN" sz="1400" b="1" dirty="0"/>
              <a:t>: </a:t>
            </a:r>
            <a:r>
              <a:rPr lang="en-IN" sz="1400" dirty="0"/>
              <a:t>Types  of customer four categories: Contract - when the booking has an allotment or other type of contract associated with it; Group – when the booking is associated to a group; Transient – when the booking is not part of a group or contract and is not associated to other transient bookings; Transient-party – when the booking is transient but is associated to at least other transient bookings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adr</a:t>
            </a:r>
            <a:r>
              <a:rPr lang="en-IN" sz="1400" b="1" dirty="0"/>
              <a:t>: </a:t>
            </a:r>
            <a:r>
              <a:rPr lang="en-IN" sz="1400" dirty="0"/>
              <a:t>Average Daily Rate as defined by dividing the sum of all lodging transactions by the total number of staying nights.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required_car_parking_spaces</a:t>
            </a:r>
            <a:r>
              <a:rPr lang="en-IN" sz="1400" b="1" dirty="0"/>
              <a:t>:</a:t>
            </a:r>
            <a:r>
              <a:rPr lang="en-IN" sz="1400" dirty="0"/>
              <a:t> Number of car parking spaces required by the customer.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total_of_special_requests</a:t>
            </a:r>
            <a:r>
              <a:rPr lang="en-IN" sz="1400" b="1" dirty="0"/>
              <a:t>: </a:t>
            </a:r>
            <a:r>
              <a:rPr lang="en-IN" sz="1400" dirty="0"/>
              <a:t>Number of special requests made by the customer.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reservation_status</a:t>
            </a:r>
            <a:r>
              <a:rPr lang="en-IN" sz="1400" b="1" dirty="0"/>
              <a:t>: </a:t>
            </a:r>
            <a:r>
              <a:rPr lang="en-IN" sz="1400" dirty="0"/>
              <a:t>Reservation status contains three categories: Canceled – booking was canceled by the customer; Check-Out – customer has checked in but already departed; No-Show – the customer did not check in and didn’t inform the hotel its the reason.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reservation_status_date</a:t>
            </a:r>
            <a:r>
              <a:rPr lang="en-IN" sz="1400" b="1" dirty="0"/>
              <a:t>: </a:t>
            </a:r>
            <a:r>
              <a:rPr lang="en-IN" sz="1400" dirty="0"/>
              <a:t>Date at which the last status was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3923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CE0E-9558-8EB5-FE33-A3EA02FB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7" y="122969"/>
            <a:ext cx="4266043" cy="430887"/>
          </a:xfrm>
        </p:spPr>
        <p:txBody>
          <a:bodyPr/>
          <a:lstStyle/>
          <a:p>
            <a:r>
              <a:rPr lang="en-IN" sz="2800" spc="-1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Preparing our</a:t>
            </a:r>
            <a:r>
              <a:rPr lang="en-IN" sz="2800" spc="-8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spc="-5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 :</a:t>
            </a:r>
            <a:endParaRPr lang="en-IN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8BF6E-8F36-4D48-7241-43066653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667687"/>
            <a:ext cx="8082795" cy="861775"/>
          </a:xfrm>
        </p:spPr>
        <p:txBody>
          <a:bodyPr/>
          <a:lstStyle/>
          <a:p>
            <a:pPr marL="441325" indent="-428625">
              <a:lnSpc>
                <a:spcPct val="100000"/>
              </a:lnSpc>
              <a:spcBef>
                <a:spcPts val="365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lang="en-US" sz="1600" b="1" spc="-5" dirty="0">
                <a:cs typeface="Arial"/>
              </a:rPr>
              <a:t>Libraries used </a:t>
            </a:r>
            <a:r>
              <a:rPr lang="en-US" sz="1600" b="1" spc="-20" dirty="0">
                <a:cs typeface="Arial"/>
              </a:rPr>
              <a:t>: </a:t>
            </a:r>
            <a:r>
              <a:rPr lang="en-US" sz="1600" b="1" spc="-20" dirty="0">
                <a:solidFill>
                  <a:srgbClr val="C00000"/>
                </a:solidFill>
                <a:cs typeface="Arial"/>
              </a:rPr>
              <a:t>NumPy, </a:t>
            </a:r>
            <a:r>
              <a:rPr lang="en-US" sz="1600" b="1" spc="-5" dirty="0">
                <a:solidFill>
                  <a:srgbClr val="C00000"/>
                </a:solidFill>
                <a:cs typeface="Arial"/>
              </a:rPr>
              <a:t>Pandas, Seaborn, </a:t>
            </a:r>
            <a:r>
              <a:rPr lang="en-US" sz="1600" b="1" dirty="0">
                <a:solidFill>
                  <a:srgbClr val="C00000"/>
                </a:solidFill>
                <a:cs typeface="Arial"/>
              </a:rPr>
              <a:t>Matplotlib</a:t>
            </a:r>
            <a:r>
              <a:rPr lang="en-US" sz="1600" dirty="0">
                <a:solidFill>
                  <a:srgbClr val="C00000"/>
                </a:solidFill>
                <a:cs typeface="Arial"/>
              </a:rPr>
              <a:t>.</a:t>
            </a: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lang="en-US" sz="1600" b="1" spc="-5" dirty="0">
                <a:cs typeface="Arial"/>
              </a:rPr>
              <a:t>Shape </a:t>
            </a:r>
            <a:r>
              <a:rPr lang="en-US" sz="1600" b="1" dirty="0">
                <a:cs typeface="Arial"/>
              </a:rPr>
              <a:t>: </a:t>
            </a:r>
            <a:r>
              <a:rPr lang="en-US" sz="1600" b="1" spc="-20" dirty="0">
                <a:solidFill>
                  <a:srgbClr val="C00000"/>
                </a:solidFill>
                <a:cs typeface="Arial"/>
              </a:rPr>
              <a:t>119390 (rows),</a:t>
            </a:r>
            <a:r>
              <a:rPr lang="en-US" sz="1600" b="1" spc="5" dirty="0">
                <a:solidFill>
                  <a:srgbClr val="C00000"/>
                </a:solidFill>
                <a:cs typeface="Arial"/>
              </a:rPr>
              <a:t> </a:t>
            </a:r>
            <a:r>
              <a:rPr lang="en-US" sz="1600" b="1" spc="-5" dirty="0">
                <a:solidFill>
                  <a:srgbClr val="C00000"/>
                </a:solidFill>
                <a:cs typeface="Arial"/>
              </a:rPr>
              <a:t>32 (columns).</a:t>
            </a:r>
            <a:endParaRPr lang="en-US" sz="1600" dirty="0">
              <a:solidFill>
                <a:srgbClr val="C00000"/>
              </a:solidFill>
              <a:cs typeface="Arial"/>
            </a:endParaRPr>
          </a:p>
          <a:p>
            <a:pPr marL="441325" indent="-428625">
              <a:lnSpc>
                <a:spcPct val="100000"/>
              </a:lnSpc>
              <a:spcBef>
                <a:spcPts val="310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lang="en-US" sz="1600" b="1" dirty="0">
                <a:cs typeface="Arial"/>
              </a:rPr>
              <a:t>Most </a:t>
            </a:r>
            <a:r>
              <a:rPr lang="en-US" sz="1600" b="1" spc="-5" dirty="0">
                <a:cs typeface="Arial"/>
              </a:rPr>
              <a:t>of the null values were present in columns :</a:t>
            </a:r>
            <a:r>
              <a:rPr lang="en-US" sz="1600" b="1" dirty="0">
                <a:cs typeface="Arial"/>
              </a:rPr>
              <a:t> </a:t>
            </a:r>
            <a:r>
              <a:rPr lang="en-US" sz="1600" b="1" spc="-5" dirty="0">
                <a:solidFill>
                  <a:srgbClr val="C00000"/>
                </a:solidFill>
                <a:cs typeface="Arial"/>
              </a:rPr>
              <a:t>company and</a:t>
            </a:r>
            <a:r>
              <a:rPr lang="en-US" sz="1600" b="1" spc="-55" dirty="0">
                <a:solidFill>
                  <a:srgbClr val="C00000"/>
                </a:solidFill>
                <a:cs typeface="Arial"/>
              </a:rPr>
              <a:t> </a:t>
            </a:r>
            <a:r>
              <a:rPr lang="en-US" sz="1600" b="1" spc="-5" dirty="0">
                <a:solidFill>
                  <a:srgbClr val="C00000"/>
                </a:solidFill>
                <a:cs typeface="Arial"/>
              </a:rPr>
              <a:t>agent.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4ABD7-D81B-4DB1-6501-4E0F19C2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6" y="1643293"/>
            <a:ext cx="8691238" cy="33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BAC5-57EA-29C9-0C30-5145557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9" y="1504951"/>
            <a:ext cx="7981011" cy="1524000"/>
          </a:xfrm>
          <a:solidFill>
            <a:schemeClr val="accent5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sz="40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xploratory </a:t>
            </a:r>
            <a:r>
              <a:rPr lang="en-US" sz="40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ata </a:t>
            </a:r>
            <a:r>
              <a:rPr lang="en-US" sz="40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nalysis </a:t>
            </a:r>
            <a:b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endParaRPr lang="en-IN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0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AE8DF2E2-6B76-F2BB-142E-3626F577EBFE}"/>
              </a:ext>
            </a:extLst>
          </p:cNvPr>
          <p:cNvGrpSpPr/>
          <p:nvPr/>
        </p:nvGrpSpPr>
        <p:grpSpPr>
          <a:xfrm>
            <a:off x="674370" y="1752846"/>
            <a:ext cx="7795259" cy="2108200"/>
            <a:chOff x="740149" y="1114193"/>
            <a:chExt cx="7795259" cy="21082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5A0B5B8-1E11-3401-814A-50C3201FBF11}"/>
                </a:ext>
              </a:extLst>
            </p:cNvPr>
            <p:cNvSpPr/>
            <p:nvPr/>
          </p:nvSpPr>
          <p:spPr>
            <a:xfrm>
              <a:off x="740149" y="1114193"/>
              <a:ext cx="7795259" cy="2108200"/>
            </a:xfrm>
            <a:custGeom>
              <a:avLst/>
              <a:gdLst/>
              <a:ahLst/>
              <a:cxnLst/>
              <a:rect l="l" t="t" r="r" b="b"/>
              <a:pathLst>
                <a:path w="7795259" h="2108200">
                  <a:moveTo>
                    <a:pt x="7794859" y="2107995"/>
                  </a:moveTo>
                  <a:lnTo>
                    <a:pt x="0" y="2107995"/>
                  </a:lnTo>
                  <a:lnTo>
                    <a:pt x="0" y="0"/>
                  </a:lnTo>
                  <a:lnTo>
                    <a:pt x="7794859" y="0"/>
                  </a:lnTo>
                  <a:lnTo>
                    <a:pt x="7794859" y="210799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3A93860-5492-072A-57EC-29DF0F22BA2E}"/>
                </a:ext>
              </a:extLst>
            </p:cNvPr>
            <p:cNvSpPr/>
            <p:nvPr/>
          </p:nvSpPr>
          <p:spPr>
            <a:xfrm>
              <a:off x="1043610" y="1371847"/>
              <a:ext cx="7169310" cy="16415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68DED15E-59D6-06A3-5235-F367DEF7E6BB}"/>
                </a:ext>
              </a:extLst>
            </p:cNvPr>
            <p:cNvSpPr/>
            <p:nvPr/>
          </p:nvSpPr>
          <p:spPr>
            <a:xfrm>
              <a:off x="1124077" y="1409151"/>
              <a:ext cx="7045959" cy="1518285"/>
            </a:xfrm>
            <a:custGeom>
              <a:avLst/>
              <a:gdLst/>
              <a:ahLst/>
              <a:cxnLst/>
              <a:rect l="l" t="t" r="r" b="b"/>
              <a:pathLst>
                <a:path w="7045959" h="1518285">
                  <a:moveTo>
                    <a:pt x="6792536" y="1517696"/>
                  </a:moveTo>
                  <a:lnTo>
                    <a:pt x="252954" y="1517696"/>
                  </a:lnTo>
                  <a:lnTo>
                    <a:pt x="207485" y="1513621"/>
                  </a:lnTo>
                  <a:lnTo>
                    <a:pt x="164690" y="1501871"/>
                  </a:lnTo>
                  <a:lnTo>
                    <a:pt x="125283" y="1483161"/>
                  </a:lnTo>
                  <a:lnTo>
                    <a:pt x="89979" y="1458206"/>
                  </a:lnTo>
                  <a:lnTo>
                    <a:pt x="59491" y="1427719"/>
                  </a:lnTo>
                  <a:lnTo>
                    <a:pt x="34535" y="1392415"/>
                  </a:lnTo>
                  <a:lnTo>
                    <a:pt x="15825" y="1353009"/>
                  </a:lnTo>
                  <a:lnTo>
                    <a:pt x="4075" y="1310215"/>
                  </a:lnTo>
                  <a:lnTo>
                    <a:pt x="0" y="1264747"/>
                  </a:lnTo>
                  <a:lnTo>
                    <a:pt x="0" y="252954"/>
                  </a:lnTo>
                  <a:lnTo>
                    <a:pt x="4075" y="207485"/>
                  </a:lnTo>
                  <a:lnTo>
                    <a:pt x="15825" y="164690"/>
                  </a:lnTo>
                  <a:lnTo>
                    <a:pt x="34535" y="125283"/>
                  </a:lnTo>
                  <a:lnTo>
                    <a:pt x="59491" y="89979"/>
                  </a:lnTo>
                  <a:lnTo>
                    <a:pt x="89979" y="59491"/>
                  </a:lnTo>
                  <a:lnTo>
                    <a:pt x="125283" y="34535"/>
                  </a:lnTo>
                  <a:lnTo>
                    <a:pt x="164690" y="15825"/>
                  </a:lnTo>
                  <a:lnTo>
                    <a:pt x="207485" y="4075"/>
                  </a:lnTo>
                  <a:lnTo>
                    <a:pt x="252954" y="0"/>
                  </a:lnTo>
                  <a:lnTo>
                    <a:pt x="6792536" y="0"/>
                  </a:lnTo>
                  <a:lnTo>
                    <a:pt x="6842109" y="4905"/>
                  </a:lnTo>
                  <a:lnTo>
                    <a:pt x="6889329" y="19254"/>
                  </a:lnTo>
                  <a:lnTo>
                    <a:pt x="6932865" y="42499"/>
                  </a:lnTo>
                  <a:lnTo>
                    <a:pt x="6971385" y="74089"/>
                  </a:lnTo>
                  <a:lnTo>
                    <a:pt x="7002981" y="112615"/>
                  </a:lnTo>
                  <a:lnTo>
                    <a:pt x="7026229" y="156153"/>
                  </a:lnTo>
                  <a:lnTo>
                    <a:pt x="7040580" y="203375"/>
                  </a:lnTo>
                  <a:lnTo>
                    <a:pt x="7045485" y="252954"/>
                  </a:lnTo>
                  <a:lnTo>
                    <a:pt x="7045485" y="1264747"/>
                  </a:lnTo>
                  <a:lnTo>
                    <a:pt x="7041410" y="1310215"/>
                  </a:lnTo>
                  <a:lnTo>
                    <a:pt x="7029660" y="1353009"/>
                  </a:lnTo>
                  <a:lnTo>
                    <a:pt x="7010950" y="1392415"/>
                  </a:lnTo>
                  <a:lnTo>
                    <a:pt x="6985995" y="1427719"/>
                  </a:lnTo>
                  <a:lnTo>
                    <a:pt x="6955508" y="1458206"/>
                  </a:lnTo>
                  <a:lnTo>
                    <a:pt x="6920204" y="1483161"/>
                  </a:lnTo>
                  <a:lnTo>
                    <a:pt x="6880798" y="1501871"/>
                  </a:lnTo>
                  <a:lnTo>
                    <a:pt x="6838004" y="1513621"/>
                  </a:lnTo>
                  <a:lnTo>
                    <a:pt x="6792536" y="1517696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 </a:t>
              </a:r>
            </a:p>
            <a:p>
              <a:endParaRPr lang="en-US" dirty="0"/>
            </a:p>
            <a:p>
              <a:r>
                <a:rPr lang="en-US" dirty="0"/>
                <a:t>                  </a:t>
              </a:r>
              <a:r>
                <a:rPr lang="en-US" sz="4000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Arial" panose="020B0604020202020204" pitchFamily="34" charset="0"/>
                </a:rPr>
                <a:t>VISUALIZATION</a:t>
              </a:r>
              <a:endParaRPr sz="40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F21EA986-1320-CBBE-BDC8-3D70F5F8EBFC}"/>
                </a:ext>
              </a:extLst>
            </p:cNvPr>
            <p:cNvSpPr/>
            <p:nvPr/>
          </p:nvSpPr>
          <p:spPr>
            <a:xfrm>
              <a:off x="1105522" y="1414697"/>
              <a:ext cx="7045959" cy="1518285"/>
            </a:xfrm>
            <a:custGeom>
              <a:avLst/>
              <a:gdLst/>
              <a:ahLst/>
              <a:cxnLst/>
              <a:rect l="l" t="t" r="r" b="b"/>
              <a:pathLst>
                <a:path w="7045959" h="1518285">
                  <a:moveTo>
                    <a:pt x="0" y="252954"/>
                  </a:moveTo>
                  <a:lnTo>
                    <a:pt x="4075" y="207485"/>
                  </a:lnTo>
                  <a:lnTo>
                    <a:pt x="15825" y="164690"/>
                  </a:lnTo>
                  <a:lnTo>
                    <a:pt x="34535" y="125283"/>
                  </a:lnTo>
                  <a:lnTo>
                    <a:pt x="59491" y="89979"/>
                  </a:lnTo>
                  <a:lnTo>
                    <a:pt x="89979" y="59491"/>
                  </a:lnTo>
                  <a:lnTo>
                    <a:pt x="125283" y="34535"/>
                  </a:lnTo>
                  <a:lnTo>
                    <a:pt x="164690" y="15825"/>
                  </a:lnTo>
                  <a:lnTo>
                    <a:pt x="207485" y="4075"/>
                  </a:lnTo>
                  <a:lnTo>
                    <a:pt x="252954" y="0"/>
                  </a:lnTo>
                  <a:lnTo>
                    <a:pt x="6792536" y="0"/>
                  </a:lnTo>
                  <a:lnTo>
                    <a:pt x="6842109" y="4905"/>
                  </a:lnTo>
                  <a:lnTo>
                    <a:pt x="6889329" y="19254"/>
                  </a:lnTo>
                  <a:lnTo>
                    <a:pt x="6932865" y="42499"/>
                  </a:lnTo>
                  <a:lnTo>
                    <a:pt x="6971385" y="74089"/>
                  </a:lnTo>
                  <a:lnTo>
                    <a:pt x="7002981" y="112615"/>
                  </a:lnTo>
                  <a:lnTo>
                    <a:pt x="7026229" y="156153"/>
                  </a:lnTo>
                  <a:lnTo>
                    <a:pt x="7040580" y="203375"/>
                  </a:lnTo>
                  <a:lnTo>
                    <a:pt x="7045485" y="252954"/>
                  </a:lnTo>
                  <a:lnTo>
                    <a:pt x="7045485" y="1264747"/>
                  </a:lnTo>
                  <a:lnTo>
                    <a:pt x="7041410" y="1310215"/>
                  </a:lnTo>
                  <a:lnTo>
                    <a:pt x="7029660" y="1353009"/>
                  </a:lnTo>
                  <a:lnTo>
                    <a:pt x="7010950" y="1392415"/>
                  </a:lnTo>
                  <a:lnTo>
                    <a:pt x="6985995" y="1427719"/>
                  </a:lnTo>
                  <a:lnTo>
                    <a:pt x="6955508" y="1458206"/>
                  </a:lnTo>
                  <a:lnTo>
                    <a:pt x="6920204" y="1483161"/>
                  </a:lnTo>
                  <a:lnTo>
                    <a:pt x="6880798" y="1501871"/>
                  </a:lnTo>
                  <a:lnTo>
                    <a:pt x="6838004" y="1513621"/>
                  </a:lnTo>
                  <a:lnTo>
                    <a:pt x="6792536" y="1517696"/>
                  </a:lnTo>
                  <a:lnTo>
                    <a:pt x="252954" y="1517696"/>
                  </a:lnTo>
                  <a:lnTo>
                    <a:pt x="207485" y="1513621"/>
                  </a:lnTo>
                  <a:lnTo>
                    <a:pt x="164690" y="1501871"/>
                  </a:lnTo>
                  <a:lnTo>
                    <a:pt x="125283" y="1483161"/>
                  </a:lnTo>
                  <a:lnTo>
                    <a:pt x="89979" y="1458206"/>
                  </a:lnTo>
                  <a:lnTo>
                    <a:pt x="59491" y="1427719"/>
                  </a:lnTo>
                  <a:lnTo>
                    <a:pt x="34535" y="1392415"/>
                  </a:lnTo>
                  <a:lnTo>
                    <a:pt x="15825" y="1353009"/>
                  </a:lnTo>
                  <a:lnTo>
                    <a:pt x="4075" y="1310215"/>
                  </a:lnTo>
                  <a:lnTo>
                    <a:pt x="0" y="1264747"/>
                  </a:lnTo>
                  <a:lnTo>
                    <a:pt x="0" y="252954"/>
                  </a:lnTo>
                  <a:close/>
                </a:path>
              </a:pathLst>
            </a:custGeom>
            <a:ln w="9524">
              <a:solidFill>
                <a:srgbClr val="F4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D1C3D1E0-9F7D-5C12-41AF-0CB7DDD8F143}"/>
              </a:ext>
            </a:extLst>
          </p:cNvPr>
          <p:cNvSpPr/>
          <p:nvPr/>
        </p:nvSpPr>
        <p:spPr>
          <a:xfrm>
            <a:off x="6172200" y="2475315"/>
            <a:ext cx="990600" cy="663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5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1648</Words>
  <Application>Microsoft Office PowerPoint</Application>
  <PresentationFormat>On-screen Show (16:9)</PresentationFormat>
  <Paragraphs>116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Bodoni MT Black</vt:lpstr>
      <vt:lpstr>Calibri</vt:lpstr>
      <vt:lpstr>Montserrat</vt:lpstr>
      <vt:lpstr>Segoe UI Black</vt:lpstr>
      <vt:lpstr>Wingdings</vt:lpstr>
      <vt:lpstr>Office Theme</vt:lpstr>
      <vt:lpstr>Capstone Project-1         Hotel Booking Analysis</vt:lpstr>
      <vt:lpstr>Contents :</vt:lpstr>
      <vt:lpstr>Importance of Hotel Booking Analysis ?</vt:lpstr>
      <vt:lpstr>Dataset</vt:lpstr>
      <vt:lpstr>PowerPoint Presentation</vt:lpstr>
      <vt:lpstr>PowerPoint Presentation</vt:lpstr>
      <vt:lpstr>Preparing our dataset :</vt:lpstr>
      <vt:lpstr>         Exploratory Data Analysis  </vt:lpstr>
      <vt:lpstr>PowerPoint Presentation</vt:lpstr>
      <vt:lpstr>What is the Total Number of Bookings of both hotel types?</vt:lpstr>
      <vt:lpstr>Overall Cancellation Ratio:-</vt:lpstr>
      <vt:lpstr>In which Hotels cancellation rate is high?</vt:lpstr>
      <vt:lpstr> From which countries most of the guests came ?</vt:lpstr>
      <vt:lpstr>Which are the busiest months for hotel ?</vt:lpstr>
      <vt:lpstr>      In which years maximum bookings are done for both hotels? </vt:lpstr>
      <vt:lpstr>Which was the most booked accommodation  (Single,Couple,Family)?    </vt:lpstr>
      <vt:lpstr> What are the Market Segment of both hotels?</vt:lpstr>
      <vt:lpstr>Extracting the correlation using Heatmap.</vt:lpstr>
      <vt:lpstr>HYPOTHESIS </vt:lpstr>
      <vt:lpstr>New Guest &amp; Repeated Guests Count:</vt:lpstr>
      <vt:lpstr>Cancellations by type of Guests (Repeated/NonRepeated) :-</vt:lpstr>
      <vt:lpstr>Most popular meal type?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  Hotel Booking Analysis</dc:title>
  <dc:creator>HP</dc:creator>
  <cp:lastModifiedBy>Sangram Salaria</cp:lastModifiedBy>
  <cp:revision>10</cp:revision>
  <dcterms:created xsi:type="dcterms:W3CDTF">2022-06-01T05:18:22Z</dcterms:created>
  <dcterms:modified xsi:type="dcterms:W3CDTF">2022-06-02T10:09:40Z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2022-06-01T00:00:00Z</vt:filetime>
  </property>
</Properties>
</file>