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1.jpeg" ContentType="image/jpe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editar o título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m 4" descr=""/>
          <p:cNvPicPr/>
          <p:nvPr/>
        </p:nvPicPr>
        <p:blipFill>
          <a:blip r:embed="rId1"/>
          <a:stretch/>
        </p:blipFill>
        <p:spPr>
          <a:xfrm>
            <a:off x="0" y="879840"/>
            <a:ext cx="12191760" cy="416016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2562840"/>
            <a:ext cx="12191760" cy="3561120"/>
          </a:xfrm>
          <a:prstGeom prst="rect">
            <a:avLst/>
          </a:prstGeom>
          <a:solidFill>
            <a:srgbClr val="333c3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Shape 2"/>
          <p:cNvSpPr txBox="1"/>
          <p:nvPr/>
        </p:nvSpPr>
        <p:spPr>
          <a:xfrm>
            <a:off x="1868400" y="2961720"/>
            <a:ext cx="8454600" cy="1611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f2f2f2"/>
                </a:solidFill>
                <a:latin typeface="Lato"/>
              </a:rPr>
              <a:t>Fiscalização no transporte coletivo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0" y="11357640"/>
            <a:ext cx="12191760" cy="23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11357640"/>
            <a:ext cx="12191760" cy="23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Imagem 5" descr=""/>
          <p:cNvPicPr/>
          <p:nvPr/>
        </p:nvPicPr>
        <p:blipFill>
          <a:blip r:embed="rId1"/>
          <a:stretch/>
        </p:blipFill>
        <p:spPr>
          <a:xfrm>
            <a:off x="1332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88" name="Imagem 9" descr=""/>
          <p:cNvPicPr/>
          <p:nvPr/>
        </p:nvPicPr>
        <p:blipFill>
          <a:blip r:embed="rId2"/>
          <a:stretch/>
        </p:blipFill>
        <p:spPr>
          <a:xfrm>
            <a:off x="576324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89" name="Imagem 10" descr=""/>
          <p:cNvPicPr/>
          <p:nvPr/>
        </p:nvPicPr>
        <p:blipFill>
          <a:blip r:embed="rId3"/>
          <a:srcRect l="0" t="0" r="88435" b="0"/>
          <a:stretch/>
        </p:blipFill>
        <p:spPr>
          <a:xfrm>
            <a:off x="11513160" y="4896000"/>
            <a:ext cx="665280" cy="196164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1112040" y="552960"/>
            <a:ext cx="2432520" cy="8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203864"/>
                </a:solidFill>
                <a:latin typeface="Lato Black"/>
                <a:ea typeface="Lato Black"/>
              </a:rPr>
              <a:t>Grupo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1112040" y="1962000"/>
            <a:ext cx="202644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Lato Black"/>
                <a:ea typeface="Lato Black"/>
              </a:rPr>
              <a:t>Alex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Lato"/>
                <a:ea typeface="Lato Black"/>
              </a:rPr>
              <a:t>Buarque</a:t>
            </a:r>
            <a:r>
              <a:rPr b="1" lang="pt-BR" sz="3200" spc="-1" strike="noStrike">
                <a:solidFill>
                  <a:srgbClr val="000000"/>
                </a:solidFill>
                <a:latin typeface="Lato"/>
                <a:ea typeface="Lato Black"/>
              </a:rPr>
              <a:t>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Lato"/>
                <a:ea typeface="Lato Black"/>
              </a:rPr>
              <a:t>(Product Owner.)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5082480" y="1962000"/>
            <a:ext cx="202644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Lato Black"/>
                <a:ea typeface="Lato Black"/>
              </a:rPr>
              <a:t>Fernanda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Lato"/>
                <a:ea typeface="Lato Black"/>
              </a:rPr>
              <a:t>Esteves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Lato"/>
                <a:ea typeface="Lato Black"/>
              </a:rPr>
              <a:t>(Dev. Team.)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9052920" y="1962000"/>
            <a:ext cx="202644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Lato Black"/>
                <a:ea typeface="Lato Black"/>
              </a:rPr>
              <a:t>João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Lato"/>
                <a:ea typeface="Lato Black"/>
              </a:rPr>
              <a:t>Pedro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Lato"/>
                <a:ea typeface="Lato Black"/>
              </a:rPr>
              <a:t>(Scrum Master.)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1112040" y="3615480"/>
            <a:ext cx="2026440" cy="11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Lato Black"/>
                <a:ea typeface="Lato Black"/>
              </a:rPr>
              <a:t>Laís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Lato"/>
                <a:ea typeface="Lato Black"/>
              </a:rPr>
              <a:t>Silva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Lato"/>
                <a:ea typeface="Lato Black"/>
              </a:rPr>
              <a:t>(Dev. Team.)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5082480" y="3612240"/>
            <a:ext cx="2026440" cy="11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Lato Black"/>
                <a:ea typeface="Lato Black"/>
              </a:rPr>
              <a:t>Raissa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Lato"/>
                <a:ea typeface="Lato Black"/>
              </a:rPr>
              <a:t>Arantes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Lato"/>
                <a:ea typeface="Lato Black"/>
              </a:rPr>
              <a:t>(Dev. Team.)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9052920" y="3612240"/>
            <a:ext cx="2026440" cy="11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Lato Black"/>
                <a:ea typeface="Lato Black"/>
              </a:rPr>
              <a:t>Vitor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Lato"/>
                <a:ea typeface="Lato Black"/>
              </a:rPr>
              <a:t>Leonardo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Lato"/>
                <a:ea typeface="Lato Black"/>
              </a:rPr>
              <a:t>(Dev. Team.)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m 5" descr=""/>
          <p:cNvPicPr/>
          <p:nvPr/>
        </p:nvPicPr>
        <p:blipFill>
          <a:blip r:embed="rId1"/>
          <a:stretch/>
        </p:blipFill>
        <p:spPr>
          <a:xfrm>
            <a:off x="1332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98" name="Imagem 9" descr=""/>
          <p:cNvPicPr/>
          <p:nvPr/>
        </p:nvPicPr>
        <p:blipFill>
          <a:blip r:embed="rId2"/>
          <a:stretch/>
        </p:blipFill>
        <p:spPr>
          <a:xfrm>
            <a:off x="576324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99" name="Imagem 10" descr=""/>
          <p:cNvPicPr/>
          <p:nvPr/>
        </p:nvPicPr>
        <p:blipFill>
          <a:blip r:embed="rId3"/>
          <a:srcRect l="0" t="0" r="88435" b="0"/>
          <a:stretch/>
        </p:blipFill>
        <p:spPr>
          <a:xfrm>
            <a:off x="11513160" y="4896000"/>
            <a:ext cx="665280" cy="1961640"/>
          </a:xfrm>
          <a:prstGeom prst="rect">
            <a:avLst/>
          </a:prstGeom>
          <a:ln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1112040" y="552960"/>
            <a:ext cx="4983480" cy="8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203864"/>
                </a:solidFill>
                <a:latin typeface="Lato Black"/>
                <a:ea typeface="Lato Black"/>
              </a:rPr>
              <a:t>Contexto de Negócio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112040" y="1569600"/>
            <a:ext cx="1002420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"/>
              </a:rPr>
              <a:t>Sistema de fiscalização do transporte público é vulnerável e corruptível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o"/>
              </a:rPr>
              <a:t>Anotações manuais, possibilitando incoerências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"/>
              </a:rPr>
              <a:t>Fiscalização pode ser facilmente manipulada nos horário de entrada/saída de ônibus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"/>
              </a:rPr>
              <a:t>Sistema atual favorece atuação de indivíduos com má índole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m 5" descr=""/>
          <p:cNvPicPr/>
          <p:nvPr/>
        </p:nvPicPr>
        <p:blipFill>
          <a:blip r:embed="rId1"/>
          <a:stretch/>
        </p:blipFill>
        <p:spPr>
          <a:xfrm>
            <a:off x="1332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03" name="Imagem 9" descr=""/>
          <p:cNvPicPr/>
          <p:nvPr/>
        </p:nvPicPr>
        <p:blipFill>
          <a:blip r:embed="rId2"/>
          <a:stretch/>
        </p:blipFill>
        <p:spPr>
          <a:xfrm>
            <a:off x="576324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04" name="Imagem 10" descr=""/>
          <p:cNvPicPr/>
          <p:nvPr/>
        </p:nvPicPr>
        <p:blipFill>
          <a:blip r:embed="rId3"/>
          <a:srcRect l="0" t="0" r="88435" b="0"/>
          <a:stretch/>
        </p:blipFill>
        <p:spPr>
          <a:xfrm>
            <a:off x="11513160" y="4896000"/>
            <a:ext cx="665280" cy="196164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1112040" y="552960"/>
            <a:ext cx="4983480" cy="8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203864"/>
                </a:solidFill>
                <a:latin typeface="Lato Black"/>
                <a:ea typeface="Lato Black"/>
              </a:rPr>
              <a:t>Situação Atual (As Is)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0" y="4896000"/>
            <a:ext cx="12191760" cy="1961640"/>
          </a:xfrm>
          <a:prstGeom prst="rect">
            <a:avLst/>
          </a:prstGeom>
          <a:solidFill>
            <a:srgbClr val="333c3c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7" name="Picture 3" descr=""/>
          <p:cNvPicPr/>
          <p:nvPr/>
        </p:nvPicPr>
        <p:blipFill>
          <a:blip r:embed="rId4"/>
          <a:stretch/>
        </p:blipFill>
        <p:spPr>
          <a:xfrm>
            <a:off x="1282680" y="1578600"/>
            <a:ext cx="10058040" cy="370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11357640"/>
            <a:ext cx="12191760" cy="23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9" name="Imagem 5" descr=""/>
          <p:cNvPicPr/>
          <p:nvPr/>
        </p:nvPicPr>
        <p:blipFill>
          <a:blip r:embed="rId1"/>
          <a:stretch/>
        </p:blipFill>
        <p:spPr>
          <a:xfrm>
            <a:off x="1332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10" name="Imagem 9" descr=""/>
          <p:cNvPicPr/>
          <p:nvPr/>
        </p:nvPicPr>
        <p:blipFill>
          <a:blip r:embed="rId2"/>
          <a:stretch/>
        </p:blipFill>
        <p:spPr>
          <a:xfrm>
            <a:off x="576324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11" name="Imagem 10" descr=""/>
          <p:cNvPicPr/>
          <p:nvPr/>
        </p:nvPicPr>
        <p:blipFill>
          <a:blip r:embed="rId3"/>
          <a:srcRect l="0" t="0" r="88435" b="0"/>
          <a:stretch/>
        </p:blipFill>
        <p:spPr>
          <a:xfrm>
            <a:off x="11513160" y="4896000"/>
            <a:ext cx="665280" cy="196164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1112040" y="552960"/>
            <a:ext cx="4983480" cy="8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203864"/>
                </a:solidFill>
                <a:latin typeface="Lato Black"/>
                <a:ea typeface="Lato Black"/>
              </a:rPr>
              <a:t>Justificativa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1112040" y="1569600"/>
            <a:ext cx="100242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"/>
              </a:rPr>
              <a:t>Proporcionar dados mais consistentes e reduzir de erros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"/>
              </a:rPr>
              <a:t>Geração e emissão de relatórios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"/>
              </a:rPr>
              <a:t>Maior controle dos dados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"/>
              </a:rPr>
              <a:t>Automação de processos manuais com utilização de IoT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"/>
              </a:rPr>
              <a:t>Melhoria na tomada de decisões com base em dados analíticos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11357640"/>
            <a:ext cx="12191760" cy="23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5" name="Imagem 5" descr=""/>
          <p:cNvPicPr/>
          <p:nvPr/>
        </p:nvPicPr>
        <p:blipFill>
          <a:blip r:embed="rId1"/>
          <a:stretch/>
        </p:blipFill>
        <p:spPr>
          <a:xfrm>
            <a:off x="1332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16" name="Imagem 9" descr=""/>
          <p:cNvPicPr/>
          <p:nvPr/>
        </p:nvPicPr>
        <p:blipFill>
          <a:blip r:embed="rId2"/>
          <a:stretch/>
        </p:blipFill>
        <p:spPr>
          <a:xfrm>
            <a:off x="576324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17" name="Imagem 10" descr=""/>
          <p:cNvPicPr/>
          <p:nvPr/>
        </p:nvPicPr>
        <p:blipFill>
          <a:blip r:embed="rId3"/>
          <a:srcRect l="0" t="0" r="88435" b="0"/>
          <a:stretch/>
        </p:blipFill>
        <p:spPr>
          <a:xfrm>
            <a:off x="11513160" y="4896000"/>
            <a:ext cx="665280" cy="196164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1112040" y="552960"/>
            <a:ext cx="4983480" cy="8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203864"/>
                </a:solidFill>
                <a:latin typeface="Lato Black"/>
                <a:ea typeface="Lato Black"/>
              </a:rPr>
              <a:t>Proposta de Solução (To Be)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0" y="4896000"/>
            <a:ext cx="12191760" cy="1961640"/>
          </a:xfrm>
          <a:prstGeom prst="rect">
            <a:avLst/>
          </a:prstGeom>
          <a:solidFill>
            <a:srgbClr val="333c3c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0" name="Picture 1" descr=""/>
          <p:cNvPicPr/>
          <p:nvPr/>
        </p:nvPicPr>
        <p:blipFill>
          <a:blip r:embed="rId4"/>
          <a:stretch/>
        </p:blipFill>
        <p:spPr>
          <a:xfrm>
            <a:off x="1112040" y="961560"/>
            <a:ext cx="10058040" cy="393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11357640"/>
            <a:ext cx="12191760" cy="23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2" name="Imagem 5" descr=""/>
          <p:cNvPicPr/>
          <p:nvPr/>
        </p:nvPicPr>
        <p:blipFill>
          <a:blip r:embed="rId1"/>
          <a:stretch/>
        </p:blipFill>
        <p:spPr>
          <a:xfrm>
            <a:off x="1332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23" name="Imagem 9" descr=""/>
          <p:cNvPicPr/>
          <p:nvPr/>
        </p:nvPicPr>
        <p:blipFill>
          <a:blip r:embed="rId2"/>
          <a:stretch/>
        </p:blipFill>
        <p:spPr>
          <a:xfrm>
            <a:off x="576324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24" name="Imagem 10" descr=""/>
          <p:cNvPicPr/>
          <p:nvPr/>
        </p:nvPicPr>
        <p:blipFill>
          <a:blip r:embed="rId3"/>
          <a:srcRect l="0" t="0" r="88435" b="0"/>
          <a:stretch/>
        </p:blipFill>
        <p:spPr>
          <a:xfrm>
            <a:off x="11513160" y="4896000"/>
            <a:ext cx="665280" cy="196164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1112040" y="552960"/>
            <a:ext cx="4983480" cy="8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203864"/>
                </a:solidFill>
                <a:latin typeface="Lato Black"/>
                <a:ea typeface="Lato Black"/>
              </a:rPr>
              <a:t>Proposta de Solução (To Be)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0" y="4896000"/>
            <a:ext cx="12191760" cy="1961640"/>
          </a:xfrm>
          <a:prstGeom prst="rect">
            <a:avLst/>
          </a:prstGeom>
          <a:solidFill>
            <a:srgbClr val="333c3c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4"/>
          <p:cNvSpPr/>
          <p:nvPr/>
        </p:nvSpPr>
        <p:spPr>
          <a:xfrm>
            <a:off x="1112040" y="1569600"/>
            <a:ext cx="100242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Lato"/>
              </a:rPr>
              <a:t>Aqui vai o BPMN OU HLD;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128" name="Imagem 2" descr=""/>
          <p:cNvPicPr/>
          <p:nvPr/>
        </p:nvPicPr>
        <p:blipFill>
          <a:blip r:embed="rId4"/>
          <a:srcRect l="0" t="0" r="0" b="3985"/>
          <a:stretch/>
        </p:blipFill>
        <p:spPr>
          <a:xfrm>
            <a:off x="1112040" y="1448280"/>
            <a:ext cx="10068840" cy="485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11357640"/>
            <a:ext cx="12191760" cy="23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0" name="Imagem 5" descr=""/>
          <p:cNvPicPr/>
          <p:nvPr/>
        </p:nvPicPr>
        <p:blipFill>
          <a:blip r:embed="rId1"/>
          <a:stretch/>
        </p:blipFill>
        <p:spPr>
          <a:xfrm>
            <a:off x="1332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31" name="Imagem 9" descr=""/>
          <p:cNvPicPr/>
          <p:nvPr/>
        </p:nvPicPr>
        <p:blipFill>
          <a:blip r:embed="rId2"/>
          <a:stretch/>
        </p:blipFill>
        <p:spPr>
          <a:xfrm>
            <a:off x="576324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32" name="Imagem 10" descr=""/>
          <p:cNvPicPr/>
          <p:nvPr/>
        </p:nvPicPr>
        <p:blipFill>
          <a:blip r:embed="rId3"/>
          <a:srcRect l="0" t="0" r="88435" b="0"/>
          <a:stretch/>
        </p:blipFill>
        <p:spPr>
          <a:xfrm>
            <a:off x="11513160" y="4896000"/>
            <a:ext cx="665280" cy="196164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1112040" y="552960"/>
            <a:ext cx="4983480" cy="8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203864"/>
                </a:solidFill>
                <a:latin typeface="Lato Black"/>
                <a:ea typeface="Lato Black"/>
              </a:rPr>
              <a:t>Proposta de Solução (To Be)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0" y="4896000"/>
            <a:ext cx="12191760" cy="1961640"/>
          </a:xfrm>
          <a:prstGeom prst="rect">
            <a:avLst/>
          </a:prstGeom>
          <a:solidFill>
            <a:srgbClr val="333c3c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1112040" y="1592640"/>
            <a:ext cx="4647960" cy="26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"/>
              </a:rPr>
              <a:t>Pontualidade</a:t>
            </a:r>
            <a:endParaRPr b="0" lang="pt-BR" sz="2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"/>
              </a:rPr>
              <a:t>Confiabilidade</a:t>
            </a:r>
            <a:endParaRPr b="0" lang="pt-BR" sz="2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"/>
              </a:rPr>
              <a:t>Conforto</a:t>
            </a:r>
            <a:endParaRPr b="0" lang="pt-BR" sz="2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"/>
              </a:rPr>
              <a:t>Segurança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6694920" y="1719720"/>
            <a:ext cx="499392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LibreOffice/6.0.7.3$Linux_X86_64 LibreOffice_project/00m0$Build-3</Application>
  <Words>922</Words>
  <Paragraphs>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2020-02-10T20:11:01Z</dcterms:created>
  <dc:creator>Ultimate Blaze</dc:creator>
  <dc:description/>
  <dc:language>pt-BR</dc:language>
  <cp:lastModifiedBy/>
  <dcterms:modified xsi:type="dcterms:W3CDTF">2020-02-10T18:36:19Z</dcterms:modified>
  <cp:revision>29</cp:revision>
  <dc:subject/>
  <dc:title>Pesquisa e Inovação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1033-11.1.0.8865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