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4" r:id="rId5"/>
    <p:sldId id="267" r:id="rId6"/>
    <p:sldId id="268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C3C"/>
    <a:srgbClr val="F2F2F2"/>
    <a:srgbClr val="3C1414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>
        <p:scale>
          <a:sx n="70" d="100"/>
          <a:sy n="70" d="100"/>
        </p:scale>
        <p:origin x="73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794"/>
            <a:ext cx="12192000" cy="4160520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0" y="2562727"/>
            <a:ext cx="12192000" cy="3561347"/>
          </a:xfrm>
          <a:prstGeom prst="rect">
            <a:avLst/>
          </a:prstGeom>
          <a:solidFill>
            <a:srgbClr val="333C3C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8556" y="2961543"/>
            <a:ext cx="8454887" cy="161223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Fiscalização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 no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transporte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coletivo</a:t>
            </a:r>
            <a:endParaRPr lang="pt-BR" sz="5400" dirty="0">
              <a:solidFill>
                <a:schemeClr val="bg1">
                  <a:lumMod val="95000"/>
                </a:schemeClr>
              </a:solidFill>
              <a:latin typeface="Lato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2" name="CustomShape 1"/>
          <p:cNvSpPr/>
          <p:nvPr/>
        </p:nvSpPr>
        <p:spPr>
          <a:xfrm>
            <a:off x="1112123" y="552976"/>
            <a:ext cx="2432935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Grupo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112123" y="1962128"/>
            <a:ext cx="2026862" cy="1280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Alex</a:t>
            </a:r>
            <a:endParaRPr lang="pt-BR" sz="3200" b="1" strike="noStrike" spc="-1" dirty="0">
              <a:latin typeface="Lato Black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sz="3200" b="1" spc="-1" dirty="0">
                <a:latin typeface="Lato" panose="020B0502040204020203" pitchFamily="34" charset="0"/>
                <a:ea typeface="Lato Black"/>
              </a:rPr>
              <a:t>Buarque </a:t>
            </a:r>
            <a:endParaRPr lang="pt-BR" sz="3200" b="1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latin typeface="Lato" panose="020B0502040204020203" pitchFamily="34" charset="0"/>
                <a:ea typeface="Lato Black"/>
              </a:rPr>
              <a:t>(Analista Neg.)</a:t>
            </a:r>
            <a:endParaRPr lang="pt-BR" sz="320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16" name="CustomShape 4"/>
          <p:cNvSpPr/>
          <p:nvPr/>
        </p:nvSpPr>
        <p:spPr>
          <a:xfrm>
            <a:off x="5082569" y="1962126"/>
            <a:ext cx="2026862" cy="1280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Fernanda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Esteves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latin typeface="Lato" panose="020B0502040204020203" pitchFamily="34" charset="0"/>
                <a:ea typeface="Lato Black"/>
              </a:rPr>
              <a:t>(Dev. Front end.)</a:t>
            </a: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17" name="CustomShape 4"/>
          <p:cNvSpPr/>
          <p:nvPr/>
        </p:nvSpPr>
        <p:spPr>
          <a:xfrm>
            <a:off x="9053015" y="1962126"/>
            <a:ext cx="2026862" cy="1280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João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Pedro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latin typeface="Lato" panose="020B0502040204020203" pitchFamily="34" charset="0"/>
                <a:ea typeface="Lato Black"/>
              </a:rPr>
              <a:t>(Dev. Back end.)</a:t>
            </a: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1112123" y="3615478"/>
            <a:ext cx="2026862" cy="113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Laís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Silva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r>
              <a:rPr lang="pt-BR" spc="-1" dirty="0">
                <a:latin typeface="Lato" panose="020B0502040204020203" pitchFamily="34" charset="0"/>
                <a:ea typeface="Lato Black"/>
              </a:rPr>
              <a:t>(Analista Neg.)</a:t>
            </a:r>
            <a:endParaRPr lang="pt-BR" sz="3200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19" name="CustomShape 4"/>
          <p:cNvSpPr/>
          <p:nvPr/>
        </p:nvSpPr>
        <p:spPr>
          <a:xfrm>
            <a:off x="5082569" y="3612066"/>
            <a:ext cx="2026862" cy="113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Raissa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Arantes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latin typeface="Lato" panose="020B0502040204020203" pitchFamily="34" charset="0"/>
                <a:ea typeface="Lato Black"/>
              </a:rPr>
              <a:t>(DBA)</a:t>
            </a: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9053015" y="3612066"/>
            <a:ext cx="2026862" cy="113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Vitor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Leonardo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latin typeface="Lato" panose="020B0502040204020203" pitchFamily="34" charset="0"/>
                <a:ea typeface="Lato Black"/>
              </a:rPr>
              <a:t>(Arq. Software)</a:t>
            </a: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Contexto de Negócio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12123" y="1569493"/>
            <a:ext cx="1002444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Sistema de fiscalização do transporte público é vulnerável e corruptível.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 Anotações manuais, possibilitando incoerências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Fiscalização pode ser facilmente manipulada nos horário de entrada/saída de ônibus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Sistema atual favorece atuação </a:t>
            </a:r>
            <a:r>
              <a:rPr lang="" altLang="pt-BR" sz="2400" dirty="0">
                <a:latin typeface="Lato" panose="020B0502040204020203" pitchFamily="34" charset="0"/>
              </a:rPr>
              <a:t>de </a:t>
            </a:r>
            <a:r>
              <a:rPr lang="pt-BR" sz="2400" dirty="0">
                <a:latin typeface="Lato" panose="020B0502040204020203" pitchFamily="34" charset="0"/>
              </a:rPr>
              <a:t>indivíduos com má índole</a:t>
            </a:r>
            <a:endParaRPr lang="pt-BR" sz="2400" dirty="0">
              <a:latin typeface="Lato" panose="020B0502040204020203" pitchFamily="34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Situação Atual (As 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Is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)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aixaDeTexto 1"/>
          <p:cNvSpPr txBox="1"/>
          <p:nvPr/>
        </p:nvSpPr>
        <p:spPr>
          <a:xfrm>
            <a:off x="1323832" y="1555845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vai um Diagrama ou HLD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Justificativa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12123" y="1569493"/>
            <a:ext cx="10024449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Proporcionar dados mais consistentes e reduzir de erros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Geração e emissão de relatórios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Maior controle dos dados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Automação de processos manuais com utilização de </a:t>
            </a:r>
            <a:r>
              <a:rPr lang="pt-BR" sz="2400" dirty="0" err="1">
                <a:latin typeface="Lato" panose="020B0502040204020203" pitchFamily="34" charset="0"/>
              </a:rPr>
              <a:t>IoT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Melhoria na tomada de decisões com base em dados analíticos </a:t>
            </a:r>
            <a:endParaRPr lang="pt-BR" sz="2400" dirty="0">
              <a:latin typeface="Lato" panose="020B0502040204020203" pitchFamily="34" charset="0"/>
            </a:endParaRP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Proposta de Solução (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To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 Be)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 descr="Desenho_Soluca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" y="961390"/>
            <a:ext cx="1005840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Proposta de Solução (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To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 Be)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aixaDeTexto 8"/>
          <p:cNvSpPr txBox="1"/>
          <p:nvPr/>
        </p:nvSpPr>
        <p:spPr>
          <a:xfrm>
            <a:off x="1112123" y="1569493"/>
            <a:ext cx="1002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B0502040204020203" pitchFamily="34" charset="0"/>
              </a:rPr>
              <a:t>Aqui vai o BPMN OU HLD;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endParaRPr lang="pt-BR" sz="2400" dirty="0"/>
          </a:p>
        </p:txBody>
      </p:sp>
      <p:pic>
        <p:nvPicPr>
          <p:cNvPr id="3" name="Imagem 2" descr="Uma imagem contendo mapa&#10;&#10;Descrição gerada automaticament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"/>
          <a:stretch>
            <a:fillRect/>
          </a:stretch>
        </p:blipFill>
        <p:spPr>
          <a:xfrm>
            <a:off x="1112123" y="1448103"/>
            <a:ext cx="10069330" cy="48569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Proposta de Solução (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To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 Be)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aixaDeTexto 8"/>
          <p:cNvSpPr txBox="1"/>
          <p:nvPr/>
        </p:nvSpPr>
        <p:spPr>
          <a:xfrm>
            <a:off x="1111885" y="1592580"/>
            <a:ext cx="46482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Pontualidade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Periodicidade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Confiabilidade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Conforto</a:t>
            </a:r>
            <a:endParaRPr lang="pt-BR" sz="2400" dirty="0">
              <a:latin typeface="Lato" panose="020B0502040204020203" pitchFamily="34" charset="0"/>
            </a:endParaRPr>
          </a:p>
          <a:p>
            <a:endParaRPr lang="pt-BR" sz="2400" dirty="0"/>
          </a:p>
        </p:txBody>
      </p:sp>
      <p:sp>
        <p:nvSpPr>
          <p:cNvPr id="2" name="CaixaDeTexto 8"/>
          <p:cNvSpPr txBox="1"/>
          <p:nvPr/>
        </p:nvSpPr>
        <p:spPr>
          <a:xfrm>
            <a:off x="6694805" y="1719580"/>
            <a:ext cx="49942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Segurança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Generalidade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Modicidade tarifária</a:t>
            </a:r>
            <a:endParaRPr lang="pt-BR" sz="2400" dirty="0">
              <a:latin typeface="Lato" panose="020B0502040204020203" pitchFamily="34" charset="0"/>
            </a:endParaRPr>
          </a:p>
          <a:p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Presentation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Lato</vt:lpstr>
      <vt:lpstr>Segoe UI</vt:lpstr>
      <vt:lpstr>Lato Black</vt:lpstr>
      <vt:lpstr>Gubbi</vt:lpstr>
      <vt:lpstr>Arial</vt:lpstr>
      <vt:lpstr>微软雅黑</vt:lpstr>
      <vt:lpstr>Arial Unicode MS</vt:lpstr>
      <vt:lpstr>Calibri Light</vt:lpstr>
      <vt:lpstr>Calibri</vt:lpstr>
      <vt:lpstr>Droid Sans Fallback</vt:lpstr>
      <vt:lpstr>MT Extra</vt:lpstr>
      <vt:lpstr>Times New Roman</vt:lpstr>
      <vt:lpstr>Tema do Office</vt:lpstr>
      <vt:lpstr>1_Tema do Office</vt:lpstr>
      <vt:lpstr>Fiscalização no transporte coletivo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Inovação</dc:title>
  <dc:creator>Ultimate Blaze</dc:creator>
  <cp:lastModifiedBy>fernandae</cp:lastModifiedBy>
  <cp:revision>24</cp:revision>
  <dcterms:created xsi:type="dcterms:W3CDTF">2020-02-10T19:57:46Z</dcterms:created>
  <dcterms:modified xsi:type="dcterms:W3CDTF">2020-02-10T19:57:46Z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