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C3C"/>
    <a:srgbClr val="F2F2F2"/>
    <a:srgbClr val="3C1414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>
        <p:scale>
          <a:sx n="70" d="100"/>
          <a:sy n="70" d="100"/>
        </p:scale>
        <p:origin x="73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ED914-D066-4569-96B6-9653E4EF6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6772AD-780B-4EC2-B34F-73EB30E3A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36E580-7D62-43BC-8AF6-A2A2E281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6C3F25-62E7-4A1D-9E9E-8ABA9E41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08F0C5-B405-4BFD-B1B5-A828E047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83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F0484-6150-4E83-B7ED-B8560CDA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E8062E-B832-49C5-97DE-9AAF5DBA2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F52E3E-7120-4064-81FB-49191083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1BE116-94FD-4F43-BB70-FF767B12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C52959-0716-4537-99EA-74992B8A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23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C572FA-35E1-413E-9BBD-992DB3B9C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4A97D7-83D5-4C9B-9358-2F035169E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B97620-DC8D-4B52-A8D7-11A08D5B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099671-9CDD-4AEA-8B61-DA1CEFB1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448766-6397-4B0A-BF36-6CDA60F3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40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C4BD7-45AF-4B5A-BBBF-650C3E55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49199-CD65-4F88-8A5B-F5CAD6CA4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DA9CCF-7268-4F1D-8308-6AB1C828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06340D-DDD2-4B8B-81E8-0C8DAEAC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D14C7-E2F8-421E-8C64-D0B86137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87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05646-C6CA-42FC-9F53-43EDF423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274483-0463-49BD-BE3D-7A2914DEA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D859E0-D623-47FC-B258-BC750143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7D04F-4254-443F-B273-A15C4B07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E3D486-37FA-46F0-8F38-A90D8167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4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F9157-0B26-406B-A22F-30D5CC7B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4CBEE-9D0F-41E9-8F17-A8AD3E7D8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3D09A6-1C00-4D24-9E4F-AAC836E81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6539E4-3B73-483C-AB9E-8C85FE1A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9AE937-CA46-48B4-9493-57FECA96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68C35C-477F-4223-BD0A-C85BD81D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41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06652-8830-414D-BA04-4CB29A72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BC4899-10CF-4C2D-B2B9-D5FC4C69C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33C712-F5F2-4B4A-BEFD-2636F3DA0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660CEC-58AE-4A7B-80E5-64EC3FF95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F33884-0AEF-4D1B-826F-31CC3C765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C20FE9-483A-4BA3-A6F3-357506ED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18F2B3-557C-4722-A117-F341CC9B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690B26-32EE-4DDB-984F-B06A965C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54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A5DB6-72CA-4E4C-A769-8B127A20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C46C07-B925-4B09-9BF2-5B81778D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800EB7-4B09-435F-A0E5-2EE10D36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75B4E0-DFFC-4E08-9E5B-5EE1C2D8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2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0F760E-07AF-4F4E-9CE5-AE4598B5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0A1AAC-501E-4DCA-AF9C-DE97728A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1915F1-6F81-48CC-8A33-E85421F5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48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EE9FE-ECAE-409E-A6ED-9725DA5C5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827AD-1DC6-4A9A-B4FF-27BA61C5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B2C7F2-0BBB-446B-BAE8-E1332D264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3E6EC8-279A-45BD-9643-A556B928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E4D363-6EE7-452A-9F60-96929E4B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4BEFAE-5E40-41E6-AF2D-5BDA62FD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58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4EC97-7BF6-44AE-8F5A-8F3670C2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8B0FC1-4BE5-4AC4-8584-EBE8C9295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1BED0-84C6-46AD-A92E-043972920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CA22EA-AFD9-438F-96E3-D5B04EA8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94397D-C1B1-4163-86DA-9231E179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6DACF2-FEB6-4C05-8DF1-5F1B2FEB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22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BD9037-CD8E-4944-8B51-99BD135A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D0010E-9AA3-4644-A069-91040E4E1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2BAD6E-933D-40BE-BDAB-FA1B71ADF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C0946-3181-4760-B94E-3653598797FA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7F84A7-EF7D-44B8-A72E-924B53DE1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8C0D13-4DC9-4158-A276-E9DD32185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EC8A-72CA-4A82-85E1-C7192533E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62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quarto&#10;&#10;Descrição gerada automaticamente">
            <a:extLst>
              <a:ext uri="{FF2B5EF4-FFF2-40B4-BE49-F238E27FC236}">
                <a16:creationId xmlns:a16="http://schemas.microsoft.com/office/drawing/2014/main" id="{748FB21E-BB10-4DB6-9593-3F4BAC0E6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364"/>
            <a:ext cx="12192000" cy="4160520"/>
          </a:xfrm>
          <a:prstGeom prst="rect">
            <a:avLst/>
          </a:prstGeom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A1ED719E-06ED-4234-89C5-3DC1C4EC286A}"/>
              </a:ext>
            </a:extLst>
          </p:cNvPr>
          <p:cNvSpPr/>
          <p:nvPr/>
        </p:nvSpPr>
        <p:spPr>
          <a:xfrm>
            <a:off x="0" y="2562727"/>
            <a:ext cx="12192000" cy="3561347"/>
          </a:xfrm>
          <a:prstGeom prst="rect">
            <a:avLst/>
          </a:prstGeom>
          <a:solidFill>
            <a:srgbClr val="333C3C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BBE9B2-CE38-4F39-A4C1-BAE61127B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556" y="2961543"/>
            <a:ext cx="8454887" cy="1612232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Lato" panose="020B0502040204020203" pitchFamily="34" charset="0"/>
                <a:cs typeface="Arial" panose="020B0604020202020204" pitchFamily="34" charset="0"/>
              </a:rPr>
              <a:t>Fiscalização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Lato" panose="020B0502040204020203" pitchFamily="34" charset="0"/>
                <a:cs typeface="Arial" panose="020B0604020202020204" pitchFamily="34" charset="0"/>
              </a:rPr>
              <a:t> no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Lato" panose="020B0502040204020203" pitchFamily="34" charset="0"/>
                <a:cs typeface="Arial" panose="020B0604020202020204" pitchFamily="34" charset="0"/>
              </a:rPr>
              <a:t>transporte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Lato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Lato" panose="020B0502040204020203" pitchFamily="34" charset="0"/>
                <a:cs typeface="Arial" panose="020B0604020202020204" pitchFamily="34" charset="0"/>
              </a:rPr>
              <a:t>coletivo</a:t>
            </a:r>
            <a:endParaRPr lang="pt-BR" sz="5400" dirty="0">
              <a:solidFill>
                <a:schemeClr val="bg1">
                  <a:lumMod val="95000"/>
                </a:schemeClr>
              </a:solidFill>
              <a:latin typeface="Lato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347CC3CD-BAAD-41C1-95EB-833A31A8FCD7}"/>
              </a:ext>
            </a:extLst>
          </p:cNvPr>
          <p:cNvSpPr/>
          <p:nvPr/>
        </p:nvSpPr>
        <p:spPr>
          <a:xfrm>
            <a:off x="0" y="11357810"/>
            <a:ext cx="12192000" cy="2357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4192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>
            <a:extLst>
              <a:ext uri="{FF2B5EF4-FFF2-40B4-BE49-F238E27FC236}">
                <a16:creationId xmlns:a16="http://schemas.microsoft.com/office/drawing/2014/main" id="{347CC3CD-BAAD-41C1-95EB-833A31A8FCD7}"/>
              </a:ext>
            </a:extLst>
          </p:cNvPr>
          <p:cNvSpPr/>
          <p:nvPr/>
        </p:nvSpPr>
        <p:spPr>
          <a:xfrm>
            <a:off x="0" y="11357810"/>
            <a:ext cx="12192000" cy="2357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Imagem 5" descr="Uma imagem contendo quarto&#10;&#10;Descrição gerada automaticamente">
            <a:extLst>
              <a:ext uri="{FF2B5EF4-FFF2-40B4-BE49-F238E27FC236}">
                <a16:creationId xmlns:a16="http://schemas.microsoft.com/office/drawing/2014/main" id="{39081476-CE7E-43A2-BEF4-A23687240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" y="4895873"/>
            <a:ext cx="5749824" cy="1962127"/>
          </a:xfrm>
          <a:prstGeom prst="rect">
            <a:avLst/>
          </a:prstGeom>
        </p:spPr>
      </p:pic>
      <p:pic>
        <p:nvPicPr>
          <p:cNvPr id="10" name="Imagem 9" descr="Uma imagem contendo quarto&#10;&#10;Descrição gerada automaticamente">
            <a:extLst>
              <a:ext uri="{FF2B5EF4-FFF2-40B4-BE49-F238E27FC236}">
                <a16:creationId xmlns:a16="http://schemas.microsoft.com/office/drawing/2014/main" id="{659D18C2-F2D6-4ED8-AFD6-13AC0554B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7" y="4895872"/>
            <a:ext cx="5749824" cy="1962127"/>
          </a:xfrm>
          <a:prstGeom prst="rect">
            <a:avLst/>
          </a:prstGeom>
        </p:spPr>
      </p:pic>
      <p:pic>
        <p:nvPicPr>
          <p:cNvPr id="11" name="Imagem 10" descr="Uma imagem contendo quarto&#10;&#10;Descrição gerada automaticamente">
            <a:extLst>
              <a:ext uri="{FF2B5EF4-FFF2-40B4-BE49-F238E27FC236}">
                <a16:creationId xmlns:a16="http://schemas.microsoft.com/office/drawing/2014/main" id="{606FD3D9-7C09-4CE0-B8D7-5D1BA80310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23"/>
          <a:stretch/>
        </p:blipFill>
        <p:spPr>
          <a:xfrm>
            <a:off x="11513001" y="4895873"/>
            <a:ext cx="665646" cy="1962127"/>
          </a:xfrm>
          <a:prstGeom prst="rect">
            <a:avLst/>
          </a:prstGeom>
        </p:spPr>
      </p:pic>
      <p:sp>
        <p:nvSpPr>
          <p:cNvPr id="12" name="CustomShape 1">
            <a:extLst>
              <a:ext uri="{FF2B5EF4-FFF2-40B4-BE49-F238E27FC236}">
                <a16:creationId xmlns:a16="http://schemas.microsoft.com/office/drawing/2014/main" id="{36F012BE-3968-43A5-848D-EAA5F6915B07}"/>
              </a:ext>
            </a:extLst>
          </p:cNvPr>
          <p:cNvSpPr/>
          <p:nvPr/>
        </p:nvSpPr>
        <p:spPr>
          <a:xfrm>
            <a:off x="1112123" y="552976"/>
            <a:ext cx="2432935" cy="89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Grupo</a:t>
            </a:r>
          </a:p>
        </p:txBody>
      </p:sp>
      <p:sp>
        <p:nvSpPr>
          <p:cNvPr id="14" name="CustomShape 4">
            <a:extLst>
              <a:ext uri="{FF2B5EF4-FFF2-40B4-BE49-F238E27FC236}">
                <a16:creationId xmlns:a16="http://schemas.microsoft.com/office/drawing/2014/main" id="{E3517D4A-97C8-4A4D-902F-87A9F23953E7}"/>
              </a:ext>
            </a:extLst>
          </p:cNvPr>
          <p:cNvSpPr/>
          <p:nvPr/>
        </p:nvSpPr>
        <p:spPr>
          <a:xfrm>
            <a:off x="1112123" y="1962128"/>
            <a:ext cx="2026862" cy="1280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latin typeface="Lato Black"/>
                <a:ea typeface="Lato Black"/>
              </a:rPr>
              <a:t>Alex</a:t>
            </a:r>
          </a:p>
          <a:p>
            <a:pPr>
              <a:lnSpc>
                <a:spcPct val="100000"/>
              </a:lnSpc>
            </a:pPr>
            <a:r>
              <a:rPr lang="pt-BR" sz="3200" b="1" spc="-1" dirty="0">
                <a:latin typeface="Lato" panose="020F0502020204030203" pitchFamily="34" charset="0"/>
                <a:ea typeface="Lato Black"/>
              </a:rPr>
              <a:t>Buarque </a:t>
            </a:r>
          </a:p>
          <a:p>
            <a:pPr>
              <a:lnSpc>
                <a:spcPct val="100000"/>
              </a:lnSpc>
            </a:pPr>
            <a:r>
              <a:rPr lang="pt-BR" spc="-1" dirty="0">
                <a:latin typeface="Lato" panose="020F0502020204030203" pitchFamily="34" charset="0"/>
                <a:ea typeface="Lato Black"/>
              </a:rPr>
              <a:t>(Analista Neg.)</a:t>
            </a:r>
            <a:endParaRPr lang="pt-BR" sz="3200" strike="noStrike" spc="-1" dirty="0">
              <a:latin typeface="Lato" panose="020F0502020204030203" pitchFamily="34" charset="0"/>
              <a:ea typeface="Lato Black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4144E85E-B61B-4AF7-A9CB-D7B777AD5FD3}"/>
              </a:ext>
            </a:extLst>
          </p:cNvPr>
          <p:cNvSpPr/>
          <p:nvPr/>
        </p:nvSpPr>
        <p:spPr>
          <a:xfrm>
            <a:off x="5082569" y="1962126"/>
            <a:ext cx="2026862" cy="1280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latin typeface="Lato Black"/>
                <a:ea typeface="Lato Black"/>
              </a:rPr>
              <a:t>Fernanda</a:t>
            </a:r>
            <a:endParaRPr lang="pt-BR" sz="3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 dirty="0">
                <a:latin typeface="Lato" panose="020F0502020204030203" pitchFamily="34" charset="0"/>
                <a:ea typeface="Lato Black"/>
              </a:rPr>
              <a:t>Esteves</a:t>
            </a: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latin typeface="Lato" panose="020F0502020204030203" pitchFamily="34" charset="0"/>
                <a:ea typeface="Lato Black"/>
              </a:rPr>
              <a:t>(Dev. Front end.)</a:t>
            </a: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6E88B78B-ECC7-4DE0-BB6F-3FF68EFA8205}"/>
              </a:ext>
            </a:extLst>
          </p:cNvPr>
          <p:cNvSpPr/>
          <p:nvPr/>
        </p:nvSpPr>
        <p:spPr>
          <a:xfrm>
            <a:off x="9053015" y="1962126"/>
            <a:ext cx="2026862" cy="1280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latin typeface="Lato Black"/>
                <a:ea typeface="Lato Black"/>
              </a:rPr>
              <a:t>João</a:t>
            </a:r>
            <a:endParaRPr lang="pt-BR" sz="3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 dirty="0">
                <a:latin typeface="Lato" panose="020F0502020204030203" pitchFamily="34" charset="0"/>
                <a:ea typeface="Lato Black"/>
              </a:rPr>
              <a:t>Pedro</a:t>
            </a: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latin typeface="Lato" panose="020F0502020204030203" pitchFamily="34" charset="0"/>
                <a:ea typeface="Lato Black"/>
              </a:rPr>
              <a:t>(Dev. Back end.)</a:t>
            </a:r>
          </a:p>
        </p:txBody>
      </p:sp>
      <p:sp>
        <p:nvSpPr>
          <p:cNvPr id="18" name="CustomShape 4">
            <a:extLst>
              <a:ext uri="{FF2B5EF4-FFF2-40B4-BE49-F238E27FC236}">
                <a16:creationId xmlns:a16="http://schemas.microsoft.com/office/drawing/2014/main" id="{8E731C83-0B81-432B-A479-F35CF6A41765}"/>
              </a:ext>
            </a:extLst>
          </p:cNvPr>
          <p:cNvSpPr/>
          <p:nvPr/>
        </p:nvSpPr>
        <p:spPr>
          <a:xfrm>
            <a:off x="1112123" y="3615478"/>
            <a:ext cx="2026862" cy="1135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latin typeface="Lato Black"/>
                <a:ea typeface="Lato Black"/>
              </a:rPr>
              <a:t>Laís</a:t>
            </a:r>
            <a:endParaRPr lang="pt-BR" sz="3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 dirty="0">
                <a:latin typeface="Lato" panose="020F0502020204030203" pitchFamily="34" charset="0"/>
                <a:ea typeface="Lato Black"/>
              </a:rPr>
              <a:t>Silva</a:t>
            </a:r>
          </a:p>
          <a:p>
            <a:r>
              <a:rPr lang="pt-BR" spc="-1" dirty="0">
                <a:latin typeface="Lato" panose="020F0502020204030203" pitchFamily="34" charset="0"/>
                <a:ea typeface="Lato Black"/>
              </a:rPr>
              <a:t>(Analista Neg.)</a:t>
            </a:r>
            <a:endParaRPr lang="pt-BR" sz="3200" spc="-1" dirty="0">
              <a:latin typeface="Lato" panose="020F0502020204030203" pitchFamily="34" charset="0"/>
              <a:ea typeface="Lato Black"/>
            </a:endParaRPr>
          </a:p>
          <a:p>
            <a:pPr>
              <a:lnSpc>
                <a:spcPct val="100000"/>
              </a:lnSpc>
            </a:pPr>
            <a:endParaRPr lang="pt-BR" b="0" strike="noStrike" spc="-1" dirty="0">
              <a:latin typeface="Lato" panose="020F0502020204030203" pitchFamily="34" charset="0"/>
              <a:ea typeface="Lato Black"/>
            </a:endParaRPr>
          </a:p>
        </p:txBody>
      </p:sp>
      <p:sp>
        <p:nvSpPr>
          <p:cNvPr id="19" name="CustomShape 4">
            <a:extLst>
              <a:ext uri="{FF2B5EF4-FFF2-40B4-BE49-F238E27FC236}">
                <a16:creationId xmlns:a16="http://schemas.microsoft.com/office/drawing/2014/main" id="{892FDDAD-72F2-46D8-9A94-09AB6381DE68}"/>
              </a:ext>
            </a:extLst>
          </p:cNvPr>
          <p:cNvSpPr/>
          <p:nvPr/>
        </p:nvSpPr>
        <p:spPr>
          <a:xfrm>
            <a:off x="5082569" y="3612066"/>
            <a:ext cx="2026862" cy="1135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latin typeface="Lato Black"/>
                <a:ea typeface="Lato Black"/>
              </a:rPr>
              <a:t>Raissa</a:t>
            </a:r>
            <a:endParaRPr lang="pt-BR" sz="3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 dirty="0">
                <a:latin typeface="Lato" panose="020F0502020204030203" pitchFamily="34" charset="0"/>
                <a:ea typeface="Lato Black"/>
              </a:rPr>
              <a:t>Arantes</a:t>
            </a:r>
          </a:p>
          <a:p>
            <a:pPr>
              <a:lnSpc>
                <a:spcPct val="100000"/>
              </a:lnSpc>
            </a:pPr>
            <a:r>
              <a:rPr lang="pt-BR" spc="-1" dirty="0">
                <a:latin typeface="Lato" panose="020F0502020204030203" pitchFamily="34" charset="0"/>
                <a:ea typeface="Lato Black"/>
              </a:rPr>
              <a:t>(DBA)</a:t>
            </a:r>
            <a:endParaRPr lang="pt-BR" b="0" strike="noStrike" spc="-1" dirty="0">
              <a:latin typeface="Lato" panose="020F0502020204030203" pitchFamily="34" charset="0"/>
              <a:ea typeface="Lato Black"/>
            </a:endParaRPr>
          </a:p>
        </p:txBody>
      </p:sp>
      <p:sp>
        <p:nvSpPr>
          <p:cNvPr id="20" name="CustomShape 4">
            <a:extLst>
              <a:ext uri="{FF2B5EF4-FFF2-40B4-BE49-F238E27FC236}">
                <a16:creationId xmlns:a16="http://schemas.microsoft.com/office/drawing/2014/main" id="{7663A678-B827-4FA2-A5EE-0200C62CC517}"/>
              </a:ext>
            </a:extLst>
          </p:cNvPr>
          <p:cNvSpPr/>
          <p:nvPr/>
        </p:nvSpPr>
        <p:spPr>
          <a:xfrm>
            <a:off x="9053015" y="3612066"/>
            <a:ext cx="2026862" cy="1135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latin typeface="Lato Black"/>
                <a:ea typeface="Lato Black"/>
              </a:rPr>
              <a:t>Vitor</a:t>
            </a:r>
            <a:endParaRPr lang="pt-BR" sz="3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 dirty="0">
                <a:latin typeface="Lato" panose="020F0502020204030203" pitchFamily="34" charset="0"/>
                <a:ea typeface="Lato Black"/>
              </a:rPr>
              <a:t>Leonardo</a:t>
            </a: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latin typeface="Lato" panose="020F0502020204030203" pitchFamily="34" charset="0"/>
                <a:ea typeface="Lato Black"/>
              </a:rPr>
              <a:t>(Arq. Software)</a:t>
            </a:r>
          </a:p>
        </p:txBody>
      </p:sp>
    </p:spTree>
    <p:extLst>
      <p:ext uri="{BB962C8B-B14F-4D97-AF65-F5344CB8AC3E}">
        <p14:creationId xmlns:p14="http://schemas.microsoft.com/office/powerpoint/2010/main" val="300059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quarto&#10;&#10;Descrição gerada automaticamente">
            <a:extLst>
              <a:ext uri="{FF2B5EF4-FFF2-40B4-BE49-F238E27FC236}">
                <a16:creationId xmlns:a16="http://schemas.microsoft.com/office/drawing/2014/main" id="{71EF6174-EE93-4B18-ACEC-C1410C56A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" y="4895873"/>
            <a:ext cx="5749824" cy="1962127"/>
          </a:xfrm>
          <a:prstGeom prst="rect">
            <a:avLst/>
          </a:prstGeom>
        </p:spPr>
      </p:pic>
      <p:pic>
        <p:nvPicPr>
          <p:cNvPr id="10" name="Imagem 9" descr="Uma imagem contendo quarto&#10;&#10;Descrição gerada automaticamente">
            <a:extLst>
              <a:ext uri="{FF2B5EF4-FFF2-40B4-BE49-F238E27FC236}">
                <a16:creationId xmlns:a16="http://schemas.microsoft.com/office/drawing/2014/main" id="{EFA4A73E-C5D9-4665-974B-5A1A46F46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7" y="4895872"/>
            <a:ext cx="5749824" cy="1962127"/>
          </a:xfrm>
          <a:prstGeom prst="rect">
            <a:avLst/>
          </a:prstGeom>
        </p:spPr>
      </p:pic>
      <p:pic>
        <p:nvPicPr>
          <p:cNvPr id="11" name="Imagem 10" descr="Uma imagem contendo quarto&#10;&#10;Descrição gerada automaticamente">
            <a:extLst>
              <a:ext uri="{FF2B5EF4-FFF2-40B4-BE49-F238E27FC236}">
                <a16:creationId xmlns:a16="http://schemas.microsoft.com/office/drawing/2014/main" id="{B3D9B6B2-9A7B-4281-B6AD-CA851BF57E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23"/>
          <a:stretch/>
        </p:blipFill>
        <p:spPr>
          <a:xfrm>
            <a:off x="11513001" y="4895873"/>
            <a:ext cx="665646" cy="1962127"/>
          </a:xfrm>
          <a:prstGeom prst="rect">
            <a:avLst/>
          </a:prstGeom>
        </p:spPr>
      </p:pic>
      <p:sp>
        <p:nvSpPr>
          <p:cNvPr id="13" name="CustomShape 1">
            <a:extLst>
              <a:ext uri="{FF2B5EF4-FFF2-40B4-BE49-F238E27FC236}">
                <a16:creationId xmlns:a16="http://schemas.microsoft.com/office/drawing/2014/main" id="{0A929DB1-5855-46AC-9D38-7A03A35D7D6B}"/>
              </a:ext>
            </a:extLst>
          </p:cNvPr>
          <p:cNvSpPr/>
          <p:nvPr/>
        </p:nvSpPr>
        <p:spPr>
          <a:xfrm>
            <a:off x="1112123" y="552976"/>
            <a:ext cx="4983877" cy="89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Contexto de Negócio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E102C4-D249-42E4-A91C-05C3E1000F7E}"/>
              </a:ext>
            </a:extLst>
          </p:cNvPr>
          <p:cNvSpPr txBox="1"/>
          <p:nvPr/>
        </p:nvSpPr>
        <p:spPr>
          <a:xfrm>
            <a:off x="1112123" y="1569493"/>
            <a:ext cx="100244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F0502020204030203" pitchFamily="34" charset="0"/>
              </a:rPr>
              <a:t>Sistema de fiscalização do transporte público é vulnerável e corruptível.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F0502020204030203" pitchFamily="34" charset="0"/>
              </a:rPr>
              <a:t> Anotações manuais, possibilitando incoerências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F0502020204030203" pitchFamily="34" charset="0"/>
              </a:rPr>
              <a:t>Fiscalização pode ser facilmente manipulada nos horário de entrada/saída de ônibus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F0502020204030203" pitchFamily="34" charset="0"/>
              </a:rPr>
              <a:t>Sistema atual favorece atuação para indivíduos com má índole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577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>
            <a:extLst>
              <a:ext uri="{FF2B5EF4-FFF2-40B4-BE49-F238E27FC236}">
                <a16:creationId xmlns:a16="http://schemas.microsoft.com/office/drawing/2014/main" id="{347CC3CD-BAAD-41C1-95EB-833A31A8FCD7}"/>
              </a:ext>
            </a:extLst>
          </p:cNvPr>
          <p:cNvSpPr/>
          <p:nvPr/>
        </p:nvSpPr>
        <p:spPr>
          <a:xfrm>
            <a:off x="0" y="11357810"/>
            <a:ext cx="12192000" cy="2357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Imagem 5" descr="Uma imagem contendo quarto&#10;&#10;Descrição gerada automaticamente">
            <a:extLst>
              <a:ext uri="{FF2B5EF4-FFF2-40B4-BE49-F238E27FC236}">
                <a16:creationId xmlns:a16="http://schemas.microsoft.com/office/drawing/2014/main" id="{71EF6174-EE93-4B18-ACEC-C1410C56A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" y="4895873"/>
            <a:ext cx="5749824" cy="1962127"/>
          </a:xfrm>
          <a:prstGeom prst="rect">
            <a:avLst/>
          </a:prstGeom>
        </p:spPr>
      </p:pic>
      <p:pic>
        <p:nvPicPr>
          <p:cNvPr id="10" name="Imagem 9" descr="Uma imagem contendo quarto&#10;&#10;Descrição gerada automaticamente">
            <a:extLst>
              <a:ext uri="{FF2B5EF4-FFF2-40B4-BE49-F238E27FC236}">
                <a16:creationId xmlns:a16="http://schemas.microsoft.com/office/drawing/2014/main" id="{EFA4A73E-C5D9-4665-974B-5A1A46F46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7" y="4895872"/>
            <a:ext cx="5749824" cy="1962127"/>
          </a:xfrm>
          <a:prstGeom prst="rect">
            <a:avLst/>
          </a:prstGeom>
        </p:spPr>
      </p:pic>
      <p:pic>
        <p:nvPicPr>
          <p:cNvPr id="11" name="Imagem 10" descr="Uma imagem contendo quarto&#10;&#10;Descrição gerada automaticamente">
            <a:extLst>
              <a:ext uri="{FF2B5EF4-FFF2-40B4-BE49-F238E27FC236}">
                <a16:creationId xmlns:a16="http://schemas.microsoft.com/office/drawing/2014/main" id="{B3D9B6B2-9A7B-4281-B6AD-CA851BF57E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23"/>
          <a:stretch/>
        </p:blipFill>
        <p:spPr>
          <a:xfrm>
            <a:off x="11513001" y="4895873"/>
            <a:ext cx="665646" cy="1962127"/>
          </a:xfrm>
          <a:prstGeom prst="rect">
            <a:avLst/>
          </a:prstGeom>
        </p:spPr>
      </p:pic>
      <p:sp>
        <p:nvSpPr>
          <p:cNvPr id="13" name="CustomShape 1">
            <a:extLst>
              <a:ext uri="{FF2B5EF4-FFF2-40B4-BE49-F238E27FC236}">
                <a16:creationId xmlns:a16="http://schemas.microsoft.com/office/drawing/2014/main" id="{0A929DB1-5855-46AC-9D38-7A03A35D7D6B}"/>
              </a:ext>
            </a:extLst>
          </p:cNvPr>
          <p:cNvSpPr/>
          <p:nvPr/>
        </p:nvSpPr>
        <p:spPr>
          <a:xfrm>
            <a:off x="1112123" y="552976"/>
            <a:ext cx="4983877" cy="89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Situação Atual (As </a:t>
            </a:r>
            <a:r>
              <a:rPr lang="pt-BR" sz="4000" b="1" strike="noStrike" spc="-1" dirty="0" err="1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Is</a:t>
            </a: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)</a:t>
            </a: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D28A5C52-B38F-414E-8F1F-AF4B51285A6A}"/>
              </a:ext>
            </a:extLst>
          </p:cNvPr>
          <p:cNvSpPr/>
          <p:nvPr/>
        </p:nvSpPr>
        <p:spPr>
          <a:xfrm>
            <a:off x="0" y="4895872"/>
            <a:ext cx="12192000" cy="1962127"/>
          </a:xfrm>
          <a:prstGeom prst="rect">
            <a:avLst/>
          </a:prstGeom>
          <a:solidFill>
            <a:srgbClr val="333C3C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583DB9A-8B08-42FE-BC8C-083A9293FDFB}"/>
              </a:ext>
            </a:extLst>
          </p:cNvPr>
          <p:cNvSpPr txBox="1"/>
          <p:nvPr/>
        </p:nvSpPr>
        <p:spPr>
          <a:xfrm>
            <a:off x="1323832" y="1555845"/>
            <a:ext cx="311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Aqui vai um Diagrama ou HLD</a:t>
            </a:r>
          </a:p>
        </p:txBody>
      </p:sp>
    </p:spTree>
    <p:extLst>
      <p:ext uri="{BB962C8B-B14F-4D97-AF65-F5344CB8AC3E}">
        <p14:creationId xmlns:p14="http://schemas.microsoft.com/office/powerpoint/2010/main" val="321102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>
            <a:extLst>
              <a:ext uri="{FF2B5EF4-FFF2-40B4-BE49-F238E27FC236}">
                <a16:creationId xmlns:a16="http://schemas.microsoft.com/office/drawing/2014/main" id="{347CC3CD-BAAD-41C1-95EB-833A31A8FCD7}"/>
              </a:ext>
            </a:extLst>
          </p:cNvPr>
          <p:cNvSpPr/>
          <p:nvPr/>
        </p:nvSpPr>
        <p:spPr>
          <a:xfrm>
            <a:off x="0" y="11357810"/>
            <a:ext cx="12192000" cy="2357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Imagem 5" descr="Uma imagem contendo quarto&#10;&#10;Descrição gerada automaticamente">
            <a:extLst>
              <a:ext uri="{FF2B5EF4-FFF2-40B4-BE49-F238E27FC236}">
                <a16:creationId xmlns:a16="http://schemas.microsoft.com/office/drawing/2014/main" id="{71EF6174-EE93-4B18-ACEC-C1410C56A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" y="4895873"/>
            <a:ext cx="5749824" cy="1962127"/>
          </a:xfrm>
          <a:prstGeom prst="rect">
            <a:avLst/>
          </a:prstGeom>
        </p:spPr>
      </p:pic>
      <p:pic>
        <p:nvPicPr>
          <p:cNvPr id="10" name="Imagem 9" descr="Uma imagem contendo quarto&#10;&#10;Descrição gerada automaticamente">
            <a:extLst>
              <a:ext uri="{FF2B5EF4-FFF2-40B4-BE49-F238E27FC236}">
                <a16:creationId xmlns:a16="http://schemas.microsoft.com/office/drawing/2014/main" id="{EFA4A73E-C5D9-4665-974B-5A1A46F46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7" y="4895872"/>
            <a:ext cx="5749824" cy="1962127"/>
          </a:xfrm>
          <a:prstGeom prst="rect">
            <a:avLst/>
          </a:prstGeom>
        </p:spPr>
      </p:pic>
      <p:pic>
        <p:nvPicPr>
          <p:cNvPr id="11" name="Imagem 10" descr="Uma imagem contendo quarto&#10;&#10;Descrição gerada automaticamente">
            <a:extLst>
              <a:ext uri="{FF2B5EF4-FFF2-40B4-BE49-F238E27FC236}">
                <a16:creationId xmlns:a16="http://schemas.microsoft.com/office/drawing/2014/main" id="{B3D9B6B2-9A7B-4281-B6AD-CA851BF57E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23"/>
          <a:stretch/>
        </p:blipFill>
        <p:spPr>
          <a:xfrm>
            <a:off x="11513001" y="4895873"/>
            <a:ext cx="665646" cy="1962127"/>
          </a:xfrm>
          <a:prstGeom prst="rect">
            <a:avLst/>
          </a:prstGeom>
        </p:spPr>
      </p:pic>
      <p:sp>
        <p:nvSpPr>
          <p:cNvPr id="13" name="CustomShape 1">
            <a:extLst>
              <a:ext uri="{FF2B5EF4-FFF2-40B4-BE49-F238E27FC236}">
                <a16:creationId xmlns:a16="http://schemas.microsoft.com/office/drawing/2014/main" id="{0A929DB1-5855-46AC-9D38-7A03A35D7D6B}"/>
              </a:ext>
            </a:extLst>
          </p:cNvPr>
          <p:cNvSpPr/>
          <p:nvPr/>
        </p:nvSpPr>
        <p:spPr>
          <a:xfrm>
            <a:off x="1112123" y="552976"/>
            <a:ext cx="4983877" cy="89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Justificativa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0DB555-AFD8-43CB-ADFA-3993ECD4C9F5}"/>
              </a:ext>
            </a:extLst>
          </p:cNvPr>
          <p:cNvSpPr txBox="1"/>
          <p:nvPr/>
        </p:nvSpPr>
        <p:spPr>
          <a:xfrm>
            <a:off x="1112123" y="1569493"/>
            <a:ext cx="100244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F0502020204030203" pitchFamily="34" charset="0"/>
              </a:rPr>
              <a:t>Proporcionar dados mais consistentes e reduzir de erros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F0502020204030203" pitchFamily="34" charset="0"/>
              </a:rPr>
              <a:t>Geração e emissão de relatórios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F0502020204030203" pitchFamily="34" charset="0"/>
              </a:rPr>
              <a:t> Maior controle dos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F0502020204030203" pitchFamily="34" charset="0"/>
              </a:rPr>
              <a:t>Automação de processos manuais com utilização de </a:t>
            </a:r>
            <a:r>
              <a:rPr lang="pt-BR" sz="2400" dirty="0" err="1">
                <a:latin typeface="Lato" panose="020F0502020204030203" pitchFamily="34" charset="0"/>
              </a:rPr>
              <a:t>IoT</a:t>
            </a:r>
            <a:endParaRPr lang="pt-BR" sz="2400" dirty="0"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F0502020204030203" pitchFamily="34" charset="0"/>
              </a:rPr>
              <a:t>Melhoria na tomada de decisões com base em dados analíticos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572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>
            <a:extLst>
              <a:ext uri="{FF2B5EF4-FFF2-40B4-BE49-F238E27FC236}">
                <a16:creationId xmlns:a16="http://schemas.microsoft.com/office/drawing/2014/main" id="{347CC3CD-BAAD-41C1-95EB-833A31A8FCD7}"/>
              </a:ext>
            </a:extLst>
          </p:cNvPr>
          <p:cNvSpPr/>
          <p:nvPr/>
        </p:nvSpPr>
        <p:spPr>
          <a:xfrm>
            <a:off x="0" y="11357810"/>
            <a:ext cx="12192000" cy="2357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Imagem 5" descr="Uma imagem contendo quarto&#10;&#10;Descrição gerada automaticamente">
            <a:extLst>
              <a:ext uri="{FF2B5EF4-FFF2-40B4-BE49-F238E27FC236}">
                <a16:creationId xmlns:a16="http://schemas.microsoft.com/office/drawing/2014/main" id="{71EF6174-EE93-4B18-ACEC-C1410C56A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" y="4895873"/>
            <a:ext cx="5749824" cy="1962127"/>
          </a:xfrm>
          <a:prstGeom prst="rect">
            <a:avLst/>
          </a:prstGeom>
        </p:spPr>
      </p:pic>
      <p:pic>
        <p:nvPicPr>
          <p:cNvPr id="10" name="Imagem 9" descr="Uma imagem contendo quarto&#10;&#10;Descrição gerada automaticamente">
            <a:extLst>
              <a:ext uri="{FF2B5EF4-FFF2-40B4-BE49-F238E27FC236}">
                <a16:creationId xmlns:a16="http://schemas.microsoft.com/office/drawing/2014/main" id="{EFA4A73E-C5D9-4665-974B-5A1A46F46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7" y="4895872"/>
            <a:ext cx="5749824" cy="1962127"/>
          </a:xfrm>
          <a:prstGeom prst="rect">
            <a:avLst/>
          </a:prstGeom>
        </p:spPr>
      </p:pic>
      <p:pic>
        <p:nvPicPr>
          <p:cNvPr id="11" name="Imagem 10" descr="Uma imagem contendo quarto&#10;&#10;Descrição gerada automaticamente">
            <a:extLst>
              <a:ext uri="{FF2B5EF4-FFF2-40B4-BE49-F238E27FC236}">
                <a16:creationId xmlns:a16="http://schemas.microsoft.com/office/drawing/2014/main" id="{B3D9B6B2-9A7B-4281-B6AD-CA851BF57E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23"/>
          <a:stretch/>
        </p:blipFill>
        <p:spPr>
          <a:xfrm>
            <a:off x="11513001" y="4895873"/>
            <a:ext cx="665646" cy="1962127"/>
          </a:xfrm>
          <a:prstGeom prst="rect">
            <a:avLst/>
          </a:prstGeom>
        </p:spPr>
      </p:pic>
      <p:sp>
        <p:nvSpPr>
          <p:cNvPr id="13" name="CustomShape 1">
            <a:extLst>
              <a:ext uri="{FF2B5EF4-FFF2-40B4-BE49-F238E27FC236}">
                <a16:creationId xmlns:a16="http://schemas.microsoft.com/office/drawing/2014/main" id="{0A929DB1-5855-46AC-9D38-7A03A35D7D6B}"/>
              </a:ext>
            </a:extLst>
          </p:cNvPr>
          <p:cNvSpPr/>
          <p:nvPr/>
        </p:nvSpPr>
        <p:spPr>
          <a:xfrm>
            <a:off x="1112123" y="552976"/>
            <a:ext cx="4983877" cy="89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Proposta de Solução (</a:t>
            </a:r>
            <a:r>
              <a:rPr lang="pt-BR" sz="4000" b="1" strike="noStrike" spc="-1" dirty="0" err="1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To</a:t>
            </a: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 Be)</a:t>
            </a: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D28A5C52-B38F-414E-8F1F-AF4B51285A6A}"/>
              </a:ext>
            </a:extLst>
          </p:cNvPr>
          <p:cNvSpPr/>
          <p:nvPr/>
        </p:nvSpPr>
        <p:spPr>
          <a:xfrm>
            <a:off x="0" y="4895872"/>
            <a:ext cx="12192000" cy="1962127"/>
          </a:xfrm>
          <a:prstGeom prst="rect">
            <a:avLst/>
          </a:prstGeom>
          <a:solidFill>
            <a:srgbClr val="333C3C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5EED2B-8D5F-474F-8995-D5F291FBB056}"/>
              </a:ext>
            </a:extLst>
          </p:cNvPr>
          <p:cNvSpPr txBox="1"/>
          <p:nvPr/>
        </p:nvSpPr>
        <p:spPr>
          <a:xfrm>
            <a:off x="1112123" y="1569493"/>
            <a:ext cx="10024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Lato" panose="020F0502020204030203" pitchFamily="34" charset="0"/>
              </a:rPr>
              <a:t>Aqui vai o BPMN OU HLD;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F0502020204030203" pitchFamily="34" charset="0"/>
            </a:endParaRPr>
          </a:p>
          <a:p>
            <a:endParaRPr lang="pt-BR" sz="2400" dirty="0"/>
          </a:p>
        </p:txBody>
      </p:sp>
      <p:pic>
        <p:nvPicPr>
          <p:cNvPr id="3" name="Imagem 2" descr="Uma imagem contendo mapa&#10;&#10;Descrição gerada automaticamente">
            <a:extLst>
              <a:ext uri="{FF2B5EF4-FFF2-40B4-BE49-F238E27FC236}">
                <a16:creationId xmlns:a16="http://schemas.microsoft.com/office/drawing/2014/main" id="{9470052C-66D3-4C27-B5E3-EED809C3EF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5"/>
          <a:stretch/>
        </p:blipFill>
        <p:spPr>
          <a:xfrm>
            <a:off x="1112123" y="1448103"/>
            <a:ext cx="10069330" cy="485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2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>
            <a:extLst>
              <a:ext uri="{FF2B5EF4-FFF2-40B4-BE49-F238E27FC236}">
                <a16:creationId xmlns:a16="http://schemas.microsoft.com/office/drawing/2014/main" id="{347CC3CD-BAAD-41C1-95EB-833A31A8FCD7}"/>
              </a:ext>
            </a:extLst>
          </p:cNvPr>
          <p:cNvSpPr/>
          <p:nvPr/>
        </p:nvSpPr>
        <p:spPr>
          <a:xfrm>
            <a:off x="0" y="11357810"/>
            <a:ext cx="12192000" cy="2357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Imagem 5" descr="Uma imagem contendo quarto&#10;&#10;Descrição gerada automaticamente">
            <a:extLst>
              <a:ext uri="{FF2B5EF4-FFF2-40B4-BE49-F238E27FC236}">
                <a16:creationId xmlns:a16="http://schemas.microsoft.com/office/drawing/2014/main" id="{71EF6174-EE93-4B18-ACEC-C1410C56A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" y="4895873"/>
            <a:ext cx="5749824" cy="1962127"/>
          </a:xfrm>
          <a:prstGeom prst="rect">
            <a:avLst/>
          </a:prstGeom>
        </p:spPr>
      </p:pic>
      <p:pic>
        <p:nvPicPr>
          <p:cNvPr id="10" name="Imagem 9" descr="Uma imagem contendo quarto&#10;&#10;Descrição gerada automaticamente">
            <a:extLst>
              <a:ext uri="{FF2B5EF4-FFF2-40B4-BE49-F238E27FC236}">
                <a16:creationId xmlns:a16="http://schemas.microsoft.com/office/drawing/2014/main" id="{EFA4A73E-C5D9-4665-974B-5A1A46F46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7" y="4895872"/>
            <a:ext cx="5749824" cy="1962127"/>
          </a:xfrm>
          <a:prstGeom prst="rect">
            <a:avLst/>
          </a:prstGeom>
        </p:spPr>
      </p:pic>
      <p:pic>
        <p:nvPicPr>
          <p:cNvPr id="11" name="Imagem 10" descr="Uma imagem contendo quarto&#10;&#10;Descrição gerada automaticamente">
            <a:extLst>
              <a:ext uri="{FF2B5EF4-FFF2-40B4-BE49-F238E27FC236}">
                <a16:creationId xmlns:a16="http://schemas.microsoft.com/office/drawing/2014/main" id="{B3D9B6B2-9A7B-4281-B6AD-CA851BF57E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23"/>
          <a:stretch/>
        </p:blipFill>
        <p:spPr>
          <a:xfrm>
            <a:off x="11513001" y="4895873"/>
            <a:ext cx="665646" cy="1962127"/>
          </a:xfrm>
          <a:prstGeom prst="rect">
            <a:avLst/>
          </a:prstGeom>
        </p:spPr>
      </p:pic>
      <p:sp>
        <p:nvSpPr>
          <p:cNvPr id="13" name="CustomShape 1">
            <a:extLst>
              <a:ext uri="{FF2B5EF4-FFF2-40B4-BE49-F238E27FC236}">
                <a16:creationId xmlns:a16="http://schemas.microsoft.com/office/drawing/2014/main" id="{0A929DB1-5855-46AC-9D38-7A03A35D7D6B}"/>
              </a:ext>
            </a:extLst>
          </p:cNvPr>
          <p:cNvSpPr/>
          <p:nvPr/>
        </p:nvSpPr>
        <p:spPr>
          <a:xfrm>
            <a:off x="1112123" y="552976"/>
            <a:ext cx="4983877" cy="89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Proposta de Solução (</a:t>
            </a:r>
            <a:r>
              <a:rPr lang="pt-BR" sz="4000" b="1" strike="noStrike" spc="-1" dirty="0" err="1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To</a:t>
            </a: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 Be)</a:t>
            </a: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D28A5C52-B38F-414E-8F1F-AF4B51285A6A}"/>
              </a:ext>
            </a:extLst>
          </p:cNvPr>
          <p:cNvSpPr/>
          <p:nvPr/>
        </p:nvSpPr>
        <p:spPr>
          <a:xfrm>
            <a:off x="0" y="4895872"/>
            <a:ext cx="12192000" cy="1962127"/>
          </a:xfrm>
          <a:prstGeom prst="rect">
            <a:avLst/>
          </a:prstGeom>
          <a:solidFill>
            <a:srgbClr val="333C3C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5EED2B-8D5F-474F-8995-D5F291FBB056}"/>
              </a:ext>
            </a:extLst>
          </p:cNvPr>
          <p:cNvSpPr txBox="1"/>
          <p:nvPr/>
        </p:nvSpPr>
        <p:spPr>
          <a:xfrm>
            <a:off x="1112123" y="1569493"/>
            <a:ext cx="100244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F0502020204030203" pitchFamily="34" charset="0"/>
              </a:rPr>
              <a:t>Pontualidade;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F0502020204030203" pitchFamily="34" charset="0"/>
              </a:rPr>
              <a:t>Periodicidade;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F0502020204030203" pitchFamily="34" charset="0"/>
              </a:rPr>
              <a:t>Confiabilidade;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F0502020204030203" pitchFamily="34" charset="0"/>
              </a:rPr>
              <a:t>Conforto;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F0502020204030203" pitchFamily="34" charset="0"/>
              </a:rPr>
              <a:t>Segurança;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F0502020204030203" pitchFamily="34" charset="0"/>
              </a:rPr>
              <a:t>Generalidade;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F0502020204030203" pitchFamily="34" charset="0"/>
              </a:rPr>
              <a:t>Modicidade tarifária.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F0502020204030203" pitchFamily="34" charset="0"/>
            </a:endParaRP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2722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172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Lato Black</vt:lpstr>
      <vt:lpstr>Tema do Office</vt:lpstr>
      <vt:lpstr>Fiscalização no transporte coletivo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e Inovação</dc:title>
  <dc:creator>Ultimate Blaze</dc:creator>
  <cp:lastModifiedBy>Raissa</cp:lastModifiedBy>
  <cp:revision>23</cp:revision>
  <dcterms:created xsi:type="dcterms:W3CDTF">2020-02-04T23:37:13Z</dcterms:created>
  <dcterms:modified xsi:type="dcterms:W3CDTF">2020-02-06T17:43:51Z</dcterms:modified>
</cp:coreProperties>
</file>