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518" r:id="rId3"/>
    <p:sldId id="515" r:id="rId4"/>
    <p:sldId id="511" r:id="rId5"/>
    <p:sldId id="523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712"/>
    <a:srgbClr val="F5516C"/>
    <a:srgbClr val="37BFCD"/>
    <a:srgbClr val="2D4B2B"/>
    <a:srgbClr val="3D643A"/>
    <a:srgbClr val="1D301C"/>
    <a:srgbClr val="F66A81"/>
    <a:srgbClr val="FBB3BF"/>
    <a:srgbClr val="F995A6"/>
    <a:srgbClr val="664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77" d="100"/>
          <a:sy n="77" d="100"/>
        </p:scale>
        <p:origin x="1188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981814" y="381011"/>
            <a:ext cx="397965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600" spc="-15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WINAPI</a:t>
            </a:r>
            <a:r>
              <a:rPr lang="ko-KR" altLang="en-US" sz="26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600" spc="-15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Project</a:t>
            </a:r>
          </a:p>
          <a:p>
            <a:pPr algn="ctr"/>
            <a:r>
              <a:rPr lang="en-US" altLang="ko-KR" sz="2600" spc="-15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Hollow Knight </a:t>
            </a:r>
            <a:r>
              <a:rPr lang="ko-KR" altLang="en-US" sz="2600" spc="-15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모작</a:t>
            </a:r>
            <a:endParaRPr lang="en-US" altLang="ko-KR" sz="2600" spc="-15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38793" y="1151362"/>
            <a:ext cx="397965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발표자 </a:t>
            </a:r>
            <a:r>
              <a:rPr kumimoji="0" lang="en-US" altLang="ko-KR" sz="13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: </a:t>
            </a:r>
            <a:r>
              <a:rPr kumimoji="0" lang="ko-KR" altLang="en-US" sz="1300" b="0" i="0" u="none" strike="noStrike" kern="1200" cap="none" spc="-15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고태석</a:t>
            </a:r>
            <a:endParaRPr kumimoji="0" lang="en-US" altLang="ko-KR" sz="1300" b="0" i="0" u="none" strike="noStrike" kern="1200" cap="none" spc="-15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" y="2043914"/>
            <a:ext cx="9144000" cy="457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63" y="403543"/>
            <a:ext cx="46679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91555" y="291752"/>
            <a:ext cx="3979655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spc="-150" dirty="0" smtClean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목 차</a:t>
            </a:r>
            <a:endParaRPr kumimoji="0" lang="en-US" altLang="ko-KR" sz="1700" b="0" i="0" u="none" strike="noStrike" kern="1200" cap="none" spc="-15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812800" y="1800051"/>
            <a:ext cx="2249246" cy="224924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356908" y="1789020"/>
            <a:ext cx="2249246" cy="224924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3563" y="2128162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0 1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695623" y="2589685"/>
            <a:ext cx="158646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036310" y="2729139"/>
            <a:ext cx="2855935" cy="374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게임 소개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09455" y="2139193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0 2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151515" y="2600716"/>
            <a:ext cx="158646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92202" y="2740170"/>
            <a:ext cx="2855935" cy="374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주요 시스템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48137" y="1789020"/>
            <a:ext cx="2249246" cy="224924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44792" y="2128162"/>
            <a:ext cx="2855935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0 3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6686852" y="2589685"/>
            <a:ext cx="158646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027539" y="2729139"/>
            <a:ext cx="2855935" cy="374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개발 일정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7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91555" y="291752"/>
            <a:ext cx="3979655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spc="-150" dirty="0" smtClean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게임 소개</a:t>
            </a:r>
            <a:endParaRPr kumimoji="0" lang="en-US" altLang="ko-KR" sz="1700" b="0" i="0" u="none" strike="noStrike" kern="1200" cap="none" spc="-15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687581" y="746657"/>
            <a:ext cx="1837426" cy="183742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46210" y="1353731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300" dirty="0" smtClean="0">
                <a:solidFill>
                  <a:schemeClr val="bg1">
                    <a:lumMod val="9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액션</a:t>
            </a:r>
            <a:r>
              <a:rPr lang="en-US" altLang="ko-KR" sz="1600" spc="300" dirty="0" smtClean="0">
                <a:solidFill>
                  <a:schemeClr val="bg1">
                    <a:lumMod val="9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RPG</a:t>
            </a:r>
            <a:endParaRPr lang="en-US" altLang="ko-KR" sz="1600" spc="300" dirty="0">
              <a:solidFill>
                <a:schemeClr val="bg1">
                  <a:lumMod val="9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429255" y="740878"/>
            <a:ext cx="1837426" cy="183742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31014" y="1347952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300" dirty="0" err="1" smtClean="0">
                <a:solidFill>
                  <a:schemeClr val="bg1">
                    <a:lumMod val="9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메트로배니아</a:t>
            </a:r>
            <a:endParaRPr lang="en-US" altLang="ko-KR" sz="1600" spc="300" dirty="0" smtClean="0">
              <a:solidFill>
                <a:schemeClr val="bg1">
                  <a:lumMod val="9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89691" y="740878"/>
            <a:ext cx="1837426" cy="1837426"/>
          </a:xfrm>
          <a:prstGeom prst="ellipse">
            <a:avLst/>
          </a:prstGeom>
          <a:solidFill>
            <a:srgbClr val="E4B71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77155" y="1347952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300" dirty="0" err="1" smtClean="0">
                <a:solidFill>
                  <a:schemeClr val="bg1">
                    <a:lumMod val="9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플랫포머</a:t>
            </a:r>
            <a:endParaRPr lang="en-US" altLang="ko-KR" sz="1600" spc="300" dirty="0" smtClean="0">
              <a:solidFill>
                <a:schemeClr val="bg1">
                  <a:lumMod val="9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80" y="2672518"/>
            <a:ext cx="6579101" cy="41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91555" y="291752"/>
            <a:ext cx="3979655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spc="-150" dirty="0" smtClean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주요 시스템</a:t>
            </a:r>
            <a:endParaRPr kumimoji="0" lang="en-US" altLang="ko-KR" sz="1700" b="0" i="0" u="none" strike="noStrike" kern="1200" cap="none" spc="-15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63097" y="2575207"/>
            <a:ext cx="153550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err="1" smtClean="0">
                <a:solidFill>
                  <a:schemeClr val="bg1">
                    <a:lumMod val="9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몹의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 패턴</a:t>
            </a:r>
            <a:endParaRPr lang="en-US" altLang="ko-KR" sz="1500" dirty="0" smtClean="0">
              <a:solidFill>
                <a:schemeClr val="bg1">
                  <a:lumMod val="9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타격 범위</a:t>
            </a:r>
            <a:endParaRPr lang="en-US" altLang="ko-KR" sz="1500" dirty="0" smtClean="0">
              <a:solidFill>
                <a:schemeClr val="bg1">
                  <a:lumMod val="9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피격 판정</a:t>
            </a:r>
            <a:endParaRPr lang="en-US" altLang="ko-KR" sz="1500" dirty="0" smtClean="0">
              <a:solidFill>
                <a:schemeClr val="bg1">
                  <a:lumMod val="9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94050" y="225204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     </a:t>
            </a:r>
            <a:r>
              <a:rPr lang="ko-KR" altLang="en-US" sz="15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전투</a:t>
            </a:r>
            <a:endParaRPr lang="en-US" altLang="ko-KR" sz="1500" dirty="0" smtClean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0593" y="2575207"/>
            <a:ext cx="153550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점프</a:t>
            </a:r>
            <a:endParaRPr lang="en-US" altLang="ko-KR" sz="1500" dirty="0" smtClean="0">
              <a:solidFill>
                <a:schemeClr val="bg1">
                  <a:lumMod val="9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매달리기</a:t>
            </a:r>
            <a:endParaRPr lang="en-US" altLang="ko-KR" sz="1500" dirty="0" smtClean="0">
              <a:solidFill>
                <a:schemeClr val="bg1">
                  <a:lumMod val="9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벽과의 충돌</a:t>
            </a:r>
            <a:endParaRPr lang="en-US" altLang="ko-KR" sz="1500" dirty="0" smtClean="0">
              <a:solidFill>
                <a:schemeClr val="bg1">
                  <a:lumMod val="9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6255" y="220826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  </a:t>
            </a:r>
            <a:r>
              <a:rPr lang="ko-KR" altLang="en-US" sz="1500" dirty="0" err="1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플래포머</a:t>
            </a:r>
            <a:endParaRPr lang="en-US" altLang="ko-KR" sz="1500" dirty="0" smtClean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38460" y="2580080"/>
            <a:ext cx="153550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err="1" smtClean="0">
                <a:solidFill>
                  <a:schemeClr val="bg1">
                    <a:lumMod val="9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맵핑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 </a:t>
            </a:r>
            <a:r>
              <a:rPr lang="ko-KR" altLang="en-US" sz="1500" dirty="0" err="1" smtClean="0">
                <a:solidFill>
                  <a:schemeClr val="bg1">
                    <a:lumMod val="9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사이드뷰</a:t>
            </a:r>
            <a:endParaRPr lang="en-US" altLang="ko-KR" sz="1500" dirty="0" smtClean="0">
              <a:solidFill>
                <a:schemeClr val="bg1">
                  <a:lumMod val="9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  <a:p>
            <a:endParaRPr lang="en-US" altLang="ko-KR" sz="1500" dirty="0" smtClean="0">
              <a:solidFill>
                <a:schemeClr val="bg1">
                  <a:lumMod val="9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84669" y="2225595"/>
            <a:ext cx="159126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1500" dirty="0" err="1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매트로베니아</a:t>
            </a:r>
            <a:endParaRPr lang="en-US" altLang="ko-KR" sz="1500" dirty="0" smtClean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9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91555" y="291752"/>
            <a:ext cx="3979655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n-cs"/>
              </a:rPr>
              <a:t>내 용</a:t>
            </a:r>
            <a:endParaRPr kumimoji="0" lang="en-US" altLang="ko-KR" sz="1700" b="0" i="0" u="none" strike="noStrike" kern="1200" cap="none" spc="-15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56847"/>
              </p:ext>
            </p:extLst>
          </p:nvPr>
        </p:nvGraphicFramePr>
        <p:xfrm>
          <a:off x="391555" y="1283424"/>
          <a:ext cx="9271724" cy="477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266">
                  <a:extLst>
                    <a:ext uri="{9D8B030D-6E8A-4147-A177-3AD203B41FA5}">
                      <a16:colId xmlns:a16="http://schemas.microsoft.com/office/drawing/2014/main" val="3835719789"/>
                    </a:ext>
                  </a:extLst>
                </a:gridCol>
                <a:gridCol w="662266">
                  <a:extLst>
                    <a:ext uri="{9D8B030D-6E8A-4147-A177-3AD203B41FA5}">
                      <a16:colId xmlns:a16="http://schemas.microsoft.com/office/drawing/2014/main" val="1745587143"/>
                    </a:ext>
                  </a:extLst>
                </a:gridCol>
                <a:gridCol w="662266">
                  <a:extLst>
                    <a:ext uri="{9D8B030D-6E8A-4147-A177-3AD203B41FA5}">
                      <a16:colId xmlns:a16="http://schemas.microsoft.com/office/drawing/2014/main" val="859337824"/>
                    </a:ext>
                  </a:extLst>
                </a:gridCol>
                <a:gridCol w="662266">
                  <a:extLst>
                    <a:ext uri="{9D8B030D-6E8A-4147-A177-3AD203B41FA5}">
                      <a16:colId xmlns:a16="http://schemas.microsoft.com/office/drawing/2014/main" val="3861681178"/>
                    </a:ext>
                  </a:extLst>
                </a:gridCol>
                <a:gridCol w="662266">
                  <a:extLst>
                    <a:ext uri="{9D8B030D-6E8A-4147-A177-3AD203B41FA5}">
                      <a16:colId xmlns:a16="http://schemas.microsoft.com/office/drawing/2014/main" val="185100380"/>
                    </a:ext>
                  </a:extLst>
                </a:gridCol>
                <a:gridCol w="662266">
                  <a:extLst>
                    <a:ext uri="{9D8B030D-6E8A-4147-A177-3AD203B41FA5}">
                      <a16:colId xmlns:a16="http://schemas.microsoft.com/office/drawing/2014/main" val="1214480462"/>
                    </a:ext>
                  </a:extLst>
                </a:gridCol>
                <a:gridCol w="662266">
                  <a:extLst>
                    <a:ext uri="{9D8B030D-6E8A-4147-A177-3AD203B41FA5}">
                      <a16:colId xmlns:a16="http://schemas.microsoft.com/office/drawing/2014/main" val="793885625"/>
                    </a:ext>
                  </a:extLst>
                </a:gridCol>
                <a:gridCol w="662266">
                  <a:extLst>
                    <a:ext uri="{9D8B030D-6E8A-4147-A177-3AD203B41FA5}">
                      <a16:colId xmlns:a16="http://schemas.microsoft.com/office/drawing/2014/main" val="317625897"/>
                    </a:ext>
                  </a:extLst>
                </a:gridCol>
                <a:gridCol w="662266">
                  <a:extLst>
                    <a:ext uri="{9D8B030D-6E8A-4147-A177-3AD203B41FA5}">
                      <a16:colId xmlns:a16="http://schemas.microsoft.com/office/drawing/2014/main" val="911986971"/>
                    </a:ext>
                  </a:extLst>
                </a:gridCol>
                <a:gridCol w="662266">
                  <a:extLst>
                    <a:ext uri="{9D8B030D-6E8A-4147-A177-3AD203B41FA5}">
                      <a16:colId xmlns:a16="http://schemas.microsoft.com/office/drawing/2014/main" val="3753010571"/>
                    </a:ext>
                  </a:extLst>
                </a:gridCol>
                <a:gridCol w="662266">
                  <a:extLst>
                    <a:ext uri="{9D8B030D-6E8A-4147-A177-3AD203B41FA5}">
                      <a16:colId xmlns:a16="http://schemas.microsoft.com/office/drawing/2014/main" val="1150120747"/>
                    </a:ext>
                  </a:extLst>
                </a:gridCol>
                <a:gridCol w="662266">
                  <a:extLst>
                    <a:ext uri="{9D8B030D-6E8A-4147-A177-3AD203B41FA5}">
                      <a16:colId xmlns:a16="http://schemas.microsoft.com/office/drawing/2014/main" val="661731715"/>
                    </a:ext>
                  </a:extLst>
                </a:gridCol>
                <a:gridCol w="662266">
                  <a:extLst>
                    <a:ext uri="{9D8B030D-6E8A-4147-A177-3AD203B41FA5}">
                      <a16:colId xmlns:a16="http://schemas.microsoft.com/office/drawing/2014/main" val="2790692088"/>
                    </a:ext>
                  </a:extLst>
                </a:gridCol>
                <a:gridCol w="662266">
                  <a:extLst>
                    <a:ext uri="{9D8B030D-6E8A-4147-A177-3AD203B41FA5}">
                      <a16:colId xmlns:a16="http://schemas.microsoft.com/office/drawing/2014/main" val="3083327893"/>
                    </a:ext>
                  </a:extLst>
                </a:gridCol>
              </a:tblGrid>
              <a:tr h="530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일정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8/19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8/20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8/21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8/25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8/26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8/27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8/28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9/1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9/2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9/3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9/4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9/5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9/8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72013558"/>
                  </a:ext>
                </a:extLst>
              </a:tr>
              <a:tr h="530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리소스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준비</a:t>
                      </a:r>
                      <a:endParaRPr lang="en-US" altLang="ko-KR" sz="1000" dirty="0" smtClean="0"/>
                    </a:p>
                  </a:txBody>
                  <a:tcPr marL="74295" marR="74295" marT="37148" marB="3714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136186400"/>
                  </a:ext>
                </a:extLst>
              </a:tr>
              <a:tr h="530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캐릭터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이동</a:t>
                      </a:r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161112521"/>
                  </a:ext>
                </a:extLst>
              </a:tr>
              <a:tr h="530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몬스터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구성</a:t>
                      </a:r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40657877"/>
                  </a:ext>
                </a:extLst>
              </a:tr>
              <a:tr h="530891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전투</a:t>
                      </a:r>
                      <a:endParaRPr lang="en-US" altLang="ko-KR" sz="1000" dirty="0" smtClean="0"/>
                    </a:p>
                  </a:txBody>
                  <a:tcPr marL="74295" marR="74295" marT="37148" marB="3714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196892996"/>
                  </a:ext>
                </a:extLst>
              </a:tr>
              <a:tr h="530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스테이지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구성</a:t>
                      </a:r>
                      <a:endParaRPr lang="en-US" altLang="ko-KR" sz="1000" dirty="0" smtClean="0"/>
                    </a:p>
                  </a:txBody>
                  <a:tcPr marL="74295" marR="74295" marT="37148" marB="3714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97374"/>
                  </a:ext>
                </a:extLst>
              </a:tr>
              <a:tr h="53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UI</a:t>
                      </a:r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217412376"/>
                  </a:ext>
                </a:extLst>
              </a:tr>
              <a:tr h="528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테스트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및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수정</a:t>
                      </a:r>
                    </a:p>
                  </a:txBody>
                  <a:tcPr marL="74295" marR="74295" marT="37148" marB="3714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736076"/>
                  </a:ext>
                </a:extLst>
              </a:tr>
              <a:tr h="530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추가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사항</a:t>
                      </a:r>
                    </a:p>
                  </a:txBody>
                  <a:tcPr marL="74295" marR="74295" marT="37148" marB="3714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76716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3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2213</TotalTime>
  <Words>80</Words>
  <Application>Microsoft Office PowerPoint</Application>
  <PresentationFormat>A4 용지(210x297mm)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Noto Sans CJK KR Medium</vt:lpstr>
      <vt:lpstr>맑은 고딕</vt:lpstr>
      <vt:lpstr>아리따-돋움(TTF)-Medium</vt:lpstr>
      <vt:lpstr>아리따-돋움4.0(TTF)-SemiBold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User</cp:lastModifiedBy>
  <cp:revision>591</cp:revision>
  <dcterms:created xsi:type="dcterms:W3CDTF">2017-09-07T10:48:07Z</dcterms:created>
  <dcterms:modified xsi:type="dcterms:W3CDTF">2020-08-19T02:17:39Z</dcterms:modified>
</cp:coreProperties>
</file>