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4" r:id="rId4"/>
    <p:sldId id="275" r:id="rId5"/>
    <p:sldId id="276" r:id="rId6"/>
    <p:sldId id="277" r:id="rId7"/>
    <p:sldId id="295" r:id="rId8"/>
    <p:sldId id="278" r:id="rId9"/>
    <p:sldId id="284" r:id="rId10"/>
    <p:sldId id="279" r:id="rId11"/>
    <p:sldId id="280" r:id="rId12"/>
    <p:sldId id="300" r:id="rId13"/>
    <p:sldId id="285" r:id="rId14"/>
    <p:sldId id="281" r:id="rId15"/>
    <p:sldId id="301" r:id="rId16"/>
    <p:sldId id="302" r:id="rId17"/>
    <p:sldId id="286" r:id="rId18"/>
    <p:sldId id="282" r:id="rId19"/>
    <p:sldId id="283" r:id="rId20"/>
    <p:sldId id="288" r:id="rId21"/>
    <p:sldId id="287" r:id="rId22"/>
    <p:sldId id="268" r:id="rId23"/>
    <p:sldId id="289" r:id="rId24"/>
    <p:sldId id="271" r:id="rId25"/>
    <p:sldId id="291" r:id="rId26"/>
    <p:sldId id="290" r:id="rId27"/>
    <p:sldId id="292" r:id="rId28"/>
    <p:sldId id="293" r:id="rId29"/>
    <p:sldId id="260" r:id="rId30"/>
    <p:sldId id="296" r:id="rId31"/>
    <p:sldId id="297" r:id="rId32"/>
    <p:sldId id="298" r:id="rId33"/>
    <p:sldId id="29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9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94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7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12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2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09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6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77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9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1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5E597-6F9E-40E0-BF61-55B33F7B5DA2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8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11B6A9-0264-47EA-BD47-B60610E0C8F5}"/>
              </a:ext>
            </a:extLst>
          </p:cNvPr>
          <p:cNvSpPr txBox="1"/>
          <p:nvPr/>
        </p:nvSpPr>
        <p:spPr>
          <a:xfrm>
            <a:off x="1880543" y="2144039"/>
            <a:ext cx="8430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Serious</a:t>
            </a:r>
            <a:endParaRPr lang="ko-KR" altLang="en-US" sz="1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BD1D0-7D39-49B4-A889-7498C5520B3B}"/>
              </a:ext>
            </a:extLst>
          </p:cNvPr>
          <p:cNvSpPr txBox="1"/>
          <p:nvPr/>
        </p:nvSpPr>
        <p:spPr>
          <a:xfrm>
            <a:off x="7677538" y="5647223"/>
            <a:ext cx="2189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발표자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BDD0B-5000-4641-BA55-E2CC9D415942}"/>
              </a:ext>
            </a:extLst>
          </p:cNvPr>
          <p:cNvSpPr txBox="1"/>
          <p:nvPr/>
        </p:nvSpPr>
        <p:spPr>
          <a:xfrm>
            <a:off x="9867122" y="5749859"/>
            <a:ext cx="218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임경태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3605C1-4369-4076-A338-BFC48CCB4C0D}"/>
              </a:ext>
            </a:extLst>
          </p:cNvPr>
          <p:cNvCxnSpPr/>
          <p:nvPr/>
        </p:nvCxnSpPr>
        <p:spPr>
          <a:xfrm>
            <a:off x="9800010" y="5802082"/>
            <a:ext cx="0" cy="5418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D39438-BB45-4F49-80FC-83B7B2549F21}"/>
              </a:ext>
            </a:extLst>
          </p:cNvPr>
          <p:cNvSpPr/>
          <p:nvPr/>
        </p:nvSpPr>
        <p:spPr>
          <a:xfrm>
            <a:off x="188780" y="238684"/>
            <a:ext cx="273664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Tower Defense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3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77" y="1101014"/>
            <a:ext cx="5274538" cy="52676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35" name="그룹 34"/>
          <p:cNvGrpSpPr/>
          <p:nvPr/>
        </p:nvGrpSpPr>
        <p:grpSpPr>
          <a:xfrm>
            <a:off x="387926" y="230161"/>
            <a:ext cx="3251012" cy="1218770"/>
            <a:chOff x="387926" y="230161"/>
            <a:chExt cx="3251012" cy="121877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30726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A* Algorithm</a:t>
              </a:r>
              <a:endParaRPr lang="ko-KR" altLang="ko-KR" sz="3600" b="1" dirty="0"/>
            </a:p>
            <a:p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6317723" y="2044794"/>
            <a:ext cx="4549803" cy="778374"/>
            <a:chOff x="7332671" y="3479033"/>
            <a:chExt cx="4549803" cy="778374"/>
          </a:xfrm>
        </p:grpSpPr>
        <p:sp>
          <p:nvSpPr>
            <p:cNvPr id="9" name="TextBox 8"/>
            <p:cNvSpPr txBox="1"/>
            <p:nvPr/>
          </p:nvSpPr>
          <p:spPr>
            <a:xfrm>
              <a:off x="7332671" y="3479033"/>
              <a:ext cx="2380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+mn-ea"/>
                </a:rPr>
                <a:t>산술 </a:t>
              </a:r>
              <a:r>
                <a:rPr lang="en-US" altLang="ko-KR" sz="2000" b="1" dirty="0">
                  <a:latin typeface="+mn-ea"/>
                </a:rPr>
                <a:t>– </a:t>
              </a:r>
              <a:r>
                <a:rPr lang="ko-KR" altLang="en-US" sz="2000" b="1" dirty="0">
                  <a:latin typeface="+mn-ea"/>
                </a:rPr>
                <a:t>에너지 마법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44427" y="3888075"/>
              <a:ext cx="433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몬스터를 공격하는 타워를 지을 수 있다</a:t>
              </a:r>
              <a:r>
                <a:rPr lang="en-US" altLang="ko-KR" dirty="0">
                  <a:latin typeface="+mn-ea"/>
                </a:rPr>
                <a:t>.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317723" y="1101014"/>
            <a:ext cx="4516139" cy="769442"/>
            <a:chOff x="7408171" y="4592317"/>
            <a:chExt cx="4516139" cy="769442"/>
          </a:xfrm>
        </p:grpSpPr>
        <p:sp>
          <p:nvSpPr>
            <p:cNvPr id="12" name="TextBox 11"/>
            <p:cNvSpPr txBox="1"/>
            <p:nvPr/>
          </p:nvSpPr>
          <p:spPr>
            <a:xfrm>
              <a:off x="7653589" y="4992427"/>
              <a:ext cx="4270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타워를 지을 수 있는 땅을 만들 수 있다</a:t>
              </a:r>
              <a:r>
                <a:rPr lang="en-US" altLang="ko-KR" dirty="0">
                  <a:latin typeface="+mn-ea"/>
                </a:rPr>
                <a:t>.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08171" y="4592317"/>
              <a:ext cx="21242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+mn-ea"/>
                </a:rPr>
                <a:t>기하 </a:t>
              </a:r>
              <a:r>
                <a:rPr lang="en-US" altLang="ko-KR" sz="2000" b="1" dirty="0">
                  <a:latin typeface="+mn-ea"/>
                </a:rPr>
                <a:t>– </a:t>
              </a:r>
              <a:r>
                <a:rPr lang="ko-KR" altLang="en-US" sz="2000" b="1" dirty="0">
                  <a:latin typeface="+mn-ea"/>
                </a:rPr>
                <a:t>공간 마법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674612" y="2981629"/>
            <a:ext cx="251927" cy="25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69305" y="2981629"/>
            <a:ext cx="251927" cy="2569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-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63998" y="2981629"/>
            <a:ext cx="251927" cy="256924"/>
          </a:xfrm>
          <a:prstGeom prst="rect">
            <a:avLst/>
          </a:prstGeom>
          <a:solidFill>
            <a:srgbClr val="FF4B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×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58691" y="2981629"/>
            <a:ext cx="251927" cy="25692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÷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632C9-A1ED-441D-A835-CBB74E5BE608}"/>
              </a:ext>
            </a:extLst>
          </p:cNvPr>
          <p:cNvSpPr txBox="1"/>
          <p:nvPr/>
        </p:nvSpPr>
        <p:spPr>
          <a:xfrm>
            <a:off x="519909" y="10795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31FF8-4C60-4209-881D-EB21B3CD2734}"/>
              </a:ext>
            </a:extLst>
          </p:cNvPr>
          <p:cNvSpPr txBox="1"/>
          <p:nvPr/>
        </p:nvSpPr>
        <p:spPr>
          <a:xfrm>
            <a:off x="5456022" y="60207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62116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77" y="1101014"/>
            <a:ext cx="5274538" cy="52676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35" name="그룹 34"/>
          <p:cNvGrpSpPr/>
          <p:nvPr/>
        </p:nvGrpSpPr>
        <p:grpSpPr>
          <a:xfrm>
            <a:off x="387926" y="230161"/>
            <a:ext cx="3251012" cy="1218770"/>
            <a:chOff x="387926" y="230161"/>
            <a:chExt cx="3251012" cy="121877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30726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A* Algorithm</a:t>
              </a:r>
              <a:endParaRPr lang="ko-KR" altLang="ko-KR" sz="3600" b="1" dirty="0"/>
            </a:p>
            <a:p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6317723" y="2044794"/>
            <a:ext cx="4549803" cy="778374"/>
            <a:chOff x="7332671" y="3479033"/>
            <a:chExt cx="4549803" cy="778374"/>
          </a:xfrm>
        </p:grpSpPr>
        <p:sp>
          <p:nvSpPr>
            <p:cNvPr id="9" name="TextBox 8"/>
            <p:cNvSpPr txBox="1"/>
            <p:nvPr/>
          </p:nvSpPr>
          <p:spPr>
            <a:xfrm>
              <a:off x="7332671" y="3479033"/>
              <a:ext cx="2380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+mn-ea"/>
                </a:rPr>
                <a:t>산술 </a:t>
              </a:r>
              <a:r>
                <a:rPr lang="en-US" altLang="ko-KR" sz="2000" b="1" dirty="0">
                  <a:latin typeface="+mn-ea"/>
                </a:rPr>
                <a:t>– </a:t>
              </a:r>
              <a:r>
                <a:rPr lang="ko-KR" altLang="en-US" sz="2000" b="1" dirty="0">
                  <a:latin typeface="+mn-ea"/>
                </a:rPr>
                <a:t>에너지 마법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44427" y="3888075"/>
              <a:ext cx="433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몬스터를 공격하는 타워를 지을 수 있다</a:t>
              </a:r>
              <a:r>
                <a:rPr lang="en-US" altLang="ko-KR" dirty="0">
                  <a:latin typeface="+mn-ea"/>
                </a:rPr>
                <a:t>.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317723" y="1101014"/>
            <a:ext cx="4516139" cy="769442"/>
            <a:chOff x="7408171" y="4592317"/>
            <a:chExt cx="4516139" cy="769442"/>
          </a:xfrm>
        </p:grpSpPr>
        <p:sp>
          <p:nvSpPr>
            <p:cNvPr id="12" name="TextBox 11"/>
            <p:cNvSpPr txBox="1"/>
            <p:nvPr/>
          </p:nvSpPr>
          <p:spPr>
            <a:xfrm>
              <a:off x="7653589" y="4992427"/>
              <a:ext cx="4270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타워를 지을 수 있는 땅을 만들 수 있다</a:t>
              </a:r>
              <a:r>
                <a:rPr lang="en-US" altLang="ko-KR" dirty="0">
                  <a:latin typeface="+mn-ea"/>
                </a:rPr>
                <a:t>.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08171" y="4592317"/>
              <a:ext cx="21242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+mn-ea"/>
                </a:rPr>
                <a:t>기하 </a:t>
              </a:r>
              <a:r>
                <a:rPr lang="en-US" altLang="ko-KR" sz="2000" b="1" dirty="0">
                  <a:latin typeface="+mn-ea"/>
                </a:rPr>
                <a:t>– </a:t>
              </a:r>
              <a:r>
                <a:rPr lang="ko-KR" altLang="en-US" sz="2000" b="1" dirty="0">
                  <a:latin typeface="+mn-ea"/>
                </a:rPr>
                <a:t>공간 마법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355868" y="1875218"/>
            <a:ext cx="251927" cy="25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17421" y="1879787"/>
            <a:ext cx="251927" cy="256924"/>
          </a:xfrm>
          <a:prstGeom prst="rect">
            <a:avLst/>
          </a:prstGeom>
          <a:solidFill>
            <a:srgbClr val="FF4B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×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90631" y="1877599"/>
            <a:ext cx="251927" cy="25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6323" y="1877599"/>
            <a:ext cx="251927" cy="2569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-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71089" y="2136904"/>
            <a:ext cx="251927" cy="256924"/>
          </a:xfrm>
          <a:prstGeom prst="rect">
            <a:avLst/>
          </a:prstGeom>
          <a:solidFill>
            <a:srgbClr val="FF4B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×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55868" y="1613532"/>
            <a:ext cx="251927" cy="25692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÷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36911" y="1620663"/>
            <a:ext cx="251927" cy="25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41782" y="1356608"/>
            <a:ext cx="251927" cy="25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74612" y="2981629"/>
            <a:ext cx="251927" cy="25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69305" y="2981629"/>
            <a:ext cx="251927" cy="2569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-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663998" y="2981629"/>
            <a:ext cx="251927" cy="256924"/>
          </a:xfrm>
          <a:prstGeom prst="rect">
            <a:avLst/>
          </a:prstGeom>
          <a:solidFill>
            <a:srgbClr val="FF4B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×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158691" y="2981629"/>
            <a:ext cx="251927" cy="25692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÷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D81A0-902A-4254-9686-D0722141CA0B}"/>
              </a:ext>
            </a:extLst>
          </p:cNvPr>
          <p:cNvSpPr txBox="1"/>
          <p:nvPr/>
        </p:nvSpPr>
        <p:spPr>
          <a:xfrm>
            <a:off x="519909" y="10795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3B38E-7C24-48C8-8F93-40704D4C1204}"/>
              </a:ext>
            </a:extLst>
          </p:cNvPr>
          <p:cNvSpPr txBox="1"/>
          <p:nvPr/>
        </p:nvSpPr>
        <p:spPr>
          <a:xfrm>
            <a:off x="5456022" y="60207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46997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77" y="1101014"/>
            <a:ext cx="5274538" cy="52676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35" name="그룹 34"/>
          <p:cNvGrpSpPr/>
          <p:nvPr/>
        </p:nvGrpSpPr>
        <p:grpSpPr>
          <a:xfrm>
            <a:off x="387926" y="230161"/>
            <a:ext cx="3251012" cy="1218770"/>
            <a:chOff x="387926" y="230161"/>
            <a:chExt cx="3251012" cy="121877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30726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A* Algorithm</a:t>
              </a:r>
              <a:endParaRPr lang="ko-KR" altLang="ko-KR" sz="3600" b="1" dirty="0"/>
            </a:p>
            <a:p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6317723" y="2044794"/>
            <a:ext cx="4549803" cy="778374"/>
            <a:chOff x="7332671" y="3479033"/>
            <a:chExt cx="4549803" cy="778374"/>
          </a:xfrm>
        </p:grpSpPr>
        <p:sp>
          <p:nvSpPr>
            <p:cNvPr id="9" name="TextBox 8"/>
            <p:cNvSpPr txBox="1"/>
            <p:nvPr/>
          </p:nvSpPr>
          <p:spPr>
            <a:xfrm>
              <a:off x="7332671" y="3479033"/>
              <a:ext cx="2380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+mn-ea"/>
                </a:rPr>
                <a:t>산술 </a:t>
              </a:r>
              <a:r>
                <a:rPr lang="en-US" altLang="ko-KR" sz="2000" b="1" dirty="0">
                  <a:latin typeface="+mn-ea"/>
                </a:rPr>
                <a:t>– </a:t>
              </a:r>
              <a:r>
                <a:rPr lang="ko-KR" altLang="en-US" sz="2000" b="1" dirty="0">
                  <a:latin typeface="+mn-ea"/>
                </a:rPr>
                <a:t>에너지 마법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44427" y="3888075"/>
              <a:ext cx="433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몬스터를 공격하는 타워를 지을 수 있다</a:t>
              </a:r>
              <a:r>
                <a:rPr lang="en-US" altLang="ko-KR" dirty="0">
                  <a:latin typeface="+mn-ea"/>
                </a:rPr>
                <a:t>.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317723" y="1101014"/>
            <a:ext cx="4516139" cy="769442"/>
            <a:chOff x="7408171" y="4592317"/>
            <a:chExt cx="4516139" cy="769442"/>
          </a:xfrm>
        </p:grpSpPr>
        <p:sp>
          <p:nvSpPr>
            <p:cNvPr id="12" name="TextBox 11"/>
            <p:cNvSpPr txBox="1"/>
            <p:nvPr/>
          </p:nvSpPr>
          <p:spPr>
            <a:xfrm>
              <a:off x="7653589" y="4992427"/>
              <a:ext cx="4270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타워를 지을 수 있는 땅을 만들 수 있다</a:t>
              </a:r>
              <a:r>
                <a:rPr lang="en-US" altLang="ko-KR" dirty="0">
                  <a:latin typeface="+mn-ea"/>
                </a:rPr>
                <a:t>.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08171" y="4592317"/>
              <a:ext cx="21242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+mn-ea"/>
                </a:rPr>
                <a:t>기하 </a:t>
              </a:r>
              <a:r>
                <a:rPr lang="en-US" altLang="ko-KR" sz="2000" b="1" dirty="0">
                  <a:latin typeface="+mn-ea"/>
                </a:rPr>
                <a:t>– </a:t>
              </a:r>
              <a:r>
                <a:rPr lang="ko-KR" altLang="en-US" sz="2000" b="1" dirty="0">
                  <a:latin typeface="+mn-ea"/>
                </a:rPr>
                <a:t>공간 마법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355868" y="1875218"/>
            <a:ext cx="251927" cy="25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17421" y="1879787"/>
            <a:ext cx="251927" cy="256924"/>
          </a:xfrm>
          <a:prstGeom prst="rect">
            <a:avLst/>
          </a:prstGeom>
          <a:solidFill>
            <a:srgbClr val="FF4B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×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90631" y="1877599"/>
            <a:ext cx="251927" cy="25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6323" y="1877599"/>
            <a:ext cx="251927" cy="2569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-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71089" y="2136904"/>
            <a:ext cx="251927" cy="256924"/>
          </a:xfrm>
          <a:prstGeom prst="rect">
            <a:avLst/>
          </a:prstGeom>
          <a:solidFill>
            <a:srgbClr val="FF4B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×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55868" y="1613532"/>
            <a:ext cx="251927" cy="25692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÷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36911" y="1620663"/>
            <a:ext cx="251927" cy="25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41782" y="1356608"/>
            <a:ext cx="251927" cy="25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74612" y="2981629"/>
            <a:ext cx="251927" cy="25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69305" y="2981629"/>
            <a:ext cx="251927" cy="2569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-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663998" y="2981629"/>
            <a:ext cx="251927" cy="256924"/>
          </a:xfrm>
          <a:prstGeom prst="rect">
            <a:avLst/>
          </a:prstGeom>
          <a:solidFill>
            <a:srgbClr val="FF4B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×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158691" y="2981629"/>
            <a:ext cx="251927" cy="25692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÷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D81A0-902A-4254-9686-D0722141CA0B}"/>
              </a:ext>
            </a:extLst>
          </p:cNvPr>
          <p:cNvSpPr txBox="1"/>
          <p:nvPr/>
        </p:nvSpPr>
        <p:spPr>
          <a:xfrm>
            <a:off x="519909" y="10795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3B38E-7C24-48C8-8F93-40704D4C1204}"/>
              </a:ext>
            </a:extLst>
          </p:cNvPr>
          <p:cNvSpPr txBox="1"/>
          <p:nvPr/>
        </p:nvSpPr>
        <p:spPr>
          <a:xfrm>
            <a:off x="5456022" y="60207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4295" y="4222865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몬스터가 반드시 찍고 가야하는 랠리 포인트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324295" y="4874029"/>
            <a:ext cx="4897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스테이지 중간에 실시간으로 타워가 설치되면</a:t>
            </a:r>
            <a:endParaRPr lang="en-US" altLang="ko-KR" b="1" dirty="0" smtClean="0"/>
          </a:p>
          <a:p>
            <a:r>
              <a:rPr lang="ko-KR" altLang="en-US" b="1" dirty="0" smtClean="0"/>
              <a:t>몬스터의 이동 방향이 실시간으로 바뀌는</a:t>
            </a:r>
            <a:r>
              <a:rPr lang="en-US" altLang="ko-KR" b="1" dirty="0" smtClean="0"/>
              <a:t>…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7551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325820" y="1660563"/>
            <a:ext cx="7848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A* Algorithm</a:t>
            </a:r>
            <a:endParaRPr lang="ko-KR" altLang="ko-KR" sz="96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실무 스킬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116784" y="3995854"/>
            <a:ext cx="10266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600" b="1" u="sng" dirty="0"/>
              <a:t>비트연산자를 이용한 버프 구현</a:t>
            </a:r>
            <a:endParaRPr lang="ko-KR" altLang="ko-KR" sz="5600" u="sng" dirty="0"/>
          </a:p>
        </p:txBody>
      </p:sp>
    </p:spTree>
    <p:extLst>
      <p:ext uri="{BB962C8B-B14F-4D97-AF65-F5344CB8AC3E}">
        <p14:creationId xmlns:p14="http://schemas.microsoft.com/office/powerpoint/2010/main" val="339641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6965370" cy="684000"/>
            <a:chOff x="387926" y="230161"/>
            <a:chExt cx="6965370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67870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/>
                <a:t>비트 연산자를 이용한 버프 구현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>
            <a:spLocks noChangeAspect="1"/>
          </p:cNvSpPr>
          <p:nvPr/>
        </p:nvSpPr>
        <p:spPr>
          <a:xfrm>
            <a:off x="387926" y="1350949"/>
            <a:ext cx="755781" cy="7707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+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387926" y="2561038"/>
            <a:ext cx="755781" cy="770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-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387926" y="3770229"/>
            <a:ext cx="755781" cy="770772"/>
          </a:xfrm>
          <a:prstGeom prst="rect">
            <a:avLst/>
          </a:prstGeom>
          <a:solidFill>
            <a:srgbClr val="FF4B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×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387925" y="4979420"/>
            <a:ext cx="755781" cy="770772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÷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ED90F-91EC-4510-939A-A285E4D69158}"/>
              </a:ext>
            </a:extLst>
          </p:cNvPr>
          <p:cNvSpPr txBox="1"/>
          <p:nvPr/>
        </p:nvSpPr>
        <p:spPr>
          <a:xfrm>
            <a:off x="1394460" y="150294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일반 공격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C084C7-24E6-47AF-B373-B35BE408A946}"/>
              </a:ext>
            </a:extLst>
          </p:cNvPr>
          <p:cNvSpPr txBox="1"/>
          <p:nvPr/>
        </p:nvSpPr>
        <p:spPr>
          <a:xfrm>
            <a:off x="1394460" y="2715591"/>
            <a:ext cx="6510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일반 공격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타워 범위 내 </a:t>
            </a:r>
            <a:r>
              <a:rPr lang="ko-KR" altLang="en-US" sz="2400" b="1" u="sng" dirty="0"/>
              <a:t>유닛 이동속도 감소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0C55C3-3C39-40DC-9A01-FBD6690B064C}"/>
              </a:ext>
            </a:extLst>
          </p:cNvPr>
          <p:cNvSpPr txBox="1"/>
          <p:nvPr/>
        </p:nvSpPr>
        <p:spPr>
          <a:xfrm>
            <a:off x="1394460" y="5128727"/>
            <a:ext cx="6920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광역 공격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타워 범위 내 </a:t>
            </a:r>
            <a:r>
              <a:rPr lang="ko-KR" altLang="en-US" sz="2400" b="1" u="sng" dirty="0"/>
              <a:t>독 </a:t>
            </a:r>
            <a:r>
              <a:rPr lang="ko-KR" altLang="en-US" sz="2400" b="1" u="sng" dirty="0" err="1"/>
              <a:t>디버프</a:t>
            </a:r>
            <a:r>
              <a:rPr lang="en-US" altLang="ko-KR" sz="2400" b="1" u="sng" dirty="0"/>
              <a:t>(HP % </a:t>
            </a:r>
            <a:r>
              <a:rPr lang="ko-KR" altLang="en-US" sz="2400" b="1" u="sng" dirty="0"/>
              <a:t>감소</a:t>
            </a:r>
            <a:r>
              <a:rPr lang="en-US" altLang="ko-KR" sz="2400" b="1" u="sng" dirty="0"/>
              <a:t>)</a:t>
            </a:r>
            <a:endParaRPr lang="ko-KR" altLang="en-US" sz="2400" b="1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E9A3EC-60F3-47C7-8CA1-98D4E21E5DF8}"/>
              </a:ext>
            </a:extLst>
          </p:cNvPr>
          <p:cNvSpPr txBox="1"/>
          <p:nvPr/>
        </p:nvSpPr>
        <p:spPr>
          <a:xfrm>
            <a:off x="1394460" y="392824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광역 공격</a:t>
            </a:r>
          </a:p>
        </p:txBody>
      </p:sp>
    </p:spTree>
    <p:extLst>
      <p:ext uri="{BB962C8B-B14F-4D97-AF65-F5344CB8AC3E}">
        <p14:creationId xmlns:p14="http://schemas.microsoft.com/office/powerpoint/2010/main" val="1536919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6965370" cy="684000"/>
            <a:chOff x="387926" y="230161"/>
            <a:chExt cx="6965370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67870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/>
                <a:t>비트 연산자를 이용한 버프 구현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>
            <a:spLocks noChangeAspect="1"/>
          </p:cNvSpPr>
          <p:nvPr/>
        </p:nvSpPr>
        <p:spPr>
          <a:xfrm>
            <a:off x="387926" y="1350949"/>
            <a:ext cx="755781" cy="7707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+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387926" y="2561038"/>
            <a:ext cx="755781" cy="770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-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387926" y="3770229"/>
            <a:ext cx="755781" cy="770772"/>
          </a:xfrm>
          <a:prstGeom prst="rect">
            <a:avLst/>
          </a:prstGeom>
          <a:solidFill>
            <a:srgbClr val="FF4B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×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387925" y="4979420"/>
            <a:ext cx="755781" cy="770772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÷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ED90F-91EC-4510-939A-A285E4D69158}"/>
              </a:ext>
            </a:extLst>
          </p:cNvPr>
          <p:cNvSpPr txBox="1"/>
          <p:nvPr/>
        </p:nvSpPr>
        <p:spPr>
          <a:xfrm>
            <a:off x="1394460" y="150294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일반 공격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C084C7-24E6-47AF-B373-B35BE408A946}"/>
              </a:ext>
            </a:extLst>
          </p:cNvPr>
          <p:cNvSpPr txBox="1"/>
          <p:nvPr/>
        </p:nvSpPr>
        <p:spPr>
          <a:xfrm>
            <a:off x="1394460" y="2715591"/>
            <a:ext cx="6510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일반 공격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타워 범위 내 </a:t>
            </a:r>
            <a:r>
              <a:rPr lang="ko-KR" altLang="en-US" sz="2400" b="1" u="sng" dirty="0"/>
              <a:t>유닛 이동속도 감소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0C55C3-3C39-40DC-9A01-FBD6690B064C}"/>
              </a:ext>
            </a:extLst>
          </p:cNvPr>
          <p:cNvSpPr txBox="1"/>
          <p:nvPr/>
        </p:nvSpPr>
        <p:spPr>
          <a:xfrm>
            <a:off x="1394460" y="5128727"/>
            <a:ext cx="6920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광역 공격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타워 범위 내 </a:t>
            </a:r>
            <a:r>
              <a:rPr lang="ko-KR" altLang="en-US" sz="2400" b="1" u="sng" dirty="0"/>
              <a:t>독 </a:t>
            </a:r>
            <a:r>
              <a:rPr lang="ko-KR" altLang="en-US" sz="2400" b="1" u="sng" dirty="0" err="1"/>
              <a:t>디버프</a:t>
            </a:r>
            <a:r>
              <a:rPr lang="en-US" altLang="ko-KR" sz="2400" b="1" u="sng" dirty="0"/>
              <a:t>(HP % </a:t>
            </a:r>
            <a:r>
              <a:rPr lang="ko-KR" altLang="en-US" sz="2400" b="1" u="sng" dirty="0"/>
              <a:t>감소</a:t>
            </a:r>
            <a:r>
              <a:rPr lang="en-US" altLang="ko-KR" sz="2400" b="1" u="sng" dirty="0"/>
              <a:t>)</a:t>
            </a:r>
            <a:endParaRPr lang="ko-KR" altLang="en-US" sz="2400" b="1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E9A3EC-60F3-47C7-8CA1-98D4E21E5DF8}"/>
              </a:ext>
            </a:extLst>
          </p:cNvPr>
          <p:cNvSpPr txBox="1"/>
          <p:nvPr/>
        </p:nvSpPr>
        <p:spPr>
          <a:xfrm>
            <a:off x="1394460" y="392824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광역 공격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BCBE4C-30C7-4719-B162-4ACDEBE947BF}"/>
              </a:ext>
            </a:extLst>
          </p:cNvPr>
          <p:cNvSpPr txBox="1"/>
          <p:nvPr/>
        </p:nvSpPr>
        <p:spPr>
          <a:xfrm>
            <a:off x="8155328" y="1779639"/>
            <a:ext cx="350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const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iFrozen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0x00000001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24A976-2031-4215-B520-4DA1177E7D54}"/>
              </a:ext>
            </a:extLst>
          </p:cNvPr>
          <p:cNvSpPr txBox="1"/>
          <p:nvPr/>
        </p:nvSpPr>
        <p:spPr>
          <a:xfrm>
            <a:off x="8155328" y="2148971"/>
            <a:ext cx="349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const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iPoison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0x00000002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18B79-9CD1-44AC-99C9-8349856495CF}"/>
              </a:ext>
            </a:extLst>
          </p:cNvPr>
          <p:cNvSpPr txBox="1"/>
          <p:nvPr/>
        </p:nvSpPr>
        <p:spPr>
          <a:xfrm>
            <a:off x="8155328" y="1255754"/>
            <a:ext cx="345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int </a:t>
            </a:r>
            <a:r>
              <a:rPr lang="en-US" altLang="ko-KR" b="1" dirty="0" err="1"/>
              <a:t>iDebuf</a:t>
            </a:r>
            <a:r>
              <a:rPr lang="en-US" altLang="ko-KR" b="1" dirty="0"/>
              <a:t> = </a:t>
            </a:r>
            <a:r>
              <a:rPr lang="en-US" altLang="ko-KR" b="1" dirty="0" err="1"/>
              <a:t>iFrozen</a:t>
            </a:r>
            <a:r>
              <a:rPr lang="en-US" altLang="ko-KR" b="1" dirty="0"/>
              <a:t> | </a:t>
            </a:r>
            <a:r>
              <a:rPr lang="en-US" altLang="ko-KR" b="1" dirty="0" err="1"/>
              <a:t>iPoison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E5328D-D50A-402F-97B0-1DAC5984CFE9}"/>
              </a:ext>
            </a:extLst>
          </p:cNvPr>
          <p:cNvSpPr txBox="1"/>
          <p:nvPr/>
        </p:nvSpPr>
        <p:spPr>
          <a:xfrm>
            <a:off x="8155328" y="2896542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타워 범위 밖으로 나가면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CAEC6F-365F-4098-9170-543CC7A56C93}"/>
              </a:ext>
            </a:extLst>
          </p:cNvPr>
          <p:cNvSpPr txBox="1"/>
          <p:nvPr/>
        </p:nvSpPr>
        <p:spPr>
          <a:xfrm>
            <a:off x="8155328" y="3586248"/>
            <a:ext cx="203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iDebuf</a:t>
            </a:r>
            <a:r>
              <a:rPr lang="en-US" altLang="ko-KR" dirty="0"/>
              <a:t> ^=</a:t>
            </a:r>
            <a:r>
              <a:rPr lang="en-US" altLang="ko-KR" dirty="0" err="1"/>
              <a:t>iFrozen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8A9B0F-B7D4-477B-9B14-95B068830F6F}"/>
              </a:ext>
            </a:extLst>
          </p:cNvPr>
          <p:cNvSpPr txBox="1"/>
          <p:nvPr/>
        </p:nvSpPr>
        <p:spPr>
          <a:xfrm>
            <a:off x="8155328" y="3955580"/>
            <a:ext cx="202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iDebuf</a:t>
            </a:r>
            <a:r>
              <a:rPr lang="en-US" altLang="ko-KR" dirty="0"/>
              <a:t> ^=</a:t>
            </a:r>
            <a:r>
              <a:rPr lang="en-US" altLang="ko-KR" dirty="0" err="1"/>
              <a:t>iPoison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420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6965370" cy="684000"/>
            <a:chOff x="387926" y="230161"/>
            <a:chExt cx="6965370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67870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/>
                <a:t>비트 연산자를 이용한 버프 구현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>
            <a:spLocks noChangeAspect="1"/>
          </p:cNvSpPr>
          <p:nvPr/>
        </p:nvSpPr>
        <p:spPr>
          <a:xfrm>
            <a:off x="387926" y="1350949"/>
            <a:ext cx="755781" cy="7707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+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387926" y="2561038"/>
            <a:ext cx="755781" cy="770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-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387926" y="3770229"/>
            <a:ext cx="755781" cy="770772"/>
          </a:xfrm>
          <a:prstGeom prst="rect">
            <a:avLst/>
          </a:prstGeom>
          <a:solidFill>
            <a:srgbClr val="FF4B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×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387925" y="4979420"/>
            <a:ext cx="755781" cy="770772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÷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ED90F-91EC-4510-939A-A285E4D69158}"/>
              </a:ext>
            </a:extLst>
          </p:cNvPr>
          <p:cNvSpPr txBox="1"/>
          <p:nvPr/>
        </p:nvSpPr>
        <p:spPr>
          <a:xfrm>
            <a:off x="1394460" y="150294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일반 공격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C084C7-24E6-47AF-B373-B35BE408A946}"/>
              </a:ext>
            </a:extLst>
          </p:cNvPr>
          <p:cNvSpPr txBox="1"/>
          <p:nvPr/>
        </p:nvSpPr>
        <p:spPr>
          <a:xfrm>
            <a:off x="1394460" y="2715591"/>
            <a:ext cx="6510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일반 공격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타워 범위 내 </a:t>
            </a:r>
            <a:r>
              <a:rPr lang="ko-KR" altLang="en-US" sz="2400" b="1" u="sng" dirty="0"/>
              <a:t>유닛 이동속도 감소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0C55C3-3C39-40DC-9A01-FBD6690B064C}"/>
              </a:ext>
            </a:extLst>
          </p:cNvPr>
          <p:cNvSpPr txBox="1"/>
          <p:nvPr/>
        </p:nvSpPr>
        <p:spPr>
          <a:xfrm>
            <a:off x="1394460" y="5128727"/>
            <a:ext cx="6920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광역 공격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타워 범위 내 </a:t>
            </a:r>
            <a:r>
              <a:rPr lang="ko-KR" altLang="en-US" sz="2400" b="1" u="sng" dirty="0"/>
              <a:t>독 </a:t>
            </a:r>
            <a:r>
              <a:rPr lang="ko-KR" altLang="en-US" sz="2400" b="1" u="sng" dirty="0" err="1"/>
              <a:t>디버프</a:t>
            </a:r>
            <a:r>
              <a:rPr lang="en-US" altLang="ko-KR" sz="2400" b="1" u="sng" dirty="0"/>
              <a:t>(HP % </a:t>
            </a:r>
            <a:r>
              <a:rPr lang="ko-KR" altLang="en-US" sz="2400" b="1" u="sng" dirty="0"/>
              <a:t>감소</a:t>
            </a:r>
            <a:r>
              <a:rPr lang="en-US" altLang="ko-KR" sz="2400" b="1" u="sng" dirty="0"/>
              <a:t>)</a:t>
            </a:r>
            <a:endParaRPr lang="ko-KR" altLang="en-US" sz="2400" b="1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E9A3EC-60F3-47C7-8CA1-98D4E21E5DF8}"/>
              </a:ext>
            </a:extLst>
          </p:cNvPr>
          <p:cNvSpPr txBox="1"/>
          <p:nvPr/>
        </p:nvSpPr>
        <p:spPr>
          <a:xfrm>
            <a:off x="1394460" y="392824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광역 공격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BCBE4C-30C7-4719-B162-4ACDEBE947BF}"/>
              </a:ext>
            </a:extLst>
          </p:cNvPr>
          <p:cNvSpPr txBox="1"/>
          <p:nvPr/>
        </p:nvSpPr>
        <p:spPr>
          <a:xfrm>
            <a:off x="8155328" y="1779639"/>
            <a:ext cx="350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const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iFrozen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0x00000001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24A976-2031-4215-B520-4DA1177E7D54}"/>
              </a:ext>
            </a:extLst>
          </p:cNvPr>
          <p:cNvSpPr txBox="1"/>
          <p:nvPr/>
        </p:nvSpPr>
        <p:spPr>
          <a:xfrm>
            <a:off x="8155328" y="2148971"/>
            <a:ext cx="349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const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iPoison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0x00000002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18B79-9CD1-44AC-99C9-8349856495CF}"/>
              </a:ext>
            </a:extLst>
          </p:cNvPr>
          <p:cNvSpPr txBox="1"/>
          <p:nvPr/>
        </p:nvSpPr>
        <p:spPr>
          <a:xfrm>
            <a:off x="8155328" y="1255754"/>
            <a:ext cx="345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int </a:t>
            </a:r>
            <a:r>
              <a:rPr lang="en-US" altLang="ko-KR" b="1" dirty="0" err="1"/>
              <a:t>iDebuf</a:t>
            </a:r>
            <a:r>
              <a:rPr lang="en-US" altLang="ko-KR" b="1" dirty="0"/>
              <a:t> = </a:t>
            </a:r>
            <a:r>
              <a:rPr lang="en-US" altLang="ko-KR" b="1" dirty="0" err="1"/>
              <a:t>iFrozen</a:t>
            </a:r>
            <a:r>
              <a:rPr lang="en-US" altLang="ko-KR" b="1" dirty="0"/>
              <a:t> | </a:t>
            </a:r>
            <a:r>
              <a:rPr lang="en-US" altLang="ko-KR" b="1" dirty="0" err="1"/>
              <a:t>iPoison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E5328D-D50A-402F-97B0-1DAC5984CFE9}"/>
              </a:ext>
            </a:extLst>
          </p:cNvPr>
          <p:cNvSpPr txBox="1"/>
          <p:nvPr/>
        </p:nvSpPr>
        <p:spPr>
          <a:xfrm>
            <a:off x="8155328" y="2896542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타워 범위 밖으로 나가면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CAEC6F-365F-4098-9170-543CC7A56C93}"/>
              </a:ext>
            </a:extLst>
          </p:cNvPr>
          <p:cNvSpPr txBox="1"/>
          <p:nvPr/>
        </p:nvSpPr>
        <p:spPr>
          <a:xfrm>
            <a:off x="8155328" y="3586248"/>
            <a:ext cx="203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iDebuf</a:t>
            </a:r>
            <a:r>
              <a:rPr lang="en-US" altLang="ko-KR" dirty="0"/>
              <a:t> ^=</a:t>
            </a:r>
            <a:r>
              <a:rPr lang="en-US" altLang="ko-KR" dirty="0" err="1"/>
              <a:t>iFrozen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8A9B0F-B7D4-477B-9B14-95B068830F6F}"/>
              </a:ext>
            </a:extLst>
          </p:cNvPr>
          <p:cNvSpPr txBox="1"/>
          <p:nvPr/>
        </p:nvSpPr>
        <p:spPr>
          <a:xfrm>
            <a:off x="8155328" y="3955580"/>
            <a:ext cx="202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iDebuf</a:t>
            </a:r>
            <a:r>
              <a:rPr lang="en-US" altLang="ko-KR" dirty="0"/>
              <a:t> ^=</a:t>
            </a:r>
            <a:r>
              <a:rPr lang="en-US" altLang="ko-KR" dirty="0" err="1"/>
              <a:t>iPoison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 rot="19691060">
            <a:off x="8725997" y="5313393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스테이지 난이도</a:t>
            </a:r>
            <a:endParaRPr lang="ko-KR" altLang="en-US" sz="2400"/>
          </a:p>
        </p:txBody>
      </p:sp>
      <p:sp>
        <p:nvSpPr>
          <p:cNvPr id="21" name="TextBox 20"/>
          <p:cNvSpPr txBox="1"/>
          <p:nvPr/>
        </p:nvSpPr>
        <p:spPr>
          <a:xfrm rot="1557116">
            <a:off x="8756422" y="531339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몬스터 </a:t>
            </a:r>
            <a:r>
              <a:rPr lang="ko-KR" altLang="en-US" sz="2400" dirty="0" err="1" smtClean="0"/>
              <a:t>광폭화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등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7645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73058" y="1548123"/>
            <a:ext cx="5563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/>
              <a:t>실무 스킬</a:t>
            </a:r>
            <a:endParaRPr lang="ko-KR" altLang="ko-KR" sz="96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선정 이유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273057" y="3740218"/>
            <a:ext cx="5563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u="sng" dirty="0"/>
              <a:t>메타 개발</a:t>
            </a:r>
            <a:endParaRPr lang="ko-KR" altLang="ko-KR" sz="9600" u="sng" dirty="0"/>
          </a:p>
        </p:txBody>
      </p:sp>
    </p:spTree>
    <p:extLst>
      <p:ext uri="{BB962C8B-B14F-4D97-AF65-F5344CB8AC3E}">
        <p14:creationId xmlns:p14="http://schemas.microsoft.com/office/powerpoint/2010/main" val="61194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메타 개발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6279" y="1491286"/>
            <a:ext cx="6649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개발을 가능하도록 하는 개발</a:t>
            </a:r>
            <a:endParaRPr lang="ko-KR" altLang="ko-KR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D6F42D-87AE-457D-8CA0-02A0B2890E75}"/>
              </a:ext>
            </a:extLst>
          </p:cNvPr>
          <p:cNvSpPr txBox="1"/>
          <p:nvPr/>
        </p:nvSpPr>
        <p:spPr>
          <a:xfrm>
            <a:off x="566278" y="2410804"/>
            <a:ext cx="4622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툴</a:t>
            </a:r>
            <a:r>
              <a:rPr lang="en-US" altLang="ko-KR" sz="3600" b="1" dirty="0"/>
              <a:t>, </a:t>
            </a:r>
            <a:r>
              <a:rPr lang="ko-KR" altLang="en-US" sz="3600" b="1" dirty="0"/>
              <a:t>프로세스의 개발</a:t>
            </a:r>
            <a:endParaRPr lang="ko-KR" altLang="ko-KR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5E6C9-6ADE-487A-B610-47E196F522F0}"/>
              </a:ext>
            </a:extLst>
          </p:cNvPr>
          <p:cNvSpPr txBox="1"/>
          <p:nvPr/>
        </p:nvSpPr>
        <p:spPr>
          <a:xfrm>
            <a:off x="617486" y="4243330"/>
            <a:ext cx="10957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600" b="1" u="sng" dirty="0"/>
              <a:t>기획반과의 </a:t>
            </a:r>
            <a:r>
              <a:rPr lang="ko-KR" altLang="en-US" sz="5600" b="1" u="sng" dirty="0" err="1"/>
              <a:t>콜라보레이션을</a:t>
            </a:r>
            <a:r>
              <a:rPr lang="ko-KR" altLang="en-US" sz="5600" b="1" u="sng" dirty="0"/>
              <a:t> 위해</a:t>
            </a:r>
            <a:endParaRPr lang="ko-KR" altLang="ko-KR" sz="5600" u="sng" dirty="0"/>
          </a:p>
        </p:txBody>
      </p:sp>
    </p:spTree>
    <p:extLst>
      <p:ext uri="{BB962C8B-B14F-4D97-AF65-F5344CB8AC3E}">
        <p14:creationId xmlns:p14="http://schemas.microsoft.com/office/powerpoint/2010/main" val="8564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메타 개발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43AAF9DA-CDC2-4218-BD2E-60EFEC8D3BD4}"/>
              </a:ext>
            </a:extLst>
          </p:cNvPr>
          <p:cNvSpPr/>
          <p:nvPr/>
        </p:nvSpPr>
        <p:spPr>
          <a:xfrm>
            <a:off x="1191262" y="1054849"/>
            <a:ext cx="3103874" cy="830425"/>
          </a:xfrm>
          <a:prstGeom prst="wedgeEllipse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몬스터 </a:t>
            </a:r>
            <a:r>
              <a:rPr lang="en-US" altLang="ko-KR" dirty="0">
                <a:solidFill>
                  <a:schemeClr val="tx1"/>
                </a:solidFill>
              </a:rPr>
              <a:t>HP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en-US" altLang="ko-KR" u="sng" dirty="0">
                <a:solidFill>
                  <a:srgbClr val="FF0000"/>
                </a:solidFill>
              </a:rPr>
              <a:t>20</a:t>
            </a:r>
            <a:r>
              <a:rPr lang="ko-KR" altLang="en-US" dirty="0">
                <a:solidFill>
                  <a:schemeClr val="tx1"/>
                </a:solidFill>
              </a:rPr>
              <a:t>으로 바꿔주세요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2107A82-7EAE-45CF-AE7A-F704ADC7B0D0}"/>
              </a:ext>
            </a:extLst>
          </p:cNvPr>
          <p:cNvGrpSpPr/>
          <p:nvPr/>
        </p:nvGrpSpPr>
        <p:grpSpPr>
          <a:xfrm>
            <a:off x="566278" y="1684094"/>
            <a:ext cx="1111202" cy="1476989"/>
            <a:chOff x="606391" y="1194318"/>
            <a:chExt cx="1111202" cy="1476989"/>
          </a:xfrm>
        </p:grpSpPr>
        <p:sp>
          <p:nvSpPr>
            <p:cNvPr id="4" name="웃는 얼굴 3">
              <a:extLst>
                <a:ext uri="{FF2B5EF4-FFF2-40B4-BE49-F238E27FC236}">
                  <a16:creationId xmlns:a16="http://schemas.microsoft.com/office/drawing/2014/main" id="{F7A90182-1D73-45B2-A64D-F9B3DCB3CFCE}"/>
                </a:ext>
              </a:extLst>
            </p:cNvPr>
            <p:cNvSpPr/>
            <p:nvPr/>
          </p:nvSpPr>
          <p:spPr>
            <a:xfrm>
              <a:off x="616151" y="1194318"/>
              <a:ext cx="1091682" cy="1091682"/>
            </a:xfrm>
            <a:prstGeom prst="smileyF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8FEAB5-EB0D-47BC-893D-23B2143B6B2F}"/>
                </a:ext>
              </a:extLst>
            </p:cNvPr>
            <p:cNvSpPr txBox="1"/>
            <p:nvPr/>
          </p:nvSpPr>
          <p:spPr>
            <a:xfrm>
              <a:off x="606391" y="2301975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기획자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6979A0B-DB15-4D72-8C3F-40518E414684}"/>
              </a:ext>
            </a:extLst>
          </p:cNvPr>
          <p:cNvGrpSpPr/>
          <p:nvPr/>
        </p:nvGrpSpPr>
        <p:grpSpPr>
          <a:xfrm>
            <a:off x="6318828" y="1684094"/>
            <a:ext cx="1572866" cy="1476989"/>
            <a:chOff x="8250153" y="1194318"/>
            <a:chExt cx="1572866" cy="1476989"/>
          </a:xfrm>
        </p:grpSpPr>
        <p:sp>
          <p:nvSpPr>
            <p:cNvPr id="5" name="웃는 얼굴 4">
              <a:extLst>
                <a:ext uri="{FF2B5EF4-FFF2-40B4-BE49-F238E27FC236}">
                  <a16:creationId xmlns:a16="http://schemas.microsoft.com/office/drawing/2014/main" id="{6D77CB5C-E48B-4B19-968E-D9B400EC0013}"/>
                </a:ext>
              </a:extLst>
            </p:cNvPr>
            <p:cNvSpPr/>
            <p:nvPr/>
          </p:nvSpPr>
          <p:spPr>
            <a:xfrm>
              <a:off x="8490745" y="1194318"/>
              <a:ext cx="1091682" cy="1091682"/>
            </a:xfrm>
            <a:prstGeom prst="smileyF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B3E3D5-79E1-4400-B92E-B3EB3EA85200}"/>
                </a:ext>
              </a:extLst>
            </p:cNvPr>
            <p:cNvSpPr txBox="1"/>
            <p:nvPr/>
          </p:nvSpPr>
          <p:spPr>
            <a:xfrm>
              <a:off x="8250153" y="2301975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프로그래머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9841285F-7079-45C7-BAED-DA20608116A4}"/>
              </a:ext>
            </a:extLst>
          </p:cNvPr>
          <p:cNvSpPr/>
          <p:nvPr/>
        </p:nvSpPr>
        <p:spPr>
          <a:xfrm>
            <a:off x="4736553" y="1054849"/>
            <a:ext cx="2316036" cy="629245"/>
          </a:xfrm>
          <a:prstGeom prst="wedgeEllipseCallout">
            <a:avLst>
              <a:gd name="adj1" fmla="val 32960"/>
              <a:gd name="adj2" fmla="val 6398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 알겠습니다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38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4" name="TextBox 3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목차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평행 사변형 6"/>
          <p:cNvSpPr>
            <a:spLocks noChangeAspect="1"/>
          </p:cNvSpPr>
          <p:nvPr/>
        </p:nvSpPr>
        <p:spPr>
          <a:xfrm>
            <a:off x="566278" y="1739147"/>
            <a:ext cx="3433465" cy="660282"/>
          </a:xfrm>
          <a:prstGeom prst="parallelogram">
            <a:avLst>
              <a:gd name="adj" fmla="val 54101"/>
            </a:avLst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8" name="평행 사변형 7"/>
          <p:cNvSpPr>
            <a:spLocks noChangeAspect="1"/>
          </p:cNvSpPr>
          <p:nvPr/>
        </p:nvSpPr>
        <p:spPr>
          <a:xfrm>
            <a:off x="4305970" y="1730774"/>
            <a:ext cx="3433465" cy="660282"/>
          </a:xfrm>
          <a:prstGeom prst="parallelogram">
            <a:avLst>
              <a:gd name="adj" fmla="val 54101"/>
            </a:avLst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9" name="평행 사변형 8"/>
          <p:cNvSpPr>
            <a:spLocks noChangeAspect="1"/>
          </p:cNvSpPr>
          <p:nvPr/>
        </p:nvSpPr>
        <p:spPr>
          <a:xfrm>
            <a:off x="8045662" y="1730774"/>
            <a:ext cx="3433465" cy="660282"/>
          </a:xfrm>
          <a:prstGeom prst="parallelogram">
            <a:avLst>
              <a:gd name="adj" fmla="val 54101"/>
            </a:avLst>
          </a:prstGeom>
          <a:solidFill>
            <a:schemeClr val="accent5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103" y="2801200"/>
            <a:ext cx="26981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ea typeface="맑은 고딕" pitchFamily="50" charset="-127"/>
              </a:rPr>
              <a:t>1-1. </a:t>
            </a:r>
            <a:r>
              <a:rPr lang="ko-KR" altLang="en-US" sz="3000" b="1" dirty="0">
                <a:ea typeface="맑은 고딕" pitchFamily="50" charset="-127"/>
              </a:rPr>
              <a:t>게임 컨셉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4103" y="3672253"/>
            <a:ext cx="26981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ea typeface="맑은 고딕" pitchFamily="50" charset="-127"/>
              </a:rPr>
              <a:t>1-2. </a:t>
            </a:r>
            <a:r>
              <a:rPr lang="ko-KR" altLang="en-US" sz="3000" b="1" dirty="0">
                <a:ea typeface="맑은 고딕" pitchFamily="50" charset="-127"/>
              </a:rPr>
              <a:t>선정 이유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35201" y="174242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컨셉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17080" y="1771653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a typeface="맑은 고딕" pitchFamily="50" charset="-127"/>
              </a:rPr>
              <a:t>개발 문서</a:t>
            </a:r>
            <a:endParaRPr lang="ko-KR" altLang="en-US" sz="2500" b="1" dirty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68508" y="1761511"/>
            <a:ext cx="9877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err="1">
                <a:solidFill>
                  <a:schemeClr val="bg1"/>
                </a:solidFill>
                <a:ea typeface="맑은 고딕" pitchFamily="50" charset="-127"/>
              </a:rPr>
              <a:t>QnA</a:t>
            </a:r>
            <a:endParaRPr lang="ko-KR" altLang="en-US" sz="3000" b="1" dirty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0396" y="4482407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ea typeface="맑은 고딕" pitchFamily="50" charset="-127"/>
              </a:rPr>
              <a:t>1-2-1. </a:t>
            </a:r>
            <a:r>
              <a:rPr lang="ko-KR" altLang="en-US" sz="2400" b="1" dirty="0">
                <a:ea typeface="맑은 고딕" pitchFamily="50" charset="-127"/>
              </a:rPr>
              <a:t>실무 스킬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80396" y="5122627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ea typeface="맑은 고딕" pitchFamily="50" charset="-127"/>
              </a:rPr>
              <a:t>1-2-2. </a:t>
            </a:r>
            <a:r>
              <a:rPr lang="ko-KR" altLang="en-US" sz="2400" b="1" dirty="0">
                <a:ea typeface="맑은 고딕" pitchFamily="50" charset="-127"/>
              </a:rPr>
              <a:t>메타 개발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37872" y="270886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ea typeface="맑은 고딕" pitchFamily="50" charset="-127"/>
              </a:rPr>
              <a:t>일정표</a:t>
            </a:r>
          </a:p>
        </p:txBody>
      </p:sp>
      <p:cxnSp>
        <p:nvCxnSpPr>
          <p:cNvPr id="25" name="직선 연결선 24"/>
          <p:cNvCxnSpPr>
            <a:stCxn id="7" idx="2"/>
            <a:endCxn id="8" idx="5"/>
          </p:cNvCxnSpPr>
          <p:nvPr/>
        </p:nvCxnSpPr>
        <p:spPr>
          <a:xfrm flipV="1">
            <a:off x="3821133" y="2060915"/>
            <a:ext cx="663447" cy="8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7576097" y="2056728"/>
            <a:ext cx="663447" cy="8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53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메타 개발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43AAF9DA-CDC2-4218-BD2E-60EFEC8D3BD4}"/>
              </a:ext>
            </a:extLst>
          </p:cNvPr>
          <p:cNvSpPr/>
          <p:nvPr/>
        </p:nvSpPr>
        <p:spPr>
          <a:xfrm>
            <a:off x="1191262" y="1054849"/>
            <a:ext cx="3103874" cy="830425"/>
          </a:xfrm>
          <a:prstGeom prst="wedgeEllipse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몬스터 </a:t>
            </a:r>
            <a:r>
              <a:rPr lang="en-US" altLang="ko-KR" dirty="0">
                <a:solidFill>
                  <a:schemeClr val="tx1"/>
                </a:solidFill>
              </a:rPr>
              <a:t>HP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en-US" altLang="ko-KR" u="sng" dirty="0">
                <a:solidFill>
                  <a:srgbClr val="FF0000"/>
                </a:solidFill>
              </a:rPr>
              <a:t>20</a:t>
            </a:r>
            <a:r>
              <a:rPr lang="ko-KR" altLang="en-US" dirty="0">
                <a:solidFill>
                  <a:schemeClr val="tx1"/>
                </a:solidFill>
              </a:rPr>
              <a:t>으로 바꿔주세요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2107A82-7EAE-45CF-AE7A-F704ADC7B0D0}"/>
              </a:ext>
            </a:extLst>
          </p:cNvPr>
          <p:cNvGrpSpPr/>
          <p:nvPr/>
        </p:nvGrpSpPr>
        <p:grpSpPr>
          <a:xfrm>
            <a:off x="566278" y="1684094"/>
            <a:ext cx="1111202" cy="1476989"/>
            <a:chOff x="606391" y="1194318"/>
            <a:chExt cx="1111202" cy="1476989"/>
          </a:xfrm>
        </p:grpSpPr>
        <p:sp>
          <p:nvSpPr>
            <p:cNvPr id="4" name="웃는 얼굴 3">
              <a:extLst>
                <a:ext uri="{FF2B5EF4-FFF2-40B4-BE49-F238E27FC236}">
                  <a16:creationId xmlns:a16="http://schemas.microsoft.com/office/drawing/2014/main" id="{F7A90182-1D73-45B2-A64D-F9B3DCB3CFCE}"/>
                </a:ext>
              </a:extLst>
            </p:cNvPr>
            <p:cNvSpPr/>
            <p:nvPr/>
          </p:nvSpPr>
          <p:spPr>
            <a:xfrm>
              <a:off x="616151" y="1194318"/>
              <a:ext cx="1091682" cy="1091682"/>
            </a:xfrm>
            <a:prstGeom prst="smileyF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8FEAB5-EB0D-47BC-893D-23B2143B6B2F}"/>
                </a:ext>
              </a:extLst>
            </p:cNvPr>
            <p:cNvSpPr txBox="1"/>
            <p:nvPr/>
          </p:nvSpPr>
          <p:spPr>
            <a:xfrm>
              <a:off x="606391" y="2301975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기획자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6979A0B-DB15-4D72-8C3F-40518E414684}"/>
              </a:ext>
            </a:extLst>
          </p:cNvPr>
          <p:cNvGrpSpPr/>
          <p:nvPr/>
        </p:nvGrpSpPr>
        <p:grpSpPr>
          <a:xfrm>
            <a:off x="6318828" y="1684094"/>
            <a:ext cx="1572866" cy="1476989"/>
            <a:chOff x="8250153" y="1194318"/>
            <a:chExt cx="1572866" cy="1476989"/>
          </a:xfrm>
        </p:grpSpPr>
        <p:sp>
          <p:nvSpPr>
            <p:cNvPr id="5" name="웃는 얼굴 4">
              <a:extLst>
                <a:ext uri="{FF2B5EF4-FFF2-40B4-BE49-F238E27FC236}">
                  <a16:creationId xmlns:a16="http://schemas.microsoft.com/office/drawing/2014/main" id="{6D77CB5C-E48B-4B19-968E-D9B400EC0013}"/>
                </a:ext>
              </a:extLst>
            </p:cNvPr>
            <p:cNvSpPr/>
            <p:nvPr/>
          </p:nvSpPr>
          <p:spPr>
            <a:xfrm>
              <a:off x="8490745" y="1194318"/>
              <a:ext cx="1091682" cy="1091682"/>
            </a:xfrm>
            <a:prstGeom prst="smileyF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B3E3D5-79E1-4400-B92E-B3EB3EA85200}"/>
                </a:ext>
              </a:extLst>
            </p:cNvPr>
            <p:cNvSpPr txBox="1"/>
            <p:nvPr/>
          </p:nvSpPr>
          <p:spPr>
            <a:xfrm>
              <a:off x="8250153" y="2301975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프로그래머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9841285F-7079-45C7-BAED-DA20608116A4}"/>
              </a:ext>
            </a:extLst>
          </p:cNvPr>
          <p:cNvSpPr/>
          <p:nvPr/>
        </p:nvSpPr>
        <p:spPr>
          <a:xfrm>
            <a:off x="4736553" y="1054849"/>
            <a:ext cx="2316036" cy="629245"/>
          </a:xfrm>
          <a:prstGeom prst="wedgeEllipseCallout">
            <a:avLst>
              <a:gd name="adj1" fmla="val 32960"/>
              <a:gd name="adj2" fmla="val 6398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 알겠습니다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말풍선: 타원형 32">
            <a:extLst>
              <a:ext uri="{FF2B5EF4-FFF2-40B4-BE49-F238E27FC236}">
                <a16:creationId xmlns:a16="http://schemas.microsoft.com/office/drawing/2014/main" id="{E185B895-DEE0-4205-B9F7-5DEE3B6D069D}"/>
              </a:ext>
            </a:extLst>
          </p:cNvPr>
          <p:cNvSpPr/>
          <p:nvPr/>
        </p:nvSpPr>
        <p:spPr>
          <a:xfrm>
            <a:off x="1076504" y="3782092"/>
            <a:ext cx="3218632" cy="1028482"/>
          </a:xfrm>
          <a:prstGeom prst="wedgeEllipse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몬스터가 잘 안 죽네요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HP</a:t>
            </a:r>
            <a:r>
              <a:rPr lang="ko-KR" altLang="en-US" sz="1600" dirty="0">
                <a:solidFill>
                  <a:schemeClr val="tx1"/>
                </a:solidFill>
              </a:rPr>
              <a:t>를 </a:t>
            </a:r>
            <a:r>
              <a:rPr lang="en-US" altLang="ko-KR" sz="1600" u="sng" dirty="0">
                <a:solidFill>
                  <a:srgbClr val="FF0000"/>
                </a:solidFill>
              </a:rPr>
              <a:t>15</a:t>
            </a:r>
            <a:r>
              <a:rPr lang="ko-KR" altLang="en-US" sz="1600" dirty="0">
                <a:solidFill>
                  <a:schemeClr val="tx1"/>
                </a:solidFill>
              </a:rPr>
              <a:t>로 바꿔주세요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ACB24D7-2E2D-46E4-BB74-C571932AEF54}"/>
              </a:ext>
            </a:extLst>
          </p:cNvPr>
          <p:cNvGrpSpPr/>
          <p:nvPr/>
        </p:nvGrpSpPr>
        <p:grpSpPr>
          <a:xfrm>
            <a:off x="566278" y="4609393"/>
            <a:ext cx="1111202" cy="1476989"/>
            <a:chOff x="606391" y="1194318"/>
            <a:chExt cx="1111202" cy="1476989"/>
          </a:xfrm>
        </p:grpSpPr>
        <p:sp>
          <p:nvSpPr>
            <p:cNvPr id="36" name="웃는 얼굴 35">
              <a:extLst>
                <a:ext uri="{FF2B5EF4-FFF2-40B4-BE49-F238E27FC236}">
                  <a16:creationId xmlns:a16="http://schemas.microsoft.com/office/drawing/2014/main" id="{47980A62-025F-4AB9-81C3-834E0940CF24}"/>
                </a:ext>
              </a:extLst>
            </p:cNvPr>
            <p:cNvSpPr/>
            <p:nvPr/>
          </p:nvSpPr>
          <p:spPr>
            <a:xfrm>
              <a:off x="616151" y="1194318"/>
              <a:ext cx="1091682" cy="1091682"/>
            </a:xfrm>
            <a:prstGeom prst="smileyF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0306AB-7038-4DD8-9C4D-AE8ADAF151A7}"/>
                </a:ext>
              </a:extLst>
            </p:cNvPr>
            <p:cNvSpPr txBox="1"/>
            <p:nvPr/>
          </p:nvSpPr>
          <p:spPr>
            <a:xfrm>
              <a:off x="606391" y="2301975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기획자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4AE8A1D-36C8-4F35-842A-1AC99630AB09}"/>
              </a:ext>
            </a:extLst>
          </p:cNvPr>
          <p:cNvGrpSpPr/>
          <p:nvPr/>
        </p:nvGrpSpPr>
        <p:grpSpPr>
          <a:xfrm>
            <a:off x="6775656" y="4558718"/>
            <a:ext cx="1572866" cy="1476989"/>
            <a:chOff x="8250153" y="1194318"/>
            <a:chExt cx="1572866" cy="1476989"/>
          </a:xfrm>
        </p:grpSpPr>
        <p:sp>
          <p:nvSpPr>
            <p:cNvPr id="39" name="웃는 얼굴 38">
              <a:extLst>
                <a:ext uri="{FF2B5EF4-FFF2-40B4-BE49-F238E27FC236}">
                  <a16:creationId xmlns:a16="http://schemas.microsoft.com/office/drawing/2014/main" id="{3769585C-3750-4F39-9804-71DCA34E6700}"/>
                </a:ext>
              </a:extLst>
            </p:cNvPr>
            <p:cNvSpPr/>
            <p:nvPr/>
          </p:nvSpPr>
          <p:spPr>
            <a:xfrm>
              <a:off x="8490745" y="1194318"/>
              <a:ext cx="1091682" cy="1091682"/>
            </a:xfrm>
            <a:prstGeom prst="smileyF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B14897-D17E-420B-8852-85FD0D935377}"/>
                </a:ext>
              </a:extLst>
            </p:cNvPr>
            <p:cNvSpPr txBox="1"/>
            <p:nvPr/>
          </p:nvSpPr>
          <p:spPr>
            <a:xfrm>
              <a:off x="8250153" y="2301975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프로그래머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sp>
        <p:nvSpPr>
          <p:cNvPr id="41" name="말풍선: 타원형 40">
            <a:extLst>
              <a:ext uri="{FF2B5EF4-FFF2-40B4-BE49-F238E27FC236}">
                <a16:creationId xmlns:a16="http://schemas.microsoft.com/office/drawing/2014/main" id="{89473685-600E-4C61-AAD9-8BA5B3DE9E88}"/>
              </a:ext>
            </a:extLst>
          </p:cNvPr>
          <p:cNvSpPr/>
          <p:nvPr/>
        </p:nvSpPr>
        <p:spPr>
          <a:xfrm>
            <a:off x="4736553" y="3943740"/>
            <a:ext cx="2772864" cy="614978"/>
          </a:xfrm>
          <a:prstGeom prst="wedgeEllipseCallout">
            <a:avLst>
              <a:gd name="adj1" fmla="val 32960"/>
              <a:gd name="adj2" fmla="val 6398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 </a:t>
            </a:r>
            <a:r>
              <a:rPr lang="ko-KR" altLang="en-US" dirty="0">
                <a:solidFill>
                  <a:schemeClr val="tx1"/>
                </a:solidFill>
              </a:rPr>
              <a:t>네 알겠습니다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55DC00-F065-4ECC-90A4-40F99B90F69B}"/>
              </a:ext>
            </a:extLst>
          </p:cNvPr>
          <p:cNvSpPr txBox="1"/>
          <p:nvPr/>
        </p:nvSpPr>
        <p:spPr>
          <a:xfrm>
            <a:off x="3984509" y="3090746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</a:t>
            </a:r>
            <a:r>
              <a:rPr lang="ko-KR" altLang="en-US" sz="2400" dirty="0"/>
              <a:t>분 후</a:t>
            </a:r>
            <a:r>
              <a:rPr lang="en-US" altLang="ko-KR" sz="2400" dirty="0"/>
              <a:t>…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875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메타 개발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43AAF9DA-CDC2-4218-BD2E-60EFEC8D3BD4}"/>
              </a:ext>
            </a:extLst>
          </p:cNvPr>
          <p:cNvSpPr/>
          <p:nvPr/>
        </p:nvSpPr>
        <p:spPr>
          <a:xfrm>
            <a:off x="1191262" y="1054849"/>
            <a:ext cx="3103874" cy="830425"/>
          </a:xfrm>
          <a:prstGeom prst="wedgeEllipse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몬스터 </a:t>
            </a:r>
            <a:r>
              <a:rPr lang="en-US" altLang="ko-KR" dirty="0">
                <a:solidFill>
                  <a:schemeClr val="tx1"/>
                </a:solidFill>
              </a:rPr>
              <a:t>HP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en-US" altLang="ko-KR" u="sng" dirty="0">
                <a:solidFill>
                  <a:srgbClr val="FF0000"/>
                </a:solidFill>
              </a:rPr>
              <a:t>20</a:t>
            </a:r>
            <a:r>
              <a:rPr lang="ko-KR" altLang="en-US" dirty="0">
                <a:solidFill>
                  <a:schemeClr val="tx1"/>
                </a:solidFill>
              </a:rPr>
              <a:t>으로 바꿔주세요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2107A82-7EAE-45CF-AE7A-F704ADC7B0D0}"/>
              </a:ext>
            </a:extLst>
          </p:cNvPr>
          <p:cNvGrpSpPr/>
          <p:nvPr/>
        </p:nvGrpSpPr>
        <p:grpSpPr>
          <a:xfrm>
            <a:off x="566278" y="1684094"/>
            <a:ext cx="1111202" cy="1476989"/>
            <a:chOff x="606391" y="1194318"/>
            <a:chExt cx="1111202" cy="1476989"/>
          </a:xfrm>
        </p:grpSpPr>
        <p:sp>
          <p:nvSpPr>
            <p:cNvPr id="4" name="웃는 얼굴 3">
              <a:extLst>
                <a:ext uri="{FF2B5EF4-FFF2-40B4-BE49-F238E27FC236}">
                  <a16:creationId xmlns:a16="http://schemas.microsoft.com/office/drawing/2014/main" id="{F7A90182-1D73-45B2-A64D-F9B3DCB3CFCE}"/>
                </a:ext>
              </a:extLst>
            </p:cNvPr>
            <p:cNvSpPr/>
            <p:nvPr/>
          </p:nvSpPr>
          <p:spPr>
            <a:xfrm>
              <a:off x="616151" y="1194318"/>
              <a:ext cx="1091682" cy="1091682"/>
            </a:xfrm>
            <a:prstGeom prst="smileyF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8FEAB5-EB0D-47BC-893D-23B2143B6B2F}"/>
                </a:ext>
              </a:extLst>
            </p:cNvPr>
            <p:cNvSpPr txBox="1"/>
            <p:nvPr/>
          </p:nvSpPr>
          <p:spPr>
            <a:xfrm>
              <a:off x="606391" y="2301975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기획자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6979A0B-DB15-4D72-8C3F-40518E414684}"/>
              </a:ext>
            </a:extLst>
          </p:cNvPr>
          <p:cNvGrpSpPr/>
          <p:nvPr/>
        </p:nvGrpSpPr>
        <p:grpSpPr>
          <a:xfrm>
            <a:off x="6318828" y="1684094"/>
            <a:ext cx="1572866" cy="1476989"/>
            <a:chOff x="8250153" y="1194318"/>
            <a:chExt cx="1572866" cy="1476989"/>
          </a:xfrm>
        </p:grpSpPr>
        <p:sp>
          <p:nvSpPr>
            <p:cNvPr id="5" name="웃는 얼굴 4">
              <a:extLst>
                <a:ext uri="{FF2B5EF4-FFF2-40B4-BE49-F238E27FC236}">
                  <a16:creationId xmlns:a16="http://schemas.microsoft.com/office/drawing/2014/main" id="{6D77CB5C-E48B-4B19-968E-D9B400EC0013}"/>
                </a:ext>
              </a:extLst>
            </p:cNvPr>
            <p:cNvSpPr/>
            <p:nvPr/>
          </p:nvSpPr>
          <p:spPr>
            <a:xfrm>
              <a:off x="8490745" y="1194318"/>
              <a:ext cx="1091682" cy="1091682"/>
            </a:xfrm>
            <a:prstGeom prst="smileyF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B3E3D5-79E1-4400-B92E-B3EB3EA85200}"/>
                </a:ext>
              </a:extLst>
            </p:cNvPr>
            <p:cNvSpPr txBox="1"/>
            <p:nvPr/>
          </p:nvSpPr>
          <p:spPr>
            <a:xfrm>
              <a:off x="8250153" y="2301975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프로그래머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9841285F-7079-45C7-BAED-DA20608116A4}"/>
              </a:ext>
            </a:extLst>
          </p:cNvPr>
          <p:cNvSpPr/>
          <p:nvPr/>
        </p:nvSpPr>
        <p:spPr>
          <a:xfrm>
            <a:off x="4736553" y="1054849"/>
            <a:ext cx="2316036" cy="629245"/>
          </a:xfrm>
          <a:prstGeom prst="wedgeEllipseCallout">
            <a:avLst>
              <a:gd name="adj1" fmla="val 32960"/>
              <a:gd name="adj2" fmla="val 6398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 알겠습니다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말풍선: 타원형 32">
            <a:extLst>
              <a:ext uri="{FF2B5EF4-FFF2-40B4-BE49-F238E27FC236}">
                <a16:creationId xmlns:a16="http://schemas.microsoft.com/office/drawing/2014/main" id="{E185B895-DEE0-4205-B9F7-5DEE3B6D069D}"/>
              </a:ext>
            </a:extLst>
          </p:cNvPr>
          <p:cNvSpPr/>
          <p:nvPr/>
        </p:nvSpPr>
        <p:spPr>
          <a:xfrm>
            <a:off x="1076504" y="3782092"/>
            <a:ext cx="3218632" cy="1028482"/>
          </a:xfrm>
          <a:prstGeom prst="wedgeEllipse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몬스터가 잘 안 죽네요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HP</a:t>
            </a:r>
            <a:r>
              <a:rPr lang="ko-KR" altLang="en-US" sz="1600" dirty="0">
                <a:solidFill>
                  <a:schemeClr val="tx1"/>
                </a:solidFill>
              </a:rPr>
              <a:t>를 </a:t>
            </a:r>
            <a:r>
              <a:rPr lang="en-US" altLang="ko-KR" sz="1600" u="sng" dirty="0">
                <a:solidFill>
                  <a:srgbClr val="FF0000"/>
                </a:solidFill>
              </a:rPr>
              <a:t>15</a:t>
            </a:r>
            <a:r>
              <a:rPr lang="ko-KR" altLang="en-US" sz="1600" dirty="0">
                <a:solidFill>
                  <a:schemeClr val="tx1"/>
                </a:solidFill>
              </a:rPr>
              <a:t>로 바꿔주세요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ACB24D7-2E2D-46E4-BB74-C571932AEF54}"/>
              </a:ext>
            </a:extLst>
          </p:cNvPr>
          <p:cNvGrpSpPr/>
          <p:nvPr/>
        </p:nvGrpSpPr>
        <p:grpSpPr>
          <a:xfrm>
            <a:off x="566278" y="4609393"/>
            <a:ext cx="1111202" cy="1476989"/>
            <a:chOff x="606391" y="1194318"/>
            <a:chExt cx="1111202" cy="1476989"/>
          </a:xfrm>
        </p:grpSpPr>
        <p:sp>
          <p:nvSpPr>
            <p:cNvPr id="36" name="웃는 얼굴 35">
              <a:extLst>
                <a:ext uri="{FF2B5EF4-FFF2-40B4-BE49-F238E27FC236}">
                  <a16:creationId xmlns:a16="http://schemas.microsoft.com/office/drawing/2014/main" id="{47980A62-025F-4AB9-81C3-834E0940CF24}"/>
                </a:ext>
              </a:extLst>
            </p:cNvPr>
            <p:cNvSpPr/>
            <p:nvPr/>
          </p:nvSpPr>
          <p:spPr>
            <a:xfrm>
              <a:off x="616151" y="1194318"/>
              <a:ext cx="1091682" cy="1091682"/>
            </a:xfrm>
            <a:prstGeom prst="smileyF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0306AB-7038-4DD8-9C4D-AE8ADAF151A7}"/>
                </a:ext>
              </a:extLst>
            </p:cNvPr>
            <p:cNvSpPr txBox="1"/>
            <p:nvPr/>
          </p:nvSpPr>
          <p:spPr>
            <a:xfrm>
              <a:off x="606391" y="2301975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기획자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4AE8A1D-36C8-4F35-842A-1AC99630AB09}"/>
              </a:ext>
            </a:extLst>
          </p:cNvPr>
          <p:cNvGrpSpPr/>
          <p:nvPr/>
        </p:nvGrpSpPr>
        <p:grpSpPr>
          <a:xfrm>
            <a:off x="6775656" y="4558718"/>
            <a:ext cx="1572866" cy="1476989"/>
            <a:chOff x="8250153" y="1194318"/>
            <a:chExt cx="1572866" cy="1476989"/>
          </a:xfrm>
        </p:grpSpPr>
        <p:sp>
          <p:nvSpPr>
            <p:cNvPr id="39" name="웃는 얼굴 38">
              <a:extLst>
                <a:ext uri="{FF2B5EF4-FFF2-40B4-BE49-F238E27FC236}">
                  <a16:creationId xmlns:a16="http://schemas.microsoft.com/office/drawing/2014/main" id="{3769585C-3750-4F39-9804-71DCA34E6700}"/>
                </a:ext>
              </a:extLst>
            </p:cNvPr>
            <p:cNvSpPr/>
            <p:nvPr/>
          </p:nvSpPr>
          <p:spPr>
            <a:xfrm>
              <a:off x="8490745" y="1194318"/>
              <a:ext cx="1091682" cy="1091682"/>
            </a:xfrm>
            <a:prstGeom prst="smileyF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B14897-D17E-420B-8852-85FD0D935377}"/>
                </a:ext>
              </a:extLst>
            </p:cNvPr>
            <p:cNvSpPr txBox="1"/>
            <p:nvPr/>
          </p:nvSpPr>
          <p:spPr>
            <a:xfrm>
              <a:off x="8250153" y="2301975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프로그래머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sp>
        <p:nvSpPr>
          <p:cNvPr id="41" name="말풍선: 타원형 40">
            <a:extLst>
              <a:ext uri="{FF2B5EF4-FFF2-40B4-BE49-F238E27FC236}">
                <a16:creationId xmlns:a16="http://schemas.microsoft.com/office/drawing/2014/main" id="{89473685-600E-4C61-AAD9-8BA5B3DE9E88}"/>
              </a:ext>
            </a:extLst>
          </p:cNvPr>
          <p:cNvSpPr/>
          <p:nvPr/>
        </p:nvSpPr>
        <p:spPr>
          <a:xfrm>
            <a:off x="4736553" y="3943740"/>
            <a:ext cx="2772864" cy="614978"/>
          </a:xfrm>
          <a:prstGeom prst="wedgeEllipseCallout">
            <a:avLst>
              <a:gd name="adj1" fmla="val 32960"/>
              <a:gd name="adj2" fmla="val 6398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 </a:t>
            </a:r>
            <a:r>
              <a:rPr lang="ko-KR" altLang="en-US" dirty="0">
                <a:solidFill>
                  <a:schemeClr val="tx1"/>
                </a:solidFill>
              </a:rPr>
              <a:t>네 알겠습니다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55DC00-F065-4ECC-90A4-40F99B90F69B}"/>
              </a:ext>
            </a:extLst>
          </p:cNvPr>
          <p:cNvSpPr txBox="1"/>
          <p:nvPr/>
        </p:nvSpPr>
        <p:spPr>
          <a:xfrm>
            <a:off x="3984509" y="3090746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</a:t>
            </a:r>
            <a:r>
              <a:rPr lang="ko-KR" altLang="en-US" sz="2400" dirty="0"/>
              <a:t>분 후</a:t>
            </a:r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46" name="말풍선: 타원형 45">
            <a:extLst>
              <a:ext uri="{FF2B5EF4-FFF2-40B4-BE49-F238E27FC236}">
                <a16:creationId xmlns:a16="http://schemas.microsoft.com/office/drawing/2014/main" id="{26DE9C38-DD03-449B-B32B-7AF0E19349BC}"/>
              </a:ext>
            </a:extLst>
          </p:cNvPr>
          <p:cNvSpPr/>
          <p:nvPr/>
        </p:nvSpPr>
        <p:spPr>
          <a:xfrm>
            <a:off x="8872657" y="1965733"/>
            <a:ext cx="3218632" cy="1028482"/>
          </a:xfrm>
          <a:prstGeom prst="wedgeEllipse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이번엔 너무 잘 죽네요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HP</a:t>
            </a:r>
            <a:r>
              <a:rPr lang="ko-KR" altLang="en-US" sz="1600" dirty="0">
                <a:solidFill>
                  <a:schemeClr val="tx1"/>
                </a:solidFill>
              </a:rPr>
              <a:t>를 </a:t>
            </a:r>
            <a:r>
              <a:rPr lang="en-US" altLang="ko-KR" sz="1600" u="sng" dirty="0">
                <a:solidFill>
                  <a:srgbClr val="FF0000"/>
                </a:solidFill>
              </a:rPr>
              <a:t>18</a:t>
            </a:r>
            <a:r>
              <a:rPr lang="ko-KR" altLang="en-US" sz="1600" dirty="0">
                <a:solidFill>
                  <a:schemeClr val="tx1"/>
                </a:solidFill>
              </a:rPr>
              <a:t>로 바꿔주세요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1AB2349-91AB-4E26-86E5-35ABC3735183}"/>
              </a:ext>
            </a:extLst>
          </p:cNvPr>
          <p:cNvGrpSpPr/>
          <p:nvPr/>
        </p:nvGrpSpPr>
        <p:grpSpPr>
          <a:xfrm>
            <a:off x="8362431" y="2793034"/>
            <a:ext cx="1111202" cy="1476989"/>
            <a:chOff x="606391" y="1194318"/>
            <a:chExt cx="1111202" cy="1476989"/>
          </a:xfrm>
        </p:grpSpPr>
        <p:sp>
          <p:nvSpPr>
            <p:cNvPr id="48" name="웃는 얼굴 47">
              <a:extLst>
                <a:ext uri="{FF2B5EF4-FFF2-40B4-BE49-F238E27FC236}">
                  <a16:creationId xmlns:a16="http://schemas.microsoft.com/office/drawing/2014/main" id="{9EA84467-E173-41D1-A94D-1D81823A62F6}"/>
                </a:ext>
              </a:extLst>
            </p:cNvPr>
            <p:cNvSpPr/>
            <p:nvPr/>
          </p:nvSpPr>
          <p:spPr>
            <a:xfrm>
              <a:off x="616151" y="1194318"/>
              <a:ext cx="1091682" cy="1091682"/>
            </a:xfrm>
            <a:prstGeom prst="smileyF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20A2AB-4CB1-48BA-B879-F615A63310F6}"/>
                </a:ext>
              </a:extLst>
            </p:cNvPr>
            <p:cNvSpPr txBox="1"/>
            <p:nvPr/>
          </p:nvSpPr>
          <p:spPr>
            <a:xfrm>
              <a:off x="606391" y="2301975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기획자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35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D1A6AFB-777B-4C8F-8926-7D1AA0B6974F}"/>
              </a:ext>
            </a:extLst>
          </p:cNvPr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73339-86E0-44FC-9A90-F264DEB8FEC9}"/>
                </a:ext>
              </a:extLst>
            </p:cNvPr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메타 개발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3F0200E-84FE-49DE-9F6B-449A728259C7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8898EA0-15FF-4BD2-91EB-5B4D67FBB5CB}"/>
              </a:ext>
            </a:extLst>
          </p:cNvPr>
          <p:cNvSpPr txBox="1"/>
          <p:nvPr/>
        </p:nvSpPr>
        <p:spPr>
          <a:xfrm>
            <a:off x="4131183" y="1660564"/>
            <a:ext cx="7345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/>
              <a:t>입출력</a:t>
            </a:r>
            <a:r>
              <a:rPr lang="en-US" altLang="ko-KR" sz="2400" b="1" dirty="0"/>
              <a:t>(EXCEL, JSON</a:t>
            </a:r>
            <a:r>
              <a:rPr lang="ko-KR" altLang="en-US" sz="2400" b="1" dirty="0"/>
              <a:t>을 이용한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</a:t>
            </a:r>
            <a:endParaRPr lang="ko-KR" altLang="ko-KR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57F65-9104-41B7-ADFA-506EF704AFEB}"/>
              </a:ext>
            </a:extLst>
          </p:cNvPr>
          <p:cNvSpPr txBox="1"/>
          <p:nvPr/>
        </p:nvSpPr>
        <p:spPr>
          <a:xfrm>
            <a:off x="4527011" y="3627777"/>
            <a:ext cx="6548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/>
              <a:t>맵 툴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마우스 드래그를 이용한</a:t>
            </a:r>
            <a:r>
              <a:rPr lang="en-US" altLang="ko-KR" sz="2400" b="1" dirty="0"/>
              <a:t>)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5175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D1A6AFB-777B-4C8F-8926-7D1AA0B6974F}"/>
              </a:ext>
            </a:extLst>
          </p:cNvPr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73339-86E0-44FC-9A90-F264DEB8FEC9}"/>
                </a:ext>
              </a:extLst>
            </p:cNvPr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메타 개발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3F0200E-84FE-49DE-9F6B-449A728259C7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8898EA0-15FF-4BD2-91EB-5B4D67FBB5CB}"/>
              </a:ext>
            </a:extLst>
          </p:cNvPr>
          <p:cNvSpPr txBox="1"/>
          <p:nvPr/>
        </p:nvSpPr>
        <p:spPr>
          <a:xfrm>
            <a:off x="4131183" y="1660564"/>
            <a:ext cx="7345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u="sng" dirty="0"/>
              <a:t>입출력</a:t>
            </a:r>
            <a:r>
              <a:rPr lang="en-US" altLang="ko-KR" sz="2400" b="1" dirty="0"/>
              <a:t>(EXCEL, JSON</a:t>
            </a:r>
            <a:r>
              <a:rPr lang="ko-KR" altLang="en-US" sz="2400" b="1" dirty="0"/>
              <a:t>을 이용한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</a:t>
            </a:r>
            <a:endParaRPr lang="ko-KR" altLang="ko-KR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57F65-9104-41B7-ADFA-506EF704AFEB}"/>
              </a:ext>
            </a:extLst>
          </p:cNvPr>
          <p:cNvSpPr txBox="1"/>
          <p:nvPr/>
        </p:nvSpPr>
        <p:spPr>
          <a:xfrm>
            <a:off x="4527011" y="3627777"/>
            <a:ext cx="6548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/>
              <a:t>맵 툴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마우스 드래그를 이용한</a:t>
            </a:r>
            <a:r>
              <a:rPr lang="en-US" altLang="ko-KR" sz="2400" b="1" dirty="0"/>
              <a:t>)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6325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188DE98-E18A-4415-B652-00AEAC257320}"/>
              </a:ext>
            </a:extLst>
          </p:cNvPr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A6E99B-2E32-434B-8E16-B52D770BD8BF}"/>
                </a:ext>
              </a:extLst>
            </p:cNvPr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입출력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0DD1CA8-F3B8-41B7-AFDB-9F8A71209FF0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7E04FE5-2204-43C3-84B6-C2F33F78D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323975"/>
            <a:ext cx="10382250" cy="42100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C1C76-76FB-40E9-89C7-44C56C125AA6}"/>
              </a:ext>
            </a:extLst>
          </p:cNvPr>
          <p:cNvSpPr txBox="1"/>
          <p:nvPr/>
        </p:nvSpPr>
        <p:spPr>
          <a:xfrm>
            <a:off x="904875" y="5654180"/>
            <a:ext cx="477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RF</a:t>
            </a:r>
            <a:r>
              <a:rPr lang="ko-KR" altLang="en-US" dirty="0"/>
              <a:t>온라인의 밸런스시트 문서 내용 중 일부</a:t>
            </a:r>
          </a:p>
        </p:txBody>
      </p:sp>
    </p:spTree>
    <p:extLst>
      <p:ext uri="{BB962C8B-B14F-4D97-AF65-F5344CB8AC3E}">
        <p14:creationId xmlns:p14="http://schemas.microsoft.com/office/powerpoint/2010/main" val="673737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D1A6AFB-777B-4C8F-8926-7D1AA0B6974F}"/>
              </a:ext>
            </a:extLst>
          </p:cNvPr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73339-86E0-44FC-9A90-F264DEB8FEC9}"/>
                </a:ext>
              </a:extLst>
            </p:cNvPr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메타 개발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3F0200E-84FE-49DE-9F6B-449A728259C7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8898EA0-15FF-4BD2-91EB-5B4D67FBB5CB}"/>
              </a:ext>
            </a:extLst>
          </p:cNvPr>
          <p:cNvSpPr txBox="1"/>
          <p:nvPr/>
        </p:nvSpPr>
        <p:spPr>
          <a:xfrm>
            <a:off x="4131183" y="1660564"/>
            <a:ext cx="7345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/>
              <a:t>입출력</a:t>
            </a:r>
            <a:r>
              <a:rPr lang="en-US" altLang="ko-KR" sz="2400" b="1" dirty="0"/>
              <a:t>(EXCEL, JSON</a:t>
            </a:r>
            <a:r>
              <a:rPr lang="ko-KR" altLang="en-US" sz="2400" b="1" dirty="0"/>
              <a:t>을 이용한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</a:t>
            </a:r>
            <a:endParaRPr lang="ko-KR" altLang="ko-KR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57F65-9104-41B7-ADFA-506EF704AFEB}"/>
              </a:ext>
            </a:extLst>
          </p:cNvPr>
          <p:cNvSpPr txBox="1"/>
          <p:nvPr/>
        </p:nvSpPr>
        <p:spPr>
          <a:xfrm>
            <a:off x="4527011" y="3627777"/>
            <a:ext cx="6548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u="sng" dirty="0"/>
              <a:t>맵 툴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마우스 드래그를 이용한</a:t>
            </a:r>
            <a:r>
              <a:rPr lang="en-US" altLang="ko-KR" sz="2400" b="1" dirty="0"/>
              <a:t>)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61895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188DE98-E18A-4415-B652-00AEAC257320}"/>
              </a:ext>
            </a:extLst>
          </p:cNvPr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A6E99B-2E32-434B-8E16-B52D770BD8BF}"/>
                </a:ext>
              </a:extLst>
            </p:cNvPr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맵 툴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0DD1CA8-F3B8-41B7-AFDB-9F8A71209FF0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B685CEE-2504-4D98-A4CF-0262D757B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89" y="1380932"/>
            <a:ext cx="2509838" cy="44624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65EEAF-A0D6-4EA8-AAE2-E4E6F8F9C4E5}"/>
              </a:ext>
            </a:extLst>
          </p:cNvPr>
          <p:cNvSpPr txBox="1"/>
          <p:nvPr/>
        </p:nvSpPr>
        <p:spPr>
          <a:xfrm>
            <a:off x="715089" y="5960062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머지랜드</a:t>
            </a:r>
            <a:r>
              <a:rPr lang="ko-KR" altLang="en-US" dirty="0"/>
              <a:t> 스크린샷</a:t>
            </a:r>
          </a:p>
        </p:txBody>
      </p:sp>
    </p:spTree>
    <p:extLst>
      <p:ext uri="{BB962C8B-B14F-4D97-AF65-F5344CB8AC3E}">
        <p14:creationId xmlns:p14="http://schemas.microsoft.com/office/powerpoint/2010/main" val="1569902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188DE98-E18A-4415-B652-00AEAC257320}"/>
              </a:ext>
            </a:extLst>
          </p:cNvPr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A6E99B-2E32-434B-8E16-B52D770BD8BF}"/>
                </a:ext>
              </a:extLst>
            </p:cNvPr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맵 툴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0DD1CA8-F3B8-41B7-AFDB-9F8A71209FF0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B685CEE-2504-4D98-A4CF-0262D757B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89" y="1380932"/>
            <a:ext cx="2509838" cy="44624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65EEAF-A0D6-4EA8-AAE2-E4E6F8F9C4E5}"/>
              </a:ext>
            </a:extLst>
          </p:cNvPr>
          <p:cNvSpPr txBox="1"/>
          <p:nvPr/>
        </p:nvSpPr>
        <p:spPr>
          <a:xfrm>
            <a:off x="715089" y="5960062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머지랜드</a:t>
            </a:r>
            <a:r>
              <a:rPr lang="ko-KR" altLang="en-US" dirty="0"/>
              <a:t> 스크린샷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A4FC36-D190-440F-B480-5E61C507DD1C}"/>
              </a:ext>
            </a:extLst>
          </p:cNvPr>
          <p:cNvGrpSpPr/>
          <p:nvPr/>
        </p:nvGrpSpPr>
        <p:grpSpPr>
          <a:xfrm>
            <a:off x="4848071" y="1386068"/>
            <a:ext cx="2509838" cy="4462463"/>
            <a:chOff x="4848071" y="1386068"/>
            <a:chExt cx="2509838" cy="446246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AD78E73-071E-4932-8988-ADD286D45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8071" y="1386068"/>
              <a:ext cx="2509838" cy="446246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CBBD4DF-6682-48B0-89A7-49394040ACB9}"/>
                </a:ext>
              </a:extLst>
            </p:cNvPr>
            <p:cNvSpPr/>
            <p:nvPr/>
          </p:nvSpPr>
          <p:spPr>
            <a:xfrm>
              <a:off x="5034792" y="5222609"/>
              <a:ext cx="2122415" cy="5620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086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188DE98-E18A-4415-B652-00AEAC257320}"/>
              </a:ext>
            </a:extLst>
          </p:cNvPr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A6E99B-2E32-434B-8E16-B52D770BD8BF}"/>
                </a:ext>
              </a:extLst>
            </p:cNvPr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맵 툴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0DD1CA8-F3B8-41B7-AFDB-9F8A71209FF0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B685CEE-2504-4D98-A4CF-0262D757B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89" y="1380932"/>
            <a:ext cx="2509838" cy="44624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65EEAF-A0D6-4EA8-AAE2-E4E6F8F9C4E5}"/>
              </a:ext>
            </a:extLst>
          </p:cNvPr>
          <p:cNvSpPr txBox="1"/>
          <p:nvPr/>
        </p:nvSpPr>
        <p:spPr>
          <a:xfrm>
            <a:off x="715089" y="5960062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머지랜드</a:t>
            </a:r>
            <a:r>
              <a:rPr lang="ko-KR" altLang="en-US" dirty="0"/>
              <a:t> 스크린샷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A4FC36-D190-440F-B480-5E61C507DD1C}"/>
              </a:ext>
            </a:extLst>
          </p:cNvPr>
          <p:cNvGrpSpPr/>
          <p:nvPr/>
        </p:nvGrpSpPr>
        <p:grpSpPr>
          <a:xfrm>
            <a:off x="4848071" y="1386068"/>
            <a:ext cx="2509838" cy="4462463"/>
            <a:chOff x="4848071" y="1386068"/>
            <a:chExt cx="2509838" cy="446246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AD78E73-071E-4932-8988-ADD286D45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8071" y="1386068"/>
              <a:ext cx="2509838" cy="446246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CBBD4DF-6682-48B0-89A7-49394040ACB9}"/>
                </a:ext>
              </a:extLst>
            </p:cNvPr>
            <p:cNvSpPr/>
            <p:nvPr/>
          </p:nvSpPr>
          <p:spPr>
            <a:xfrm>
              <a:off x="5034792" y="5222609"/>
              <a:ext cx="2122415" cy="5620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0000"/>
                  </a:solidFill>
                </a:ln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ECB35AF1-6000-4F5A-836B-50370A6E2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073" y="1380932"/>
            <a:ext cx="2509838" cy="44624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3D32FA19-B9FD-4A6A-B5F5-5E814D364105}"/>
              </a:ext>
            </a:extLst>
          </p:cNvPr>
          <p:cNvGrpSpPr/>
          <p:nvPr/>
        </p:nvGrpSpPr>
        <p:grpSpPr>
          <a:xfrm>
            <a:off x="9203385" y="4084378"/>
            <a:ext cx="470334" cy="511862"/>
            <a:chOff x="7887768" y="1835701"/>
            <a:chExt cx="470334" cy="51186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E5BA3CD-B158-4BAB-BEB9-6580EC76D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91377" y="1842738"/>
              <a:ext cx="466725" cy="50482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E4360E3-FC27-4769-BAC2-E0F879565782}"/>
                </a:ext>
              </a:extLst>
            </p:cNvPr>
            <p:cNvSpPr/>
            <p:nvPr/>
          </p:nvSpPr>
          <p:spPr>
            <a:xfrm>
              <a:off x="7887768" y="1835701"/>
              <a:ext cx="461003" cy="511861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522A093-EC38-44FD-903B-1412E13D53E0}"/>
              </a:ext>
            </a:extLst>
          </p:cNvPr>
          <p:cNvCxnSpPr/>
          <p:nvPr/>
        </p:nvCxnSpPr>
        <p:spPr>
          <a:xfrm>
            <a:off x="9302620" y="4637313"/>
            <a:ext cx="0" cy="2799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8B935A0-85F8-4C82-9B6F-61A06399E638}"/>
              </a:ext>
            </a:extLst>
          </p:cNvPr>
          <p:cNvCxnSpPr/>
          <p:nvPr/>
        </p:nvCxnSpPr>
        <p:spPr>
          <a:xfrm>
            <a:off x="9452796" y="4637313"/>
            <a:ext cx="0" cy="2799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D402510-B99B-4685-BA41-519B671BD416}"/>
              </a:ext>
            </a:extLst>
          </p:cNvPr>
          <p:cNvCxnSpPr/>
          <p:nvPr/>
        </p:nvCxnSpPr>
        <p:spPr>
          <a:xfrm>
            <a:off x="9585649" y="4637313"/>
            <a:ext cx="0" cy="2799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475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F03740-E8F4-4E14-9CC9-790F1457E489}"/>
              </a:ext>
            </a:extLst>
          </p:cNvPr>
          <p:cNvSpPr txBox="1"/>
          <p:nvPr/>
        </p:nvSpPr>
        <p:spPr>
          <a:xfrm>
            <a:off x="2008182" y="2459504"/>
            <a:ext cx="81756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dirty="0"/>
              <a:t>2. </a:t>
            </a:r>
            <a:r>
              <a:rPr lang="ko-KR" altLang="en-US" sz="12000" b="1" dirty="0"/>
              <a:t>개발문서</a:t>
            </a:r>
          </a:p>
        </p:txBody>
      </p:sp>
    </p:spTree>
    <p:extLst>
      <p:ext uri="{BB962C8B-B14F-4D97-AF65-F5344CB8AC3E}">
        <p14:creationId xmlns:p14="http://schemas.microsoft.com/office/powerpoint/2010/main" val="414535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FEE0EF-486F-4F91-81BD-C409D4D56FEC}"/>
              </a:ext>
            </a:extLst>
          </p:cNvPr>
          <p:cNvSpPr txBox="1"/>
          <p:nvPr/>
        </p:nvSpPr>
        <p:spPr>
          <a:xfrm>
            <a:off x="3547065" y="2459504"/>
            <a:ext cx="50978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dirty="0"/>
              <a:t>1. </a:t>
            </a:r>
            <a:r>
              <a:rPr lang="ko-KR" altLang="en-US" sz="12000" b="1" dirty="0"/>
              <a:t>컨셉</a:t>
            </a:r>
          </a:p>
        </p:txBody>
      </p:sp>
    </p:spTree>
    <p:extLst>
      <p:ext uri="{BB962C8B-B14F-4D97-AF65-F5344CB8AC3E}">
        <p14:creationId xmlns:p14="http://schemas.microsoft.com/office/powerpoint/2010/main" val="143314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D1A6AFB-777B-4C8F-8926-7D1AA0B6974F}"/>
              </a:ext>
            </a:extLst>
          </p:cNvPr>
          <p:cNvGrpSpPr/>
          <p:nvPr/>
        </p:nvGrpSpPr>
        <p:grpSpPr>
          <a:xfrm>
            <a:off x="387926" y="230161"/>
            <a:ext cx="3512266" cy="684000"/>
            <a:chOff x="387926" y="230161"/>
            <a:chExt cx="3512266" cy="684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73339-86E0-44FC-9A90-F264DEB8FEC9}"/>
                </a:ext>
              </a:extLst>
            </p:cNvPr>
            <p:cNvSpPr txBox="1"/>
            <p:nvPr/>
          </p:nvSpPr>
          <p:spPr>
            <a:xfrm>
              <a:off x="566278" y="248602"/>
              <a:ext cx="3333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일정표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1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주차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3F0200E-84FE-49DE-9F6B-449A728259C7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471603F-596F-4ED2-A11C-F72F2640B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" y="1036320"/>
            <a:ext cx="10073640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3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D1A6AFB-777B-4C8F-8926-7D1AA0B6974F}"/>
              </a:ext>
            </a:extLst>
          </p:cNvPr>
          <p:cNvGrpSpPr/>
          <p:nvPr/>
        </p:nvGrpSpPr>
        <p:grpSpPr>
          <a:xfrm>
            <a:off x="387926" y="230161"/>
            <a:ext cx="3512266" cy="684000"/>
            <a:chOff x="387926" y="230161"/>
            <a:chExt cx="3512266" cy="684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73339-86E0-44FC-9A90-F264DEB8FEC9}"/>
                </a:ext>
              </a:extLst>
            </p:cNvPr>
            <p:cNvSpPr txBox="1"/>
            <p:nvPr/>
          </p:nvSpPr>
          <p:spPr>
            <a:xfrm>
              <a:off x="566278" y="248602"/>
              <a:ext cx="3333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일정표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2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주차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3F0200E-84FE-49DE-9F6B-449A728259C7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B2CC0D9-87C3-4AB9-85A4-B3910C5BC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" y="1908810"/>
            <a:ext cx="10073640" cy="30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44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D1A6AFB-777B-4C8F-8926-7D1AA0B6974F}"/>
              </a:ext>
            </a:extLst>
          </p:cNvPr>
          <p:cNvGrpSpPr/>
          <p:nvPr/>
        </p:nvGrpSpPr>
        <p:grpSpPr>
          <a:xfrm>
            <a:off x="387926" y="230161"/>
            <a:ext cx="3512266" cy="684000"/>
            <a:chOff x="387926" y="230161"/>
            <a:chExt cx="3512266" cy="684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73339-86E0-44FC-9A90-F264DEB8FEC9}"/>
                </a:ext>
              </a:extLst>
            </p:cNvPr>
            <p:cNvSpPr txBox="1"/>
            <p:nvPr/>
          </p:nvSpPr>
          <p:spPr>
            <a:xfrm>
              <a:off x="566278" y="248602"/>
              <a:ext cx="3333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일정표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3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주차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3F0200E-84FE-49DE-9F6B-449A728259C7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11E2D93-CE34-499A-BBD5-9AA6E3048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93620"/>
            <a:ext cx="10058400" cy="22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56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F03740-E8F4-4E14-9CC9-790F1457E489}"/>
              </a:ext>
            </a:extLst>
          </p:cNvPr>
          <p:cNvSpPr txBox="1"/>
          <p:nvPr/>
        </p:nvSpPr>
        <p:spPr>
          <a:xfrm>
            <a:off x="3479738" y="2459504"/>
            <a:ext cx="52325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dirty="0"/>
              <a:t>3. </a:t>
            </a:r>
            <a:r>
              <a:rPr lang="en-US" altLang="ko-KR" sz="12000" b="1" dirty="0" err="1"/>
              <a:t>QnA</a:t>
            </a:r>
            <a:endParaRPr lang="ko-KR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77106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105107" y="997617"/>
            <a:ext cx="5844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5600" b="1" dirty="0" err="1"/>
              <a:t>시리어스</a:t>
            </a:r>
            <a:r>
              <a:rPr lang="en-US" altLang="ko-KR" sz="5600" b="1" dirty="0"/>
              <a:t>(Serious)</a:t>
            </a:r>
            <a:endParaRPr lang="ko-KR" altLang="ko-KR" sz="5600" dirty="0"/>
          </a:p>
        </p:txBody>
      </p:sp>
      <p:sp>
        <p:nvSpPr>
          <p:cNvPr id="3" name="TextBox 2"/>
          <p:cNvSpPr txBox="1"/>
          <p:nvPr/>
        </p:nvSpPr>
        <p:spPr>
          <a:xfrm>
            <a:off x="6866235" y="2728352"/>
            <a:ext cx="4480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u="sng" dirty="0"/>
              <a:t>수학 문제를 이용한 타워 디펜스 게임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58788" y="3243035"/>
            <a:ext cx="295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안드로이드 </a:t>
            </a:r>
            <a:r>
              <a:rPr lang="en-US" altLang="ko-KR" sz="1600" b="1" dirty="0"/>
              <a:t>/ IOS </a:t>
            </a:r>
            <a:r>
              <a:rPr lang="ko-KR" altLang="en-US" sz="1600" b="1" dirty="0"/>
              <a:t>모바일 게임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83920" y="3592616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8</a:t>
            </a:r>
            <a:r>
              <a:rPr lang="ko-KR" altLang="en-US" sz="1600" b="1" dirty="0"/>
              <a:t>세 이상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397163" y="2766059"/>
            <a:ext cx="5430982" cy="3219084"/>
            <a:chOff x="628075" y="2290411"/>
            <a:chExt cx="4657660" cy="2746219"/>
          </a:xfrm>
        </p:grpSpPr>
        <p:sp>
          <p:nvSpPr>
            <p:cNvPr id="4" name="직사각형 3"/>
            <p:cNvSpPr/>
            <p:nvPr/>
          </p:nvSpPr>
          <p:spPr>
            <a:xfrm>
              <a:off x="628075" y="3121578"/>
              <a:ext cx="1810325" cy="1093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수학 문제</a:t>
              </a:r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를 푼다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75410" y="3149600"/>
              <a:ext cx="1810325" cy="1093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몬스터</a:t>
              </a:r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를 막는다</a:t>
              </a:r>
            </a:p>
          </p:txBody>
        </p:sp>
        <p:cxnSp>
          <p:nvCxnSpPr>
            <p:cNvPr id="12" name="꺾인 연결선 11"/>
            <p:cNvCxnSpPr>
              <a:stCxn id="4" idx="0"/>
              <a:endCxn id="9" idx="0"/>
            </p:cNvCxnSpPr>
            <p:nvPr/>
          </p:nvCxnSpPr>
          <p:spPr>
            <a:xfrm rot="16200000" flipH="1">
              <a:off x="2942894" y="1711922"/>
              <a:ext cx="28022" cy="2847335"/>
            </a:xfrm>
            <a:prstGeom prst="bentConnector3">
              <a:avLst>
                <a:gd name="adj1" fmla="val -18375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stCxn id="9" idx="2"/>
              <a:endCxn id="4" idx="2"/>
            </p:cNvCxnSpPr>
            <p:nvPr/>
          </p:nvCxnSpPr>
          <p:spPr>
            <a:xfrm rot="5400000" flipH="1">
              <a:off x="2942895" y="2805297"/>
              <a:ext cx="28022" cy="2847335"/>
            </a:xfrm>
            <a:prstGeom prst="bentConnector3">
              <a:avLst>
                <a:gd name="adj1" fmla="val -170574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197722" y="2290411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공격 타워를 짓는다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94487" y="4418176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다음 문제가 열린다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91251" y="4759631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상위 건물이 열린다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464571" y="4395324"/>
            <a:ext cx="4911922" cy="1297007"/>
            <a:chOff x="6362975" y="3988940"/>
            <a:chExt cx="4911922" cy="1297007"/>
          </a:xfrm>
        </p:grpSpPr>
        <p:sp>
          <p:nvSpPr>
            <p:cNvPr id="23" name="TextBox 22"/>
            <p:cNvSpPr txBox="1"/>
            <p:nvPr/>
          </p:nvSpPr>
          <p:spPr>
            <a:xfrm>
              <a:off x="6362975" y="3988940"/>
              <a:ext cx="4911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기존 단순 계산 위주의 교육용 게임들이 아닌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04613" y="4469799"/>
              <a:ext cx="3640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‘</a:t>
              </a:r>
              <a:r>
                <a:rPr lang="ko-KR" altLang="en-US" b="1" u="sng" dirty="0"/>
                <a:t>디펜스</a:t>
              </a:r>
              <a:r>
                <a:rPr lang="en-US" altLang="ko-KR" b="1" dirty="0"/>
                <a:t>’ </a:t>
              </a:r>
              <a:r>
                <a:rPr lang="ko-KR" altLang="en-US" b="1" dirty="0"/>
                <a:t>라는 </a:t>
              </a:r>
              <a:r>
                <a:rPr lang="ko-KR" altLang="en-US" b="1" dirty="0" err="1"/>
                <a:t>게임성을</a:t>
              </a:r>
              <a:r>
                <a:rPr lang="ko-KR" altLang="en-US" b="1" dirty="0"/>
                <a:t> 부여하여 </a:t>
              </a:r>
              <a:endParaRPr lang="en-US" altLang="ko-KR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68733" y="4916615"/>
              <a:ext cx="3512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대상 연령 학생들의 학습을 유도</a:t>
              </a:r>
            </a:p>
          </p:txBody>
        </p:sp>
      </p:grpSp>
      <p:cxnSp>
        <p:nvCxnSpPr>
          <p:cNvPr id="14" name="직선 연결선 13"/>
          <p:cNvCxnSpPr/>
          <p:nvPr/>
        </p:nvCxnSpPr>
        <p:spPr>
          <a:xfrm>
            <a:off x="6372208" y="4432331"/>
            <a:ext cx="0" cy="12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346949" y="4424831"/>
            <a:ext cx="0" cy="12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게임 컨셉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4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>
                  <a:latin typeface="Arial Black" panose="020B0A04020102020204" pitchFamily="34" charset="0"/>
                </a:rPr>
                <a:t>게임 컨셉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918036" y="1259169"/>
            <a:ext cx="2483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u="sng" dirty="0">
                <a:latin typeface="+mn-ea"/>
              </a:rPr>
              <a:t>고정 </a:t>
            </a:r>
            <a:r>
              <a:rPr lang="ko-KR" altLang="en-US" sz="2000" b="1" u="sng" dirty="0" err="1">
                <a:latin typeface="+mn-ea"/>
              </a:rPr>
              <a:t>맵</a:t>
            </a:r>
            <a:r>
              <a:rPr lang="ko-KR" altLang="en-US" sz="2000" dirty="0" err="1">
                <a:latin typeface="+mn-ea"/>
              </a:rPr>
              <a:t>이</a:t>
            </a:r>
            <a:r>
              <a:rPr lang="ko-KR" altLang="en-US" sz="2000" dirty="0">
                <a:latin typeface="+mn-ea"/>
              </a:rPr>
              <a:t> 주어지고</a:t>
            </a:r>
            <a:r>
              <a:rPr lang="en-US" altLang="ko-KR" sz="2000" dirty="0">
                <a:latin typeface="+mn-ea"/>
              </a:rPr>
              <a:t>,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12813" y="1849907"/>
            <a:ext cx="4647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이번 스테이지에 나오는 </a:t>
            </a:r>
            <a:r>
              <a:rPr lang="ko-KR" altLang="en-US" sz="2000" b="1" u="sng" dirty="0">
                <a:latin typeface="+mn-ea"/>
              </a:rPr>
              <a:t>몬스터의 설명</a:t>
            </a:r>
            <a:endParaRPr lang="en-US" altLang="ko-KR" sz="2000" b="1" u="sng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체력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특징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종류 등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이 보이고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12813" y="2746445"/>
            <a:ext cx="2226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u="sng" dirty="0">
                <a:latin typeface="+mn-ea"/>
              </a:rPr>
              <a:t>수학 문제</a:t>
            </a:r>
            <a:r>
              <a:rPr lang="ko-KR" altLang="en-US" sz="2000" dirty="0">
                <a:latin typeface="+mn-ea"/>
              </a:rPr>
              <a:t>를 푼다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7385403" y="3351080"/>
            <a:ext cx="4549803" cy="778374"/>
            <a:chOff x="7332671" y="3479033"/>
            <a:chExt cx="4549803" cy="778374"/>
          </a:xfrm>
        </p:grpSpPr>
        <p:sp>
          <p:nvSpPr>
            <p:cNvPr id="34" name="TextBox 33"/>
            <p:cNvSpPr txBox="1"/>
            <p:nvPr/>
          </p:nvSpPr>
          <p:spPr>
            <a:xfrm>
              <a:off x="7332671" y="3479033"/>
              <a:ext cx="2380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+mn-ea"/>
                </a:rPr>
                <a:t>산술 </a:t>
              </a:r>
              <a:r>
                <a:rPr lang="en-US" altLang="ko-KR" sz="2000" b="1" dirty="0">
                  <a:latin typeface="+mn-ea"/>
                </a:rPr>
                <a:t>– </a:t>
              </a:r>
              <a:r>
                <a:rPr lang="ko-KR" altLang="en-US" sz="2000" b="1" dirty="0">
                  <a:latin typeface="+mn-ea"/>
                </a:rPr>
                <a:t>에너지 마법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44427" y="3888075"/>
              <a:ext cx="433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몬스터를 공격하는 타워를 지을 수 있다</a:t>
              </a:r>
              <a:r>
                <a:rPr lang="en-US" altLang="ko-KR" dirty="0">
                  <a:latin typeface="+mn-ea"/>
                </a:rPr>
                <a:t>.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385403" y="4423327"/>
            <a:ext cx="4516139" cy="769442"/>
            <a:chOff x="7408171" y="4592317"/>
            <a:chExt cx="4516139" cy="769442"/>
          </a:xfrm>
        </p:grpSpPr>
        <p:sp>
          <p:nvSpPr>
            <p:cNvPr id="38" name="TextBox 37"/>
            <p:cNvSpPr txBox="1"/>
            <p:nvPr/>
          </p:nvSpPr>
          <p:spPr>
            <a:xfrm>
              <a:off x="7653589" y="4992427"/>
              <a:ext cx="4270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타워를 지을 수 있는 땅을 만들 수 있다</a:t>
              </a:r>
              <a:r>
                <a:rPr lang="en-US" altLang="ko-KR" dirty="0">
                  <a:latin typeface="+mn-ea"/>
                </a:rPr>
                <a:t>.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08171" y="4592317"/>
              <a:ext cx="21242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+mn-ea"/>
                </a:rPr>
                <a:t>기하 </a:t>
              </a:r>
              <a:r>
                <a:rPr lang="en-US" altLang="ko-KR" sz="2000" b="1" dirty="0">
                  <a:latin typeface="+mn-ea"/>
                </a:rPr>
                <a:t>– </a:t>
              </a:r>
              <a:r>
                <a:rPr lang="ko-KR" altLang="en-US" sz="2000" b="1" dirty="0">
                  <a:latin typeface="+mn-ea"/>
                </a:rPr>
                <a:t>공간 마법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12813" y="565013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u="sng" dirty="0">
                <a:latin typeface="+mn-ea"/>
              </a:rPr>
              <a:t>스테이지 시작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31663" y="41982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반복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6780577" y="1259169"/>
            <a:ext cx="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780577" y="1920336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/>
          <p:nvPr/>
        </p:nvCxnSpPr>
        <p:spPr>
          <a:xfrm rot="10800000">
            <a:off x="6912813" y="2946500"/>
            <a:ext cx="12700" cy="2903694"/>
          </a:xfrm>
          <a:prstGeom prst="bentConnector3">
            <a:avLst>
              <a:gd name="adj1" fmla="val 398181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81" y="967941"/>
            <a:ext cx="55816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4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73058" y="1548123"/>
            <a:ext cx="5563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/>
              <a:t>실무 스킬</a:t>
            </a:r>
            <a:endParaRPr lang="ko-KR" altLang="ko-KR" sz="96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선정 이유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273057" y="3740218"/>
            <a:ext cx="5563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/>
              <a:t>메타 개발</a:t>
            </a:r>
            <a:endParaRPr lang="ko-KR" altLang="ko-KR" sz="9600" dirty="0"/>
          </a:p>
        </p:txBody>
      </p:sp>
    </p:spTree>
    <p:extLst>
      <p:ext uri="{BB962C8B-B14F-4D97-AF65-F5344CB8AC3E}">
        <p14:creationId xmlns:p14="http://schemas.microsoft.com/office/powerpoint/2010/main" val="9176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73058" y="1548123"/>
            <a:ext cx="5563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u="sng" dirty="0"/>
              <a:t>실무 스킬</a:t>
            </a:r>
            <a:endParaRPr lang="ko-KR" altLang="ko-KR" sz="9600" u="sng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선정 이유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273057" y="3740218"/>
            <a:ext cx="5563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/>
              <a:t>메타 개발</a:t>
            </a:r>
            <a:endParaRPr lang="ko-KR" altLang="ko-KR" sz="9600" dirty="0"/>
          </a:p>
        </p:txBody>
      </p:sp>
    </p:spTree>
    <p:extLst>
      <p:ext uri="{BB962C8B-B14F-4D97-AF65-F5344CB8AC3E}">
        <p14:creationId xmlns:p14="http://schemas.microsoft.com/office/powerpoint/2010/main" val="6748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실무 스킬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116784" y="3995854"/>
            <a:ext cx="10266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600" b="1" dirty="0"/>
              <a:t>비트연산자를 이용한 버프 구현</a:t>
            </a:r>
            <a:endParaRPr lang="ko-KR" altLang="ko-KR" sz="5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5BDE73-8F6C-4BCC-816C-B5B85D547056}"/>
              </a:ext>
            </a:extLst>
          </p:cNvPr>
          <p:cNvSpPr txBox="1"/>
          <p:nvPr/>
        </p:nvSpPr>
        <p:spPr>
          <a:xfrm>
            <a:off x="2325820" y="1660563"/>
            <a:ext cx="7848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A* Algorithm</a:t>
            </a:r>
            <a:endParaRPr lang="ko-KR" altLang="ko-KR" sz="9600" b="1" dirty="0"/>
          </a:p>
        </p:txBody>
      </p:sp>
    </p:spTree>
    <p:extLst>
      <p:ext uri="{BB962C8B-B14F-4D97-AF65-F5344CB8AC3E}">
        <p14:creationId xmlns:p14="http://schemas.microsoft.com/office/powerpoint/2010/main" val="15778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실무 스킬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116784" y="3995854"/>
            <a:ext cx="10266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600" b="1" dirty="0"/>
              <a:t>비트연산자를 이용한 버프 구현</a:t>
            </a:r>
            <a:endParaRPr lang="ko-KR" altLang="ko-KR" sz="5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98546-C15C-4103-A592-CAB6086B137E}"/>
              </a:ext>
            </a:extLst>
          </p:cNvPr>
          <p:cNvSpPr txBox="1"/>
          <p:nvPr/>
        </p:nvSpPr>
        <p:spPr>
          <a:xfrm>
            <a:off x="2325820" y="1660563"/>
            <a:ext cx="7848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u="sng" dirty="0"/>
              <a:t>A* Algorithm</a:t>
            </a:r>
            <a:endParaRPr lang="ko-KR" altLang="ko-KR" sz="9600" b="1" u="sng" dirty="0"/>
          </a:p>
        </p:txBody>
      </p:sp>
    </p:spTree>
    <p:extLst>
      <p:ext uri="{BB962C8B-B14F-4D97-AF65-F5344CB8AC3E}">
        <p14:creationId xmlns:p14="http://schemas.microsoft.com/office/powerpoint/2010/main" val="284574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678</Words>
  <Application>Microsoft Office PowerPoint</Application>
  <PresentationFormat>와이드스크린</PresentationFormat>
  <Paragraphs>205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HY견고딕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29</cp:revision>
  <dcterms:created xsi:type="dcterms:W3CDTF">2020-08-18T06:12:32Z</dcterms:created>
  <dcterms:modified xsi:type="dcterms:W3CDTF">2020-08-19T01:21:42Z</dcterms:modified>
</cp:coreProperties>
</file>