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75" r:id="rId5"/>
    <p:sldId id="276" r:id="rId6"/>
    <p:sldId id="295" r:id="rId7"/>
    <p:sldId id="284" r:id="rId8"/>
    <p:sldId id="300" r:id="rId9"/>
    <p:sldId id="285" r:id="rId10"/>
    <p:sldId id="302" r:id="rId11"/>
    <p:sldId id="286" r:id="rId12"/>
    <p:sldId id="282" r:id="rId13"/>
    <p:sldId id="287" r:id="rId14"/>
    <p:sldId id="289" r:id="rId15"/>
    <p:sldId id="271" r:id="rId16"/>
    <p:sldId id="291" r:id="rId17"/>
    <p:sldId id="293" r:id="rId18"/>
    <p:sldId id="260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1B6A9-0264-47EA-BD47-B60610E0C8F5}"/>
              </a:ext>
            </a:extLst>
          </p:cNvPr>
          <p:cNvSpPr txBox="1"/>
          <p:nvPr/>
        </p:nvSpPr>
        <p:spPr>
          <a:xfrm>
            <a:off x="1880543" y="2144039"/>
            <a:ext cx="8430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Serious</a:t>
            </a:r>
            <a:endParaRPr lang="ko-KR" altLang="en-US" sz="1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D1D0-7D39-49B4-A889-7498C5520B3B}"/>
              </a:ext>
            </a:extLst>
          </p:cNvPr>
          <p:cNvSpPr txBox="1"/>
          <p:nvPr/>
        </p:nvSpPr>
        <p:spPr>
          <a:xfrm>
            <a:off x="7677538" y="5647223"/>
            <a:ext cx="21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DD0B-5000-4641-BA55-E2CC9D415942}"/>
              </a:ext>
            </a:extLst>
          </p:cNvPr>
          <p:cNvSpPr txBox="1"/>
          <p:nvPr/>
        </p:nvSpPr>
        <p:spPr>
          <a:xfrm>
            <a:off x="9867122" y="5749859"/>
            <a:ext cx="21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605C1-4369-4076-A338-BFC48CCB4C0D}"/>
              </a:ext>
            </a:extLst>
          </p:cNvPr>
          <p:cNvCxnSpPr/>
          <p:nvPr/>
        </p:nvCxnSpPr>
        <p:spPr>
          <a:xfrm>
            <a:off x="9800010" y="5802082"/>
            <a:ext cx="0" cy="54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39438-BB45-4F49-80FC-83B7B2549F21}"/>
              </a:ext>
            </a:extLst>
          </p:cNvPr>
          <p:cNvSpPr/>
          <p:nvPr/>
        </p:nvSpPr>
        <p:spPr>
          <a:xfrm>
            <a:off x="188780" y="238684"/>
            <a:ext cx="27366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Tower Defense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965370" cy="684000"/>
            <a:chOff x="387926" y="230161"/>
            <a:chExt cx="696537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6787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비트 연산자를 이용한 버프 구현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>
            <a:spLocks noChangeAspect="1"/>
          </p:cNvSpPr>
          <p:nvPr/>
        </p:nvSpPr>
        <p:spPr>
          <a:xfrm>
            <a:off x="387926" y="1350949"/>
            <a:ext cx="755781" cy="770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87926" y="2561038"/>
            <a:ext cx="755781" cy="770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-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7926" y="3770229"/>
            <a:ext cx="755781" cy="770772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×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387925" y="4979420"/>
            <a:ext cx="755781" cy="77077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÷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ED90F-91EC-4510-939A-A285E4D69158}"/>
              </a:ext>
            </a:extLst>
          </p:cNvPr>
          <p:cNvSpPr txBox="1"/>
          <p:nvPr/>
        </p:nvSpPr>
        <p:spPr>
          <a:xfrm>
            <a:off x="1394460" y="15029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084C7-24E6-47AF-B373-B35BE408A946}"/>
              </a:ext>
            </a:extLst>
          </p:cNvPr>
          <p:cNvSpPr txBox="1"/>
          <p:nvPr/>
        </p:nvSpPr>
        <p:spPr>
          <a:xfrm>
            <a:off x="1394460" y="2715591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유닛 이동속도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C55C3-3C39-40DC-9A01-FBD6690B064C}"/>
              </a:ext>
            </a:extLst>
          </p:cNvPr>
          <p:cNvSpPr txBox="1"/>
          <p:nvPr/>
        </p:nvSpPr>
        <p:spPr>
          <a:xfrm>
            <a:off x="1394460" y="5128727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독 </a:t>
            </a:r>
            <a:r>
              <a:rPr lang="ko-KR" altLang="en-US" sz="2400" b="1" u="sng" dirty="0" err="1"/>
              <a:t>디버프</a:t>
            </a:r>
            <a:r>
              <a:rPr lang="en-US" altLang="ko-KR" sz="2400" b="1" u="sng" dirty="0"/>
              <a:t>(HP % </a:t>
            </a:r>
            <a:r>
              <a:rPr lang="ko-KR" altLang="en-US" sz="2400" b="1" u="sng" dirty="0"/>
              <a:t>감소</a:t>
            </a:r>
            <a:r>
              <a:rPr lang="en-US" altLang="ko-KR" sz="2400" b="1" u="sng" dirty="0"/>
              <a:t>)</a:t>
            </a:r>
            <a:endParaRPr lang="ko-KR" altLang="en-US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9A3EC-60F3-47C7-8CA1-98D4E21E5DF8}"/>
              </a:ext>
            </a:extLst>
          </p:cNvPr>
          <p:cNvSpPr txBox="1"/>
          <p:nvPr/>
        </p:nvSpPr>
        <p:spPr>
          <a:xfrm>
            <a:off x="1394460" y="39282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CBE4C-30C7-4719-B162-4ACDEBE947BF}"/>
              </a:ext>
            </a:extLst>
          </p:cNvPr>
          <p:cNvSpPr txBox="1"/>
          <p:nvPr/>
        </p:nvSpPr>
        <p:spPr>
          <a:xfrm>
            <a:off x="8155328" y="1779639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iFrozen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4A976-2031-4215-B520-4DA1177E7D54}"/>
              </a:ext>
            </a:extLst>
          </p:cNvPr>
          <p:cNvSpPr txBox="1"/>
          <p:nvPr/>
        </p:nvSpPr>
        <p:spPr>
          <a:xfrm>
            <a:off x="8155328" y="214897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iPoison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18B79-9CD1-44AC-99C9-8349856495CF}"/>
              </a:ext>
            </a:extLst>
          </p:cNvPr>
          <p:cNvSpPr txBox="1"/>
          <p:nvPr/>
        </p:nvSpPr>
        <p:spPr>
          <a:xfrm>
            <a:off x="8155328" y="1255754"/>
            <a:ext cx="34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 </a:t>
            </a:r>
            <a:r>
              <a:rPr lang="en-US" altLang="ko-KR" b="1" dirty="0" err="1"/>
              <a:t>iDebuf</a:t>
            </a:r>
            <a:r>
              <a:rPr lang="en-US" altLang="ko-KR" b="1" dirty="0"/>
              <a:t> = </a:t>
            </a:r>
            <a:r>
              <a:rPr lang="en-US" altLang="ko-KR" b="1" dirty="0" err="1"/>
              <a:t>iFrozen</a:t>
            </a:r>
            <a:r>
              <a:rPr lang="en-US" altLang="ko-KR" b="1" dirty="0"/>
              <a:t> | </a:t>
            </a:r>
            <a:r>
              <a:rPr lang="en-US" altLang="ko-KR" b="1" dirty="0" err="1"/>
              <a:t>iPoison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5328D-D50A-402F-97B0-1DAC5984CFE9}"/>
              </a:ext>
            </a:extLst>
          </p:cNvPr>
          <p:cNvSpPr txBox="1"/>
          <p:nvPr/>
        </p:nvSpPr>
        <p:spPr>
          <a:xfrm>
            <a:off x="8155328" y="289654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타워 범위 밖으로 나가면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AEC6F-365F-4098-9170-543CC7A56C93}"/>
              </a:ext>
            </a:extLst>
          </p:cNvPr>
          <p:cNvSpPr txBox="1"/>
          <p:nvPr/>
        </p:nvSpPr>
        <p:spPr>
          <a:xfrm>
            <a:off x="8155328" y="3586248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iFrozen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A9B0F-B7D4-477B-9B14-95B068830F6F}"/>
              </a:ext>
            </a:extLst>
          </p:cNvPr>
          <p:cNvSpPr txBox="1"/>
          <p:nvPr/>
        </p:nvSpPr>
        <p:spPr>
          <a:xfrm>
            <a:off x="8155328" y="3955580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iPoison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 rot="19691060">
            <a:off x="8725997" y="53133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스테이지 난이도</a:t>
            </a:r>
          </a:p>
        </p:txBody>
      </p:sp>
      <p:sp>
        <p:nvSpPr>
          <p:cNvPr id="21" name="TextBox 20"/>
          <p:cNvSpPr txBox="1"/>
          <p:nvPr/>
        </p:nvSpPr>
        <p:spPr>
          <a:xfrm rot="1557116">
            <a:off x="8756422" y="531339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몬스터 </a:t>
            </a:r>
            <a:r>
              <a:rPr lang="ko-KR" altLang="en-US" sz="2400" dirty="0" err="1"/>
              <a:t>광폭화</a:t>
            </a:r>
            <a:r>
              <a:rPr lang="ko-KR" altLang="en-US" sz="2400" dirty="0"/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18576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메타 개발</a:t>
            </a:r>
            <a:endParaRPr lang="ko-KR" altLang="ko-KR" sz="9600" u="sng" dirty="0"/>
          </a:p>
        </p:txBody>
      </p:sp>
    </p:spTree>
    <p:extLst>
      <p:ext uri="{BB962C8B-B14F-4D97-AF65-F5344CB8AC3E}">
        <p14:creationId xmlns:p14="http://schemas.microsoft.com/office/powerpoint/2010/main" val="61194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6279" y="1491286"/>
            <a:ext cx="66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개발을 가능하도록 하는 개발</a:t>
            </a:r>
            <a:endParaRPr lang="ko-KR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6F42D-87AE-457D-8CA0-02A0B2890E75}"/>
              </a:ext>
            </a:extLst>
          </p:cNvPr>
          <p:cNvSpPr txBox="1"/>
          <p:nvPr/>
        </p:nvSpPr>
        <p:spPr>
          <a:xfrm>
            <a:off x="566278" y="2410804"/>
            <a:ext cx="462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툴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프로세스의 개발</a:t>
            </a:r>
            <a:endParaRPr lang="ko-KR" altLang="ko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5E6C9-6ADE-487A-B610-47E196F522F0}"/>
              </a:ext>
            </a:extLst>
          </p:cNvPr>
          <p:cNvSpPr txBox="1"/>
          <p:nvPr/>
        </p:nvSpPr>
        <p:spPr>
          <a:xfrm>
            <a:off x="617486" y="4243330"/>
            <a:ext cx="10957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기획반과의 </a:t>
            </a:r>
            <a:r>
              <a:rPr lang="ko-KR" altLang="en-US" sz="5600" b="1" u="sng" dirty="0" err="1"/>
              <a:t>콜라보레이션을</a:t>
            </a:r>
            <a:r>
              <a:rPr lang="ko-KR" altLang="en-US" sz="5600" b="1" u="sng" dirty="0"/>
              <a:t> 위해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85646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E185B895-DEE0-4205-B9F7-5DEE3B6D069D}"/>
              </a:ext>
            </a:extLst>
          </p:cNvPr>
          <p:cNvSpPr/>
          <p:nvPr/>
        </p:nvSpPr>
        <p:spPr>
          <a:xfrm>
            <a:off x="1076504" y="3782092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몬스터가 잘 안 죽네요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CB24D7-2E2D-46E4-BB74-C571932AEF54}"/>
              </a:ext>
            </a:extLst>
          </p:cNvPr>
          <p:cNvGrpSpPr/>
          <p:nvPr/>
        </p:nvGrpSpPr>
        <p:grpSpPr>
          <a:xfrm>
            <a:off x="566278" y="4609393"/>
            <a:ext cx="1111202" cy="1476989"/>
            <a:chOff x="606391" y="1194318"/>
            <a:chExt cx="1111202" cy="1476989"/>
          </a:xfrm>
        </p:grpSpPr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47980A62-025F-4AB9-81C3-834E0940CF24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306AB-7038-4DD8-9C4D-AE8ADAF151A7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AE8A1D-36C8-4F35-842A-1AC99630AB09}"/>
              </a:ext>
            </a:extLst>
          </p:cNvPr>
          <p:cNvGrpSpPr/>
          <p:nvPr/>
        </p:nvGrpSpPr>
        <p:grpSpPr>
          <a:xfrm>
            <a:off x="6775656" y="4558718"/>
            <a:ext cx="1572866" cy="1476989"/>
            <a:chOff x="8250153" y="1194318"/>
            <a:chExt cx="1572866" cy="1476989"/>
          </a:xfrm>
        </p:grpSpPr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3769585C-3750-4F39-9804-71DCA34E6700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4897-D17E-420B-8852-85FD0D935377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89473685-600E-4C61-AAD9-8BA5B3DE9E88}"/>
              </a:ext>
            </a:extLst>
          </p:cNvPr>
          <p:cNvSpPr/>
          <p:nvPr/>
        </p:nvSpPr>
        <p:spPr>
          <a:xfrm>
            <a:off x="4736553" y="3943740"/>
            <a:ext cx="2772864" cy="614978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네 알겠습니다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5DC00-F065-4ECC-90A4-40F99B90F69B}"/>
              </a:ext>
            </a:extLst>
          </p:cNvPr>
          <p:cNvSpPr txBox="1"/>
          <p:nvPr/>
        </p:nvSpPr>
        <p:spPr>
          <a:xfrm>
            <a:off x="3984509" y="309074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분 후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26DE9C38-DD03-449B-B32B-7AF0E19349BC}"/>
              </a:ext>
            </a:extLst>
          </p:cNvPr>
          <p:cNvSpPr/>
          <p:nvPr/>
        </p:nvSpPr>
        <p:spPr>
          <a:xfrm>
            <a:off x="8872657" y="1965733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이번엔 너무 잘 죽네요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18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AB2349-91AB-4E26-86E5-35ABC3735183}"/>
              </a:ext>
            </a:extLst>
          </p:cNvPr>
          <p:cNvGrpSpPr/>
          <p:nvPr/>
        </p:nvGrpSpPr>
        <p:grpSpPr>
          <a:xfrm>
            <a:off x="8362431" y="2793034"/>
            <a:ext cx="1111202" cy="1476989"/>
            <a:chOff x="606391" y="1194318"/>
            <a:chExt cx="1111202" cy="1476989"/>
          </a:xfrm>
        </p:grpSpPr>
        <p:sp>
          <p:nvSpPr>
            <p:cNvPr id="48" name="웃는 얼굴 47">
              <a:extLst>
                <a:ext uri="{FF2B5EF4-FFF2-40B4-BE49-F238E27FC236}">
                  <a16:creationId xmlns:a16="http://schemas.microsoft.com/office/drawing/2014/main" id="{9EA84467-E173-41D1-A94D-1D81823A62F6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20A2AB-4CB1-48BA-B879-F615A63310F6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56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325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입출력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7E04FE5-2204-43C3-84B6-C2F33F78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23975"/>
            <a:ext cx="10382250" cy="4210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C1C76-76FB-40E9-89C7-44C56C125AA6}"/>
              </a:ext>
            </a:extLst>
          </p:cNvPr>
          <p:cNvSpPr txBox="1"/>
          <p:nvPr/>
        </p:nvSpPr>
        <p:spPr>
          <a:xfrm>
            <a:off x="904875" y="5654180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RF</a:t>
            </a:r>
            <a:r>
              <a:rPr lang="ko-KR" altLang="en-US" dirty="0"/>
              <a:t>온라인의 밸런스시트 문서 내용 중 일부</a:t>
            </a:r>
          </a:p>
        </p:txBody>
      </p:sp>
    </p:spTree>
    <p:extLst>
      <p:ext uri="{BB962C8B-B14F-4D97-AF65-F5344CB8AC3E}">
        <p14:creationId xmlns:p14="http://schemas.microsoft.com/office/powerpoint/2010/main" val="67373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189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4FC36-D190-440F-B480-5E61C507DD1C}"/>
              </a:ext>
            </a:extLst>
          </p:cNvPr>
          <p:cNvGrpSpPr/>
          <p:nvPr/>
        </p:nvGrpSpPr>
        <p:grpSpPr>
          <a:xfrm>
            <a:off x="4848071" y="1386068"/>
            <a:ext cx="2509838" cy="4462463"/>
            <a:chOff x="4848071" y="1386068"/>
            <a:chExt cx="2509838" cy="44624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D78E73-071E-4932-8988-ADD286D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71" y="1386068"/>
              <a:ext cx="2509838" cy="44624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BBD4DF-6682-48B0-89A7-49394040ACB9}"/>
                </a:ext>
              </a:extLst>
            </p:cNvPr>
            <p:cNvSpPr/>
            <p:nvPr/>
          </p:nvSpPr>
          <p:spPr>
            <a:xfrm>
              <a:off x="5034792" y="5222609"/>
              <a:ext cx="2122415" cy="562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CB35AF1-6000-4F5A-836B-50370A6E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073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32FA19-B9FD-4A6A-B5F5-5E814D364105}"/>
              </a:ext>
            </a:extLst>
          </p:cNvPr>
          <p:cNvGrpSpPr/>
          <p:nvPr/>
        </p:nvGrpSpPr>
        <p:grpSpPr>
          <a:xfrm>
            <a:off x="9203385" y="4084378"/>
            <a:ext cx="470334" cy="511862"/>
            <a:chOff x="7887768" y="1835701"/>
            <a:chExt cx="470334" cy="5118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5BA3CD-B158-4BAB-BEB9-6580EC76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1377" y="1842738"/>
              <a:ext cx="466725" cy="5048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4360E3-FC27-4769-BAC2-E0F879565782}"/>
                </a:ext>
              </a:extLst>
            </p:cNvPr>
            <p:cNvSpPr/>
            <p:nvPr/>
          </p:nvSpPr>
          <p:spPr>
            <a:xfrm>
              <a:off x="7887768" y="1835701"/>
              <a:ext cx="461003" cy="511861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22A093-EC38-44FD-903B-1412E13D53E0}"/>
              </a:ext>
            </a:extLst>
          </p:cNvPr>
          <p:cNvCxnSpPr/>
          <p:nvPr/>
        </p:nvCxnSpPr>
        <p:spPr>
          <a:xfrm>
            <a:off x="9302620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B935A0-85F8-4C82-9B6F-61A06399E638}"/>
              </a:ext>
            </a:extLst>
          </p:cNvPr>
          <p:cNvCxnSpPr/>
          <p:nvPr/>
        </p:nvCxnSpPr>
        <p:spPr>
          <a:xfrm>
            <a:off x="9452796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402510-B99B-4685-BA41-519B671BD416}"/>
              </a:ext>
            </a:extLst>
          </p:cNvPr>
          <p:cNvCxnSpPr/>
          <p:nvPr/>
        </p:nvCxnSpPr>
        <p:spPr>
          <a:xfrm>
            <a:off x="9585649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7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2008182" y="2459504"/>
            <a:ext cx="8175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414535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71603F-596F-4ED2-A11C-F72F2640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036320"/>
            <a:ext cx="100736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103" y="2801200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1-1. </a:t>
            </a:r>
            <a:r>
              <a:rPr lang="ko-KR" altLang="en-US" sz="3000" b="1" dirty="0">
                <a:ea typeface="맑은 고딕" pitchFamily="50" charset="-127"/>
              </a:rPr>
              <a:t>게임 컨셉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103" y="3672253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1-2. </a:t>
            </a:r>
            <a:r>
              <a:rPr lang="ko-KR" altLang="en-US" sz="3000" b="1" dirty="0">
                <a:ea typeface="맑은 고딕" pitchFamily="50" charset="-127"/>
              </a:rPr>
              <a:t>선정 이유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5201" y="17424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컨셉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080" y="177165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개발 문서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396" y="448240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1-2-1. </a:t>
            </a:r>
            <a:r>
              <a:rPr lang="ko-KR" altLang="en-US" sz="2400" b="1" dirty="0">
                <a:ea typeface="맑은 고딕" pitchFamily="50" charset="-127"/>
              </a:rPr>
              <a:t>실무 스킬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0396" y="51226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1-2-2. </a:t>
            </a:r>
            <a:r>
              <a:rPr lang="ko-KR" altLang="en-US" sz="2400" b="1" dirty="0">
                <a:ea typeface="맑은 고딕" pitchFamily="50" charset="-127"/>
              </a:rPr>
              <a:t>메타 개발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7872" y="27088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일정표</a:t>
            </a: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3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11E2D93-CE34-499A-BBD5-9AA6E304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93620"/>
            <a:ext cx="1005840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EE0EF-486F-4F91-81BD-C409D4D56FEC}"/>
              </a:ext>
            </a:extLst>
          </p:cNvPr>
          <p:cNvSpPr txBox="1"/>
          <p:nvPr/>
        </p:nvSpPr>
        <p:spPr>
          <a:xfrm>
            <a:off x="3547065" y="2459504"/>
            <a:ext cx="5097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05107" y="997617"/>
            <a:ext cx="58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5600" b="1" dirty="0" err="1"/>
              <a:t>시리어스</a:t>
            </a:r>
            <a:r>
              <a:rPr lang="en-US" altLang="ko-KR" sz="5600" b="1" dirty="0"/>
              <a:t>(Serious)</a:t>
            </a:r>
            <a:endParaRPr lang="ko-KR" altLang="ko-KR" sz="5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235" y="2728352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/>
              <a:t>수학 문제를 이용한 타워 디펜스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8788" y="324303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안드로이드 </a:t>
            </a:r>
            <a:r>
              <a:rPr lang="en-US" altLang="ko-KR" sz="1600" b="1" dirty="0"/>
              <a:t>/ IOS </a:t>
            </a:r>
            <a:r>
              <a:rPr lang="ko-KR" altLang="en-US" sz="1600" b="1" dirty="0"/>
              <a:t>모바일 게임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3920" y="35926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8</a:t>
            </a:r>
            <a:r>
              <a:rPr lang="ko-KR" altLang="en-US" sz="1600" b="1" dirty="0"/>
              <a:t>세 이상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97163" y="2766059"/>
            <a:ext cx="5430982" cy="3219084"/>
            <a:chOff x="628075" y="2290411"/>
            <a:chExt cx="4657660" cy="2746219"/>
          </a:xfrm>
        </p:grpSpPr>
        <p:sp>
          <p:nvSpPr>
            <p:cNvPr id="4" name="직사각형 3"/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12" name="꺾인 연결선 11"/>
            <p:cNvCxnSpPr>
              <a:stCxn id="4" idx="0"/>
              <a:endCxn id="9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4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4571" y="4395324"/>
            <a:ext cx="4911922" cy="1297007"/>
            <a:chOff x="6362975" y="3988940"/>
            <a:chExt cx="4911922" cy="1297007"/>
          </a:xfrm>
        </p:grpSpPr>
        <p:sp>
          <p:nvSpPr>
            <p:cNvPr id="23" name="TextBox 22"/>
            <p:cNvSpPr txBox="1"/>
            <p:nvPr/>
          </p:nvSpPr>
          <p:spPr>
            <a:xfrm>
              <a:off x="6362975" y="3988940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기존 단순 계산 위주의 교육용 게임들이 아닌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4613" y="4469799"/>
              <a:ext cx="364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</a:t>
              </a:r>
              <a:r>
                <a:rPr lang="ko-KR" altLang="en-US" b="1" u="sng" dirty="0"/>
                <a:t>디펜스</a:t>
              </a:r>
              <a:r>
                <a:rPr lang="en-US" altLang="ko-KR" b="1" dirty="0"/>
                <a:t>’ </a:t>
              </a:r>
              <a:r>
                <a:rPr lang="ko-KR" altLang="en-US" b="1" dirty="0"/>
                <a:t>라는 </a:t>
              </a:r>
              <a:r>
                <a:rPr lang="ko-KR" altLang="en-US" b="1" dirty="0" err="1"/>
                <a:t>게임성을</a:t>
              </a:r>
              <a:r>
                <a:rPr lang="ko-KR" altLang="en-US" b="1" dirty="0"/>
                <a:t> 부여하여 </a:t>
              </a:r>
              <a:endParaRPr lang="en-US" altLang="ko-K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733" y="4916615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대상 연령 학생들의 학습을 유도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372208" y="44323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46949" y="44248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게임 컨셉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Arial Black" panose="020B0A04020102020204" pitchFamily="34" charset="0"/>
                </a:rPr>
                <a:t>게임 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918036" y="12591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고정 </a:t>
            </a:r>
            <a:r>
              <a:rPr lang="ko-KR" altLang="en-US" sz="2000" b="1" u="sng" dirty="0" err="1">
                <a:latin typeface="+mn-ea"/>
              </a:rPr>
              <a:t>맵</a:t>
            </a:r>
            <a:r>
              <a:rPr lang="ko-KR" altLang="en-US" sz="2000" dirty="0" err="1">
                <a:latin typeface="+mn-ea"/>
              </a:rPr>
              <a:t>이</a:t>
            </a:r>
            <a:r>
              <a:rPr lang="ko-KR" altLang="en-US" sz="2000" dirty="0">
                <a:latin typeface="+mn-ea"/>
              </a:rPr>
              <a:t> 주어지고</a:t>
            </a:r>
            <a:r>
              <a:rPr lang="en-US" altLang="ko-KR" sz="2000" dirty="0">
                <a:latin typeface="+mn-ea"/>
              </a:rPr>
              <a:t>,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2813" y="1849907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이번 스테이지에 나오는 </a:t>
            </a:r>
            <a:r>
              <a:rPr lang="ko-KR" altLang="en-US" sz="2000" b="1" u="sng" dirty="0">
                <a:latin typeface="+mn-ea"/>
              </a:rPr>
              <a:t>몬스터의 설명</a:t>
            </a:r>
            <a:endParaRPr lang="en-US" altLang="ko-KR" sz="2000" b="1" u="sng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체력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종류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이 보이고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13" y="2746445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수학 문제</a:t>
            </a:r>
            <a:r>
              <a:rPr lang="ko-KR" altLang="en-US" sz="2000" dirty="0">
                <a:latin typeface="+mn-ea"/>
              </a:rPr>
              <a:t>를 푼다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85403" y="3351080"/>
            <a:ext cx="4549803" cy="778374"/>
            <a:chOff x="7332671" y="3479033"/>
            <a:chExt cx="4549803" cy="778374"/>
          </a:xfrm>
        </p:grpSpPr>
        <p:sp>
          <p:nvSpPr>
            <p:cNvPr id="34" name="TextBox 33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85403" y="4423327"/>
            <a:ext cx="4516139" cy="769442"/>
            <a:chOff x="7408171" y="4592317"/>
            <a:chExt cx="4516139" cy="769442"/>
          </a:xfrm>
        </p:grpSpPr>
        <p:sp>
          <p:nvSpPr>
            <p:cNvPr id="38" name="TextBox 37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12813" y="56501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스테이지 시작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1663" y="41982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780577" y="1259169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80577" y="192033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>
            <a:off x="6912813" y="2946500"/>
            <a:ext cx="12700" cy="2903694"/>
          </a:xfrm>
          <a:prstGeom prst="bentConnector3">
            <a:avLst>
              <a:gd name="adj1" fmla="val 39818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967941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실무 스킬</a:t>
            </a:r>
            <a:endParaRPr lang="ko-KR" altLang="ko-KR" sz="9600" u="sng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6748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/>
              <a:t>비트연산자를 이용한 버프 구현</a:t>
            </a:r>
            <a:endParaRPr lang="ko-KR" altLang="ko-KR" sz="5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98546-C15C-4103-A592-CAB6086B137E}"/>
              </a:ext>
            </a:extLst>
          </p:cNvPr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u="sng" dirty="0"/>
              <a:t>A* Algorithm</a:t>
            </a:r>
            <a:endParaRPr lang="ko-KR" altLang="ko-KR" sz="9600" b="1" u="sng" dirty="0"/>
          </a:p>
        </p:txBody>
      </p:sp>
    </p:spTree>
    <p:extLst>
      <p:ext uri="{BB962C8B-B14F-4D97-AF65-F5344CB8AC3E}">
        <p14:creationId xmlns:p14="http://schemas.microsoft.com/office/powerpoint/2010/main" val="284574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55868" y="187521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7421" y="1879787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631" y="187759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323" y="187759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089" y="2136904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5868" y="1613532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36911" y="1620663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1782" y="135660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81A0-902A-4254-9686-D0722141CA0B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3B38E-7C24-48C8-8F93-40704D4C120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295" y="422286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몬스터가 반드시 찍고 가야하는 랠리 포인트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4295" y="487402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스테이지 중간에 실시간으로 타워가 설치되면</a:t>
            </a:r>
            <a:endParaRPr lang="en-US" altLang="ko-KR" b="1" dirty="0"/>
          </a:p>
          <a:p>
            <a:r>
              <a:rPr lang="ko-KR" altLang="en-US" b="1" dirty="0"/>
              <a:t>몬스터의 이동 방향이 실시간으로 바뀌는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551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A* Algorithm</a:t>
            </a:r>
            <a:endParaRPr lang="ko-KR" altLang="ko-KR" sz="96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비트연산자를 이용한 버프 구현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339641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416</Words>
  <Application>Microsoft Office PowerPoint</Application>
  <PresentationFormat>와이드스크린</PresentationFormat>
  <Paragraphs>122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LimKyungTae</cp:lastModifiedBy>
  <cp:revision>30</cp:revision>
  <dcterms:created xsi:type="dcterms:W3CDTF">2020-08-18T06:12:32Z</dcterms:created>
  <dcterms:modified xsi:type="dcterms:W3CDTF">2020-08-25T13:55:30Z</dcterms:modified>
</cp:coreProperties>
</file>