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5" r:id="rId9"/>
    <p:sldId id="268" r:id="rId10"/>
    <p:sldId id="261" r:id="rId11"/>
    <p:sldId id="270" r:id="rId12"/>
    <p:sldId id="271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8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9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2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8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4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3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F0-FC56-491F-ADBB-467B1249CE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406E-3F04-4FCB-986B-DF91726E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0"/>
            <a:ext cx="10974853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7309" y="0"/>
            <a:ext cx="10991273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17076" y="2197732"/>
            <a:ext cx="8188037" cy="2363475"/>
            <a:chOff x="3217076" y="2382452"/>
            <a:chExt cx="8188037" cy="2363475"/>
          </a:xfrm>
        </p:grpSpPr>
        <p:sp>
          <p:nvSpPr>
            <p:cNvPr id="11" name="TextBox 10"/>
            <p:cNvSpPr txBox="1"/>
            <p:nvPr/>
          </p:nvSpPr>
          <p:spPr>
            <a:xfrm>
              <a:off x="3217076" y="2382452"/>
              <a:ext cx="64811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0" dirty="0" smtClean="0">
                  <a:latin typeface="Arial Black" panose="020B0A04020102020204" pitchFamily="34" charset="0"/>
                </a:rPr>
                <a:t>Serious</a:t>
              </a:r>
              <a:endParaRPr lang="ko-KR" altLang="en-US" sz="120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4735" y="4099596"/>
              <a:ext cx="5280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 Black" panose="020B0A04020102020204" pitchFamily="34" charset="0"/>
                </a:rPr>
                <a:t>A Tower Defense Game 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</a:t>
              </a:r>
              <a:r>
                <a:rPr lang="en-US" altLang="ko-KR" dirty="0" smtClean="0">
                  <a:latin typeface="Arial Black" panose="020B0A04020102020204" pitchFamily="34" charset="0"/>
                </a:rPr>
                <a:t>Using with Math Problem Solving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23574" y="5746415"/>
            <a:ext cx="164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574" y="6392746"/>
            <a:ext cx="15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2020-07-31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8881" y="2128548"/>
            <a:ext cx="6048375" cy="3110687"/>
            <a:chOff x="268881" y="2128548"/>
            <a:chExt cx="6048375" cy="31106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81" y="2128548"/>
              <a:ext cx="6048375" cy="2833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68881" y="4962236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20" name="TextBox 19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7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8881" y="2128548"/>
            <a:ext cx="6048375" cy="3110687"/>
            <a:chOff x="268881" y="2128548"/>
            <a:chExt cx="6048375" cy="31106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81" y="2128548"/>
              <a:ext cx="6048375" cy="2833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68881" y="4962236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46876" y="145918"/>
            <a:ext cx="4918837" cy="3326863"/>
            <a:chOff x="6746876" y="145918"/>
            <a:chExt cx="4918837" cy="332686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77" y="145918"/>
              <a:ext cx="4918836" cy="3049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746876" y="3195782"/>
              <a:ext cx="34644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</a:t>
              </a:r>
              <a:r>
                <a:rPr lang="ko-KR" altLang="en-US" sz="1200" dirty="0" err="1" smtClean="0">
                  <a:latin typeface="+mn-ea"/>
                </a:rPr>
                <a:t>매쓰고</a:t>
              </a:r>
              <a:r>
                <a:rPr lang="ko-KR" altLang="en-US" sz="1200" dirty="0" smtClean="0">
                  <a:latin typeface="+mn-ea"/>
                </a:rPr>
                <a:t> 보드게임 시리즈 </a:t>
              </a:r>
              <a:r>
                <a:rPr lang="en-US" altLang="ko-KR" sz="1200" dirty="0" smtClean="0">
                  <a:latin typeface="+mn-ea"/>
                </a:rPr>
                <a:t>– </a:t>
              </a:r>
              <a:r>
                <a:rPr lang="ko-KR" altLang="en-US" sz="1200" dirty="0" err="1" smtClean="0">
                  <a:latin typeface="+mn-ea"/>
                </a:rPr>
                <a:t>시매쓰출판</a:t>
              </a:r>
              <a:r>
                <a:rPr lang="en-US" altLang="ko-KR" sz="1200" dirty="0" smtClean="0">
                  <a:latin typeface="+mn-ea"/>
                </a:rPr>
                <a:t>(</a:t>
              </a:r>
              <a:r>
                <a:rPr lang="en-US" altLang="ko-KR" sz="1200" dirty="0" err="1" smtClean="0">
                  <a:latin typeface="+mn-ea"/>
                </a:rPr>
                <a:t>Cmath</a:t>
              </a:r>
              <a:r>
                <a:rPr lang="en-US" altLang="ko-KR" sz="1200" dirty="0">
                  <a:latin typeface="+mn-ea"/>
                </a:rPr>
                <a:t>)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20" name="TextBox 19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9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8881" y="2128548"/>
            <a:ext cx="6048375" cy="3110687"/>
            <a:chOff x="268881" y="2128548"/>
            <a:chExt cx="6048375" cy="31106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81" y="2128548"/>
              <a:ext cx="6048375" cy="2833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68881" y="4962236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46876" y="145918"/>
            <a:ext cx="4918837" cy="3326863"/>
            <a:chOff x="6746876" y="145918"/>
            <a:chExt cx="4918837" cy="332686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877" y="145918"/>
              <a:ext cx="4918836" cy="3049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746876" y="3195782"/>
              <a:ext cx="34644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</a:t>
              </a:r>
              <a:r>
                <a:rPr lang="ko-KR" altLang="en-US" sz="1200" dirty="0" err="1" smtClean="0">
                  <a:latin typeface="+mn-ea"/>
                </a:rPr>
                <a:t>매쓰고</a:t>
              </a:r>
              <a:r>
                <a:rPr lang="ko-KR" altLang="en-US" sz="1200" dirty="0" smtClean="0">
                  <a:latin typeface="+mn-ea"/>
                </a:rPr>
                <a:t> 보드게임 시리즈 </a:t>
              </a:r>
              <a:r>
                <a:rPr lang="en-US" altLang="ko-KR" sz="1200" dirty="0" smtClean="0">
                  <a:latin typeface="+mn-ea"/>
                </a:rPr>
                <a:t>– </a:t>
              </a:r>
              <a:r>
                <a:rPr lang="ko-KR" altLang="en-US" sz="1200" dirty="0" err="1" smtClean="0">
                  <a:latin typeface="+mn-ea"/>
                </a:rPr>
                <a:t>시매쓰출판</a:t>
              </a:r>
              <a:r>
                <a:rPr lang="en-US" altLang="ko-KR" sz="1200" dirty="0" smtClean="0">
                  <a:latin typeface="+mn-ea"/>
                </a:rPr>
                <a:t>(</a:t>
              </a:r>
              <a:r>
                <a:rPr lang="en-US" altLang="ko-KR" sz="1200" dirty="0" err="1" smtClean="0">
                  <a:latin typeface="+mn-ea"/>
                </a:rPr>
                <a:t>Cmath</a:t>
              </a:r>
              <a:r>
                <a:rPr lang="en-US" altLang="ko-KR" sz="1200" dirty="0">
                  <a:latin typeface="+mn-ea"/>
                </a:rPr>
                <a:t>)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746876" y="3687757"/>
            <a:ext cx="4918837" cy="2994793"/>
            <a:chOff x="6746876" y="3687757"/>
            <a:chExt cx="4918837" cy="299479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876" y="3687757"/>
              <a:ext cx="4918837" cy="27336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6746876" y="6405551"/>
              <a:ext cx="3717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</a:t>
              </a:r>
              <a:r>
                <a:rPr lang="ko-KR" altLang="en-US" sz="1200" dirty="0" err="1" smtClean="0">
                  <a:latin typeface="+mn-ea"/>
                </a:rPr>
                <a:t>에듀테크</a:t>
              </a:r>
              <a:r>
                <a:rPr lang="ko-KR" altLang="en-US" sz="1200" dirty="0" smtClean="0">
                  <a:latin typeface="+mn-ea"/>
                </a:rPr>
                <a:t> 센터 </a:t>
              </a:r>
              <a:r>
                <a:rPr lang="ko-KR" altLang="en-US" sz="1200" dirty="0" err="1" smtClean="0">
                  <a:latin typeface="+mn-ea"/>
                </a:rPr>
                <a:t>스타트업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ko-KR" altLang="en-US" sz="1200" dirty="0" err="1" smtClean="0">
                  <a:latin typeface="+mn-ea"/>
                </a:rPr>
                <a:t>엑셀러레이팅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latin typeface="+mn-ea"/>
                </a:rPr>
                <a:t>- </a:t>
              </a:r>
              <a:r>
                <a:rPr lang="ko-KR" altLang="en-US" sz="1200" dirty="0" smtClean="0">
                  <a:latin typeface="+mn-ea"/>
                </a:rPr>
                <a:t>천재교육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20" name="TextBox 19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9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1" name="TextBox 10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97164" y="1369033"/>
            <a:ext cx="4686300" cy="2532519"/>
            <a:chOff x="397164" y="1369033"/>
            <a:chExt cx="4686300" cy="25325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64" y="1369033"/>
              <a:ext cx="4686300" cy="225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97164" y="3624553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7164" y="4057868"/>
            <a:ext cx="4686300" cy="2419790"/>
            <a:chOff x="397164" y="4057868"/>
            <a:chExt cx="4686300" cy="241979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64" y="4057868"/>
              <a:ext cx="4686300" cy="2142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97164" y="6200659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7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1" name="TextBox 10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97164" y="1369033"/>
            <a:ext cx="4686300" cy="2532519"/>
            <a:chOff x="397164" y="1369033"/>
            <a:chExt cx="4686300" cy="253251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64" y="1369033"/>
              <a:ext cx="4686300" cy="225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97164" y="3624553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7164" y="4057868"/>
            <a:ext cx="4686300" cy="2419790"/>
            <a:chOff x="397164" y="4057868"/>
            <a:chExt cx="4686300" cy="241979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64" y="4057868"/>
              <a:ext cx="4686300" cy="2142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7164" y="6200659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47917" y="2763724"/>
            <a:ext cx="5054923" cy="2532519"/>
            <a:chOff x="5847917" y="2763724"/>
            <a:chExt cx="5054923" cy="253251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7917" y="2763724"/>
              <a:ext cx="5054923" cy="225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5847917" y="5019244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831575" y="2714244"/>
            <a:ext cx="5076825" cy="2581999"/>
            <a:chOff x="5831575" y="2714244"/>
            <a:chExt cx="5076825" cy="2581999"/>
          </a:xfrm>
        </p:grpSpPr>
        <p:grpSp>
          <p:nvGrpSpPr>
            <p:cNvPr id="20" name="그룹 19"/>
            <p:cNvGrpSpPr/>
            <p:nvPr/>
          </p:nvGrpSpPr>
          <p:grpSpPr>
            <a:xfrm>
              <a:off x="5831575" y="2751188"/>
              <a:ext cx="5076825" cy="2545055"/>
              <a:chOff x="5831575" y="2751188"/>
              <a:chExt cx="5076825" cy="254505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31575" y="2751188"/>
                <a:ext cx="5076825" cy="22764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847917" y="5019244"/>
                <a:ext cx="4199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+mn-ea"/>
                  </a:rPr>
                  <a:t>* 2019</a:t>
                </a:r>
                <a:r>
                  <a:rPr lang="ko-KR" altLang="en-US" sz="1200" dirty="0" smtClean="0">
                    <a:latin typeface="+mn-ea"/>
                  </a:rPr>
                  <a:t>년 기능성게임 사업체 및 </a:t>
                </a:r>
                <a:r>
                  <a:rPr lang="ko-KR" altLang="en-US" sz="1200" dirty="0" err="1" smtClean="0">
                    <a:latin typeface="+mn-ea"/>
                  </a:rPr>
                  <a:t>수요처</a:t>
                </a:r>
                <a:r>
                  <a:rPr lang="ko-KR" altLang="en-US" sz="1200" dirty="0" smtClean="0">
                    <a:latin typeface="+mn-ea"/>
                  </a:rPr>
                  <a:t> 현황조사 </a:t>
                </a:r>
                <a:r>
                  <a:rPr lang="en-US" altLang="ko-KR" sz="1200" dirty="0" smtClean="0">
                    <a:latin typeface="+mn-ea"/>
                  </a:rPr>
                  <a:t>- KOCCA</a:t>
                </a:r>
                <a:endParaRPr lang="ko-KR" altLang="en-US" sz="1200" dirty="0">
                  <a:latin typeface="+mn-ea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412806" y="271424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36.7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1" name="TextBox 10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수익화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97164" y="1369033"/>
            <a:ext cx="4686300" cy="2532519"/>
            <a:chOff x="397164" y="1369033"/>
            <a:chExt cx="4686300" cy="253251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64" y="1369033"/>
              <a:ext cx="4686300" cy="225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97164" y="3624553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7164" y="4057868"/>
            <a:ext cx="4686300" cy="2419790"/>
            <a:chOff x="397164" y="4057868"/>
            <a:chExt cx="4686300" cy="241979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64" y="4057868"/>
              <a:ext cx="4686300" cy="2142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7164" y="6200659"/>
              <a:ext cx="4199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* 2019</a:t>
              </a:r>
              <a:r>
                <a:rPr lang="ko-KR" altLang="en-US" sz="1200" dirty="0" smtClean="0">
                  <a:latin typeface="+mn-ea"/>
                </a:rPr>
                <a:t>년 기능성게임 사업체 및 </a:t>
              </a:r>
              <a:r>
                <a:rPr lang="ko-KR" altLang="en-US" sz="1200" dirty="0" err="1" smtClean="0">
                  <a:latin typeface="+mn-ea"/>
                </a:rPr>
                <a:t>수요처</a:t>
              </a:r>
              <a:r>
                <a:rPr lang="ko-KR" altLang="en-US" sz="1200" dirty="0" smtClean="0">
                  <a:latin typeface="+mn-ea"/>
                </a:rPr>
                <a:t> 현황조사 </a:t>
              </a:r>
              <a:r>
                <a:rPr lang="en-US" altLang="ko-KR" sz="1200" dirty="0" smtClean="0">
                  <a:latin typeface="+mn-ea"/>
                </a:rPr>
                <a:t>- KOCCA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6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8" name="TextBox 7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개발 계획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3" y="1805247"/>
            <a:ext cx="10553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05107" y="997617"/>
            <a:ext cx="58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5600" b="1" dirty="0" err="1"/>
              <a:t>시리어스</a:t>
            </a:r>
            <a:r>
              <a:rPr lang="en-US" altLang="ko-KR" sz="5600" b="1" dirty="0" smtClean="0"/>
              <a:t>(Serious)</a:t>
            </a:r>
            <a:endParaRPr lang="ko-KR" altLang="ko-KR" sz="5600" dirty="0"/>
          </a:p>
        </p:txBody>
      </p:sp>
      <p:sp>
        <p:nvSpPr>
          <p:cNvPr id="3" name="TextBox 2"/>
          <p:cNvSpPr txBox="1"/>
          <p:nvPr/>
        </p:nvSpPr>
        <p:spPr>
          <a:xfrm>
            <a:off x="6161072" y="2735203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/>
              <a:t>공격 타워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방해 오브젝트 배치 디펜스 게임</a:t>
            </a:r>
            <a:endParaRPr lang="ko-KR" alt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358788" y="324303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안드로이드 </a:t>
            </a:r>
            <a:r>
              <a:rPr lang="en-US" altLang="ko-KR" sz="1600" b="1" dirty="0" smtClean="0"/>
              <a:t>/ IOS </a:t>
            </a:r>
            <a:r>
              <a:rPr lang="ko-KR" altLang="en-US" sz="1600" b="1" dirty="0" smtClean="0"/>
              <a:t>모바일 게임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3920" y="35926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세 이상</a:t>
            </a:r>
            <a:endParaRPr lang="ko-KR" altLang="en-US" sz="16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7163" y="2780801"/>
            <a:ext cx="5430982" cy="3204343"/>
            <a:chOff x="628075" y="2302987"/>
            <a:chExt cx="4657660" cy="2733643"/>
          </a:xfrm>
        </p:grpSpPr>
        <p:sp>
          <p:nvSpPr>
            <p:cNvPr id="4" name="직사각형 3"/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꺾인 연결선 11"/>
            <p:cNvCxnSpPr>
              <a:stCxn id="4" idx="0"/>
              <a:endCxn id="9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4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97723" y="2302987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4487" y="2636565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방해 건물을 짓는다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4571" y="4395324"/>
            <a:ext cx="4911922" cy="1297007"/>
            <a:chOff x="6362975" y="3988940"/>
            <a:chExt cx="4911922" cy="1297007"/>
          </a:xfrm>
        </p:grpSpPr>
        <p:sp>
          <p:nvSpPr>
            <p:cNvPr id="23" name="TextBox 22"/>
            <p:cNvSpPr txBox="1"/>
            <p:nvPr/>
          </p:nvSpPr>
          <p:spPr>
            <a:xfrm>
              <a:off x="6362975" y="3988940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기존 단순 계산 위주의 교육용 게임들이 아닌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4613" y="4469799"/>
              <a:ext cx="364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‘</a:t>
              </a:r>
              <a:r>
                <a:rPr lang="ko-KR" altLang="en-US" b="1" u="sng" dirty="0" smtClean="0"/>
                <a:t>디펜스</a:t>
              </a:r>
              <a:r>
                <a:rPr lang="en-US" altLang="ko-KR" b="1" dirty="0" smtClean="0"/>
                <a:t>’ </a:t>
              </a:r>
              <a:r>
                <a:rPr lang="ko-KR" altLang="en-US" b="1" dirty="0" smtClean="0"/>
                <a:t>라는 </a:t>
              </a:r>
              <a:r>
                <a:rPr lang="ko-KR" altLang="en-US" b="1" dirty="0" err="1" smtClean="0"/>
                <a:t>게임성을</a:t>
              </a:r>
              <a:r>
                <a:rPr lang="ko-KR" altLang="en-US" b="1" dirty="0" smtClean="0"/>
                <a:t> 부여하여 </a:t>
              </a:r>
              <a:endParaRPr lang="en-US" altLang="ko-KR" b="1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733" y="4916615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대상 연령 학생들의 학습을 유도</a:t>
              </a:r>
              <a:endParaRPr lang="ko-KR" altLang="en-US" b="1" dirty="0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372208" y="44323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46949" y="44248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87926" y="230161"/>
            <a:ext cx="1332900" cy="684000"/>
            <a:chOff x="387926" y="230161"/>
            <a:chExt cx="133290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80" y="248602"/>
              <a:ext cx="1154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개요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0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1" y="1627672"/>
            <a:ext cx="5428383" cy="394474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2" name="TextBox 11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mtClean="0">
                  <a:latin typeface="Arial Black" panose="020B0A04020102020204" pitchFamily="34" charset="0"/>
                </a:rPr>
                <a:t>재미 요소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8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33" y="1151323"/>
            <a:ext cx="7107226" cy="45834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1" y="1627672"/>
            <a:ext cx="5428383" cy="394474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0" name="TextBox 9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mtClean="0">
                  <a:latin typeface="Arial Black" panose="020B0A04020102020204" pitchFamily="34" charset="0"/>
                </a:rPr>
                <a:t>재미 요소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2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559040" y="344054"/>
            <a:ext cx="3823854" cy="6169891"/>
            <a:chOff x="4195762" y="340446"/>
            <a:chExt cx="3823854" cy="616989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762" y="347662"/>
              <a:ext cx="3800475" cy="61626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195762" y="340446"/>
              <a:ext cx="3823854" cy="616989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8">
            <a:extLst>
              <a:ext uri="{FF2B5EF4-FFF2-40B4-BE49-F238E27FC236}">
                <a16:creationId xmlns:a16="http://schemas.microsoft.com/office/drawing/2014/main" id="{6318FB33-6177-4925-9917-5A370AA66915}"/>
              </a:ext>
            </a:extLst>
          </p:cNvPr>
          <p:cNvSpPr txBox="1"/>
          <p:nvPr/>
        </p:nvSpPr>
        <p:spPr>
          <a:xfrm>
            <a:off x="809105" y="2551837"/>
            <a:ext cx="10573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수학이 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마법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되는 </a:t>
            </a:r>
            <a:r>
              <a:rPr lang="ko-KR" altLang="en-US" sz="5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이세계에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현실 세계의 학생이 떨어진다면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6" name="TextBox 15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재미 요소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5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226876" y="145918"/>
            <a:ext cx="4743450" cy="6629400"/>
            <a:chOff x="3439967" y="127000"/>
            <a:chExt cx="4743450" cy="66294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967" y="127000"/>
              <a:ext cx="4743450" cy="6629400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39967" y="127000"/>
              <a:ext cx="4743450" cy="66294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8">
            <a:extLst>
              <a:ext uri="{FF2B5EF4-FFF2-40B4-BE49-F238E27FC236}">
                <a16:creationId xmlns:a16="http://schemas.microsoft.com/office/drawing/2014/main" id="{6318FB33-6177-4925-9917-5A370AA66915}"/>
              </a:ext>
            </a:extLst>
          </p:cNvPr>
          <p:cNvSpPr txBox="1"/>
          <p:nvPr/>
        </p:nvSpPr>
        <p:spPr>
          <a:xfrm>
            <a:off x="809104" y="1593734"/>
            <a:ext cx="1057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판타지 세계에 떨어진 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수학자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318FB33-6177-4925-9917-5A370AA66915}"/>
              </a:ext>
            </a:extLst>
          </p:cNvPr>
          <p:cNvSpPr txBox="1"/>
          <p:nvPr/>
        </p:nvSpPr>
        <p:spPr>
          <a:xfrm>
            <a:off x="587433" y="3087770"/>
            <a:ext cx="10573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</a:t>
            </a:r>
            <a:r>
              <a:rPr lang="ko-KR" altLang="en-US" sz="4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대륙인들의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존경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받는 위치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18FB33-6177-4925-9917-5A370AA66915}"/>
              </a:ext>
            </a:extLst>
          </p:cNvPr>
          <p:cNvSpPr txBox="1"/>
          <p:nvPr/>
        </p:nvSpPr>
        <p:spPr>
          <a:xfrm>
            <a:off x="847164" y="4489473"/>
            <a:ext cx="1057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대륙에 터진 문제들을 해결해주는 </a:t>
            </a:r>
            <a:r>
              <a:rPr lang="ko-KR" altLang="en-US" sz="44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해결사</a:t>
            </a:r>
            <a:endParaRPr lang="ko-KR" altLang="en-US" sz="44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7926" y="230161"/>
            <a:ext cx="1332900" cy="684000"/>
            <a:chOff x="387926" y="230161"/>
            <a:chExt cx="1332900" cy="684000"/>
          </a:xfrm>
        </p:grpSpPr>
        <p:sp>
          <p:nvSpPr>
            <p:cNvPr id="27" name="TextBox 26"/>
            <p:cNvSpPr txBox="1"/>
            <p:nvPr/>
          </p:nvSpPr>
          <p:spPr>
            <a:xfrm>
              <a:off x="566280" y="248602"/>
              <a:ext cx="1154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설정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2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967941"/>
            <a:ext cx="5581650" cy="545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18036" y="12591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고정 </a:t>
            </a:r>
            <a:r>
              <a:rPr lang="ko-KR" altLang="en-US" sz="2000" b="1" u="sng" dirty="0" err="1" smtClean="0">
                <a:latin typeface="+mn-ea"/>
              </a:rPr>
              <a:t>맵</a:t>
            </a:r>
            <a:r>
              <a:rPr lang="ko-KR" altLang="en-US" sz="2000" dirty="0" err="1" smtClean="0">
                <a:latin typeface="+mn-ea"/>
              </a:rPr>
              <a:t>이</a:t>
            </a:r>
            <a:r>
              <a:rPr lang="ko-KR" altLang="en-US" sz="2000" dirty="0" smtClean="0">
                <a:latin typeface="+mn-ea"/>
              </a:rPr>
              <a:t> 주어지고</a:t>
            </a:r>
            <a:r>
              <a:rPr lang="en-US" altLang="ko-KR" sz="2000" dirty="0" smtClean="0">
                <a:latin typeface="+mn-ea"/>
              </a:rPr>
              <a:t>,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2813" y="1849907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이번 스테이지에 나오는 </a:t>
            </a:r>
            <a:r>
              <a:rPr lang="ko-KR" altLang="en-US" sz="2000" b="1" u="sng" dirty="0" smtClean="0">
                <a:latin typeface="+mn-ea"/>
              </a:rPr>
              <a:t>몬스터의 설명</a:t>
            </a:r>
            <a:endParaRPr lang="en-US" altLang="ko-KR" sz="2000" b="1" u="sng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체력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종류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이 보이고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2813" y="2746445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수학 문제</a:t>
            </a:r>
            <a:r>
              <a:rPr lang="ko-KR" altLang="en-US" sz="2000" dirty="0" smtClean="0">
                <a:latin typeface="+mn-ea"/>
              </a:rPr>
              <a:t>를 푼다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85403" y="3351080"/>
            <a:ext cx="4549803" cy="778374"/>
            <a:chOff x="7332671" y="3479033"/>
            <a:chExt cx="4549803" cy="778374"/>
          </a:xfrm>
        </p:grpSpPr>
        <p:sp>
          <p:nvSpPr>
            <p:cNvPr id="15" name="TextBox 14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산술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에너지 마법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몬스터를 공격하는 타워를 지을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385403" y="4335290"/>
            <a:ext cx="4094391" cy="1121312"/>
            <a:chOff x="7408171" y="4504280"/>
            <a:chExt cx="4094391" cy="1121312"/>
          </a:xfrm>
        </p:grpSpPr>
        <p:sp>
          <p:nvSpPr>
            <p:cNvPr id="17" name="TextBox 16"/>
            <p:cNvSpPr txBox="1"/>
            <p:nvPr/>
          </p:nvSpPr>
          <p:spPr>
            <a:xfrm>
              <a:off x="7544427" y="4979261"/>
              <a:ext cx="3958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벽</a:t>
              </a:r>
              <a:r>
                <a:rPr lang="en-US" altLang="ko-KR" dirty="0" smtClean="0">
                  <a:latin typeface="+mn-ea"/>
                </a:rPr>
                <a:t>, </a:t>
              </a:r>
              <a:r>
                <a:rPr lang="ko-KR" altLang="en-US" dirty="0" smtClean="0">
                  <a:latin typeface="+mn-ea"/>
                </a:rPr>
                <a:t>늪 등 몬스터의 이동을 방해하는 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오브젝트를 지을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8171" y="4504280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기하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공간 마법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12813" y="56501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스테이지 시작</a:t>
            </a:r>
            <a:endParaRPr lang="ko-KR" altLang="en-US" sz="2000" b="1" u="sng" dirty="0">
              <a:latin typeface="+mn-ea"/>
            </a:endParaRPr>
          </a:p>
        </p:txBody>
      </p:sp>
      <p:cxnSp>
        <p:nvCxnSpPr>
          <p:cNvPr id="23" name="꺾인 연결선 22"/>
          <p:cNvCxnSpPr>
            <a:stCxn id="19" idx="1"/>
            <a:endCxn id="14" idx="1"/>
          </p:cNvCxnSpPr>
          <p:nvPr/>
        </p:nvCxnSpPr>
        <p:spPr>
          <a:xfrm rot="10800000">
            <a:off x="6912813" y="2946500"/>
            <a:ext cx="12700" cy="2903694"/>
          </a:xfrm>
          <a:prstGeom prst="bentConnector3">
            <a:avLst>
              <a:gd name="adj1" fmla="val 39818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3310" y="41982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7926" y="230161"/>
            <a:ext cx="2807856" cy="684000"/>
            <a:chOff x="387926" y="230161"/>
            <a:chExt cx="2807856" cy="684000"/>
          </a:xfrm>
        </p:grpSpPr>
        <p:sp>
          <p:nvSpPr>
            <p:cNvPr id="24" name="TextBox 23"/>
            <p:cNvSpPr txBox="1"/>
            <p:nvPr/>
          </p:nvSpPr>
          <p:spPr>
            <a:xfrm>
              <a:off x="566280" y="248602"/>
              <a:ext cx="2629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mtClean="0">
                  <a:latin typeface="Arial Black" panose="020B0A04020102020204" pitchFamily="34" charset="0"/>
                </a:rPr>
                <a:t>게임 플레이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>
            <a:off x="6780577" y="1259169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80577" y="192033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3" y="2668387"/>
            <a:ext cx="5301861" cy="2929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960112" y="1478723"/>
            <a:ext cx="263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Arial Black" panose="020B0A04020102020204" pitchFamily="34" charset="0"/>
              </a:rPr>
              <a:t>학교 </a:t>
            </a:r>
            <a:r>
              <a:rPr lang="ko-KR" altLang="en-US" sz="3600" b="1" dirty="0" err="1" smtClean="0">
                <a:latin typeface="Arial Black" panose="020B0A04020102020204" pitchFamily="34" charset="0"/>
              </a:rPr>
              <a:t>랭킹전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8" name="TextBox 17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차별 요소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6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960112" y="1478723"/>
            <a:ext cx="263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Arial Black" panose="020B0A04020102020204" pitchFamily="34" charset="0"/>
              </a:rPr>
              <a:t>학교 </a:t>
            </a:r>
            <a:r>
              <a:rPr lang="ko-KR" altLang="en-US" sz="3600" b="1" dirty="0" err="1" smtClean="0">
                <a:latin typeface="Arial Black" panose="020B0A04020102020204" pitchFamily="34" charset="0"/>
              </a:rPr>
              <a:t>랭킹전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3597" y="1386391"/>
            <a:ext cx="2333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Arial Black" panose="020B0A04020102020204" pitchFamily="34" charset="0"/>
              </a:rPr>
              <a:t>출판사와의 </a:t>
            </a:r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r>
              <a:rPr lang="en-US" altLang="ko-KR" sz="2400" b="1" dirty="0">
                <a:latin typeface="Arial Black" panose="020B0A04020102020204" pitchFamily="34" charset="0"/>
              </a:rPr>
              <a:t> </a:t>
            </a:r>
            <a:r>
              <a:rPr lang="en-US" altLang="ko-KR" sz="2400" b="1" dirty="0" smtClean="0">
                <a:latin typeface="Arial Black" panose="020B0A04020102020204" pitchFamily="34" charset="0"/>
              </a:rPr>
              <a:t>  </a:t>
            </a:r>
            <a:r>
              <a:rPr lang="ko-KR" altLang="en-US" sz="2400" b="1" dirty="0" smtClean="0">
                <a:latin typeface="Arial Black" panose="020B0A04020102020204" pitchFamily="34" charset="0"/>
              </a:rPr>
              <a:t>콜라보레이션</a:t>
            </a:r>
            <a:endParaRPr lang="ko-KR" altLang="en-US" sz="2400" b="1" dirty="0"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3" y="2668387"/>
            <a:ext cx="5301861" cy="2929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7379855" y="2493818"/>
            <a:ext cx="3239398" cy="3269673"/>
            <a:chOff x="7379855" y="2493818"/>
            <a:chExt cx="3239398" cy="326967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732" y="2505293"/>
              <a:ext cx="3237521" cy="3256163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379855" y="2493818"/>
              <a:ext cx="3239398" cy="32696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7926" y="230161"/>
            <a:ext cx="2346038" cy="684000"/>
            <a:chOff x="387926" y="230161"/>
            <a:chExt cx="2346038" cy="684000"/>
          </a:xfrm>
        </p:grpSpPr>
        <p:sp>
          <p:nvSpPr>
            <p:cNvPr id="12" name="TextBox 11"/>
            <p:cNvSpPr txBox="1"/>
            <p:nvPr/>
          </p:nvSpPr>
          <p:spPr>
            <a:xfrm>
              <a:off x="566280" y="248602"/>
              <a:ext cx="216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차별 요소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307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2020-07-25T03:46:25Z</dcterms:created>
  <dcterms:modified xsi:type="dcterms:W3CDTF">2020-08-01T04:48:08Z</dcterms:modified>
</cp:coreProperties>
</file>