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76" r:id="rId5"/>
    <p:sldId id="266" r:id="rId6"/>
    <p:sldId id="277" r:id="rId7"/>
    <p:sldId id="278" r:id="rId8"/>
    <p:sldId id="279" r:id="rId9"/>
    <p:sldId id="280" r:id="rId10"/>
    <p:sldId id="269" r:id="rId11"/>
    <p:sldId id="270" r:id="rId12"/>
    <p:sldId id="268" r:id="rId13"/>
    <p:sldId id="271" r:id="rId14"/>
    <p:sldId id="272" r:id="rId15"/>
    <p:sldId id="260" r:id="rId16"/>
    <p:sldId id="261" r:id="rId17"/>
    <p:sldId id="262" r:id="rId18"/>
    <p:sldId id="263" r:id="rId19"/>
    <p:sldId id="273" r:id="rId20"/>
    <p:sldId id="274" r:id="rId21"/>
    <p:sldId id="264" r:id="rId22"/>
    <p:sldId id="25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55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4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2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9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6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7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1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2742" y="2385753"/>
            <a:ext cx="27494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 smtClean="0"/>
              <a:t>표지</a:t>
            </a:r>
            <a:endParaRPr lang="en-US" altLang="ko-KR" sz="10000" dirty="0" smtClean="0"/>
          </a:p>
        </p:txBody>
      </p:sp>
    </p:spTree>
    <p:extLst>
      <p:ext uri="{BB962C8B-B14F-4D97-AF65-F5344CB8AC3E}">
        <p14:creationId xmlns:p14="http://schemas.microsoft.com/office/powerpoint/2010/main" val="10893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2458" y="2427316"/>
            <a:ext cx="56071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/>
              <a:t>1.2.1.1 A*</a:t>
            </a:r>
          </a:p>
        </p:txBody>
      </p:sp>
    </p:spTree>
    <p:extLst>
      <p:ext uri="{BB962C8B-B14F-4D97-AF65-F5344CB8AC3E}">
        <p14:creationId xmlns:p14="http://schemas.microsoft.com/office/powerpoint/2010/main" val="7055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4391" y="2427316"/>
            <a:ext cx="111668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/>
              <a:t>1.2.1.2 </a:t>
            </a:r>
            <a:r>
              <a:rPr lang="ko-KR" altLang="en-US" sz="10000" dirty="0" smtClean="0"/>
              <a:t>비트 연산자</a:t>
            </a:r>
            <a:endParaRPr lang="en-US" altLang="ko-KR" sz="10000" dirty="0" smtClean="0"/>
          </a:p>
        </p:txBody>
      </p:sp>
    </p:spTree>
    <p:extLst>
      <p:ext uri="{BB962C8B-B14F-4D97-AF65-F5344CB8AC3E}">
        <p14:creationId xmlns:p14="http://schemas.microsoft.com/office/powerpoint/2010/main" val="26584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0283" y="2410691"/>
            <a:ext cx="88969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/>
              <a:t>1.2.2 </a:t>
            </a:r>
            <a:r>
              <a:rPr lang="ko-KR" altLang="en-US" sz="10000" dirty="0" smtClean="0"/>
              <a:t>메타 개발</a:t>
            </a:r>
            <a:endParaRPr lang="en-US" altLang="ko-KR" sz="10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66552" y="4325389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개발이 가능하도록 하는 개발</a:t>
            </a: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18952" y="4731981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프로세스의 개발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45175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0283" y="2410691"/>
            <a:ext cx="103348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/>
              <a:t>1.2.2.1  </a:t>
            </a:r>
            <a:r>
              <a:rPr lang="ko-KR" altLang="en-US" sz="10000" dirty="0" smtClean="0"/>
              <a:t>입출력 툴</a:t>
            </a:r>
            <a:endParaRPr lang="en-US" altLang="ko-KR" sz="10000" dirty="0" smtClean="0"/>
          </a:p>
        </p:txBody>
      </p:sp>
    </p:spTree>
    <p:extLst>
      <p:ext uri="{BB962C8B-B14F-4D97-AF65-F5344CB8AC3E}">
        <p14:creationId xmlns:p14="http://schemas.microsoft.com/office/powerpoint/2010/main" val="67373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0283" y="2410691"/>
            <a:ext cx="77700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/>
              <a:t>1.2.2.2  </a:t>
            </a:r>
            <a:r>
              <a:rPr lang="ko-KR" altLang="en-US" sz="10000" dirty="0" smtClean="0"/>
              <a:t>맵 툴</a:t>
            </a:r>
            <a:endParaRPr lang="en-US" altLang="ko-KR" sz="10000" dirty="0" smtClean="0"/>
          </a:p>
        </p:txBody>
      </p:sp>
    </p:spTree>
    <p:extLst>
      <p:ext uri="{BB962C8B-B14F-4D97-AF65-F5344CB8AC3E}">
        <p14:creationId xmlns:p14="http://schemas.microsoft.com/office/powerpoint/2010/main" val="243516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2051" y="2385753"/>
            <a:ext cx="67521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/>
              <a:t>2. </a:t>
            </a:r>
            <a:r>
              <a:rPr lang="ko-KR" altLang="en-US" sz="10000" dirty="0" err="1" smtClean="0"/>
              <a:t>개발문서</a:t>
            </a:r>
            <a:endParaRPr lang="en-US" altLang="ko-KR" sz="10000" dirty="0" smtClean="0"/>
          </a:p>
        </p:txBody>
      </p:sp>
    </p:spTree>
    <p:extLst>
      <p:ext uri="{BB962C8B-B14F-4D97-AF65-F5344CB8AC3E}">
        <p14:creationId xmlns:p14="http://schemas.microsoft.com/office/powerpoint/2010/main" val="414535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6495" y="2236123"/>
            <a:ext cx="61766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/>
              <a:t>2.1 </a:t>
            </a:r>
            <a:r>
              <a:rPr lang="ko-KR" altLang="en-US" sz="10000" dirty="0" smtClean="0"/>
              <a:t>일정표</a:t>
            </a:r>
            <a:endParaRPr lang="en-US" altLang="ko-KR" sz="10000" dirty="0" smtClean="0"/>
          </a:p>
        </p:txBody>
      </p:sp>
    </p:spTree>
    <p:extLst>
      <p:ext uri="{BB962C8B-B14F-4D97-AF65-F5344CB8AC3E}">
        <p14:creationId xmlns:p14="http://schemas.microsoft.com/office/powerpoint/2010/main" val="355917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6495" y="2236123"/>
            <a:ext cx="79095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/>
              <a:t>2.2 </a:t>
            </a:r>
            <a:r>
              <a:rPr lang="ko-KR" altLang="en-US" sz="10000" dirty="0" smtClean="0"/>
              <a:t>상세 설계</a:t>
            </a:r>
            <a:endParaRPr lang="en-US" altLang="ko-KR" sz="10000" dirty="0" smtClean="0"/>
          </a:p>
        </p:txBody>
      </p:sp>
    </p:spTree>
    <p:extLst>
      <p:ext uri="{BB962C8B-B14F-4D97-AF65-F5344CB8AC3E}">
        <p14:creationId xmlns:p14="http://schemas.microsoft.com/office/powerpoint/2010/main" val="140483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6495" y="2236123"/>
            <a:ext cx="88969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/>
              <a:t>2.2.1 </a:t>
            </a:r>
            <a:r>
              <a:rPr lang="ko-KR" altLang="en-US" sz="10000" dirty="0" smtClean="0"/>
              <a:t>개발 순서</a:t>
            </a:r>
            <a:endParaRPr lang="en-US" altLang="ko-KR" sz="10000" dirty="0" smtClean="0"/>
          </a:p>
        </p:txBody>
      </p:sp>
    </p:spTree>
    <p:extLst>
      <p:ext uri="{BB962C8B-B14F-4D97-AF65-F5344CB8AC3E}">
        <p14:creationId xmlns:p14="http://schemas.microsoft.com/office/powerpoint/2010/main" val="171344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6495" y="2236123"/>
            <a:ext cx="81515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/>
              <a:t>2.2.1.1 </a:t>
            </a:r>
            <a:r>
              <a:rPr lang="ko-KR" altLang="en-US" sz="10000" dirty="0" smtClean="0"/>
              <a:t>흐름도</a:t>
            </a:r>
            <a:endParaRPr lang="en-US" altLang="ko-KR" sz="10000" dirty="0" smtClean="0"/>
          </a:p>
        </p:txBody>
      </p:sp>
    </p:spTree>
    <p:extLst>
      <p:ext uri="{BB962C8B-B14F-4D97-AF65-F5344CB8AC3E}">
        <p14:creationId xmlns:p14="http://schemas.microsoft.com/office/powerpoint/2010/main" val="89736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4" name="TextBox 3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목차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평행 사변형 6"/>
          <p:cNvSpPr>
            <a:spLocks noChangeAspect="1"/>
          </p:cNvSpPr>
          <p:nvPr/>
        </p:nvSpPr>
        <p:spPr>
          <a:xfrm>
            <a:off x="566278" y="1739147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8" name="평행 사변형 7"/>
          <p:cNvSpPr>
            <a:spLocks noChangeAspect="1"/>
          </p:cNvSpPr>
          <p:nvPr/>
        </p:nvSpPr>
        <p:spPr>
          <a:xfrm>
            <a:off x="4305970" y="1730774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9" name="평행 사변형 8"/>
          <p:cNvSpPr>
            <a:spLocks noChangeAspect="1"/>
          </p:cNvSpPr>
          <p:nvPr/>
        </p:nvSpPr>
        <p:spPr>
          <a:xfrm>
            <a:off x="8045662" y="1730774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103" y="2801200"/>
            <a:ext cx="2698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ea typeface="맑은 고딕" pitchFamily="50" charset="-127"/>
              </a:rPr>
              <a:t>1-1. </a:t>
            </a:r>
            <a:r>
              <a:rPr lang="ko-KR" altLang="en-US" sz="3000" b="1" dirty="0" smtClean="0">
                <a:ea typeface="맑은 고딕" pitchFamily="50" charset="-127"/>
              </a:rPr>
              <a:t>게임 컨셉</a:t>
            </a:r>
            <a:endParaRPr lang="ko-KR" altLang="en-US" sz="3000" b="1" dirty="0"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103" y="3672253"/>
            <a:ext cx="2698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ea typeface="맑은 고딕" pitchFamily="50" charset="-127"/>
              </a:rPr>
              <a:t>1-2. </a:t>
            </a:r>
            <a:r>
              <a:rPr lang="ko-KR" altLang="en-US" sz="3000" b="1" dirty="0" smtClean="0">
                <a:ea typeface="맑은 고딕" pitchFamily="50" charset="-127"/>
              </a:rPr>
              <a:t>선정 이유</a:t>
            </a:r>
            <a:endParaRPr lang="ko-KR" altLang="en-US" sz="3000" b="1" dirty="0"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5201" y="174242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컨셉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3978" y="179228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ea typeface="맑은 고딕" pitchFamily="50" charset="-127"/>
              </a:rPr>
              <a:t>개발문서</a:t>
            </a:r>
            <a:endParaRPr lang="ko-KR" altLang="en-US" sz="2500" b="1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68508" y="1761511"/>
            <a:ext cx="987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 smtClean="0">
                <a:solidFill>
                  <a:schemeClr val="bg1"/>
                </a:solidFill>
                <a:ea typeface="맑은 고딕" pitchFamily="50" charset="-127"/>
              </a:rPr>
              <a:t>QnA</a:t>
            </a:r>
            <a:endParaRPr lang="ko-KR" altLang="en-US" sz="3000" b="1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0396" y="448240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a typeface="맑은 고딕" pitchFamily="50" charset="-127"/>
              </a:rPr>
              <a:t>1-2-1. </a:t>
            </a:r>
            <a:r>
              <a:rPr lang="ko-KR" altLang="en-US" sz="2400" b="1" dirty="0" smtClean="0">
                <a:ea typeface="맑은 고딕" pitchFamily="50" charset="-127"/>
              </a:rPr>
              <a:t>실무 스킬</a:t>
            </a:r>
            <a:endParaRPr lang="ko-KR" altLang="en-US" sz="2400" b="1" dirty="0"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0396" y="512262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a typeface="맑은 고딕" pitchFamily="50" charset="-127"/>
              </a:rPr>
              <a:t>1-2-2. </a:t>
            </a:r>
            <a:r>
              <a:rPr lang="ko-KR" altLang="en-US" sz="2400" b="1" dirty="0" smtClean="0">
                <a:ea typeface="맑은 고딕" pitchFamily="50" charset="-127"/>
              </a:rPr>
              <a:t>메타 개발</a:t>
            </a:r>
            <a:endParaRPr lang="ko-KR" altLang="en-US" sz="2400" b="1" dirty="0"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37872" y="27088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ea typeface="맑은 고딕" pitchFamily="50" charset="-127"/>
              </a:rPr>
              <a:t>일정표</a:t>
            </a:r>
            <a:endParaRPr lang="ko-KR" altLang="en-US" sz="3600" b="1" dirty="0">
              <a:ea typeface="맑은 고딕" pitchFamily="50" charset="-127"/>
            </a:endParaRPr>
          </a:p>
        </p:txBody>
      </p:sp>
      <p:cxnSp>
        <p:nvCxnSpPr>
          <p:cNvPr id="25" name="직선 연결선 24"/>
          <p:cNvCxnSpPr>
            <a:stCxn id="7" idx="2"/>
            <a:endCxn id="8" idx="5"/>
          </p:cNvCxnSpPr>
          <p:nvPr/>
        </p:nvCxnSpPr>
        <p:spPr>
          <a:xfrm flipV="1">
            <a:off x="3821133" y="2060915"/>
            <a:ext cx="663447" cy="8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576097" y="2056728"/>
            <a:ext cx="663447" cy="8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6495" y="2236123"/>
            <a:ext cx="81515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/>
              <a:t>2.2.1.2 </a:t>
            </a:r>
            <a:r>
              <a:rPr lang="ko-KR" altLang="en-US" sz="10000" dirty="0" smtClean="0"/>
              <a:t>순서도</a:t>
            </a:r>
            <a:endParaRPr lang="en-US" altLang="ko-KR" sz="10000" dirty="0" smtClean="0"/>
          </a:p>
        </p:txBody>
      </p:sp>
    </p:spTree>
    <p:extLst>
      <p:ext uri="{BB962C8B-B14F-4D97-AF65-F5344CB8AC3E}">
        <p14:creationId xmlns:p14="http://schemas.microsoft.com/office/powerpoint/2010/main" val="348743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6495" y="2236123"/>
            <a:ext cx="58817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/>
              <a:t>2.2.2 </a:t>
            </a:r>
            <a:r>
              <a:rPr lang="ko-KR" altLang="en-US" sz="10000" dirty="0" smtClean="0"/>
              <a:t>함수</a:t>
            </a:r>
            <a:endParaRPr lang="en-US" altLang="ko-KR" sz="10000" dirty="0" smtClean="0"/>
          </a:p>
        </p:txBody>
      </p:sp>
    </p:spTree>
    <p:extLst>
      <p:ext uri="{BB962C8B-B14F-4D97-AF65-F5344CB8AC3E}">
        <p14:creationId xmlns:p14="http://schemas.microsoft.com/office/powerpoint/2010/main" val="1869242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6495" y="2236123"/>
            <a:ext cx="27638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err="1" smtClean="0"/>
              <a:t>QnA</a:t>
            </a:r>
            <a:endParaRPr lang="en-US" altLang="ko-KR" sz="10000" dirty="0" smtClean="0"/>
          </a:p>
        </p:txBody>
      </p:sp>
    </p:spTree>
    <p:extLst>
      <p:ext uri="{BB962C8B-B14F-4D97-AF65-F5344CB8AC3E}">
        <p14:creationId xmlns:p14="http://schemas.microsoft.com/office/powerpoint/2010/main" val="20063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105107" y="997617"/>
            <a:ext cx="584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5600" b="1" dirty="0" err="1"/>
              <a:t>시리어스</a:t>
            </a:r>
            <a:r>
              <a:rPr lang="en-US" altLang="ko-KR" sz="5600" b="1" dirty="0" smtClean="0"/>
              <a:t>(Serious)</a:t>
            </a:r>
            <a:endParaRPr lang="ko-KR" altLang="ko-KR" sz="5600" dirty="0"/>
          </a:p>
        </p:txBody>
      </p:sp>
      <p:sp>
        <p:nvSpPr>
          <p:cNvPr id="3" name="TextBox 2"/>
          <p:cNvSpPr txBox="1"/>
          <p:nvPr/>
        </p:nvSpPr>
        <p:spPr>
          <a:xfrm>
            <a:off x="6866235" y="2728352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 smtClean="0"/>
              <a:t>수학 문제를 이용한 </a:t>
            </a:r>
            <a:r>
              <a:rPr lang="ko-KR" altLang="en-US" sz="2000" b="1" u="sng" dirty="0" smtClean="0"/>
              <a:t>타워 디펜스 </a:t>
            </a:r>
            <a:r>
              <a:rPr lang="ko-KR" altLang="en-US" sz="2000" b="1" u="sng" dirty="0" smtClean="0"/>
              <a:t>게임</a:t>
            </a:r>
            <a:endParaRPr lang="ko-KR" altLang="en-US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358788" y="3243035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안드로이드 </a:t>
            </a:r>
            <a:r>
              <a:rPr lang="en-US" altLang="ko-KR" sz="1600" b="1" dirty="0" smtClean="0"/>
              <a:t>/ IOS </a:t>
            </a:r>
            <a:r>
              <a:rPr lang="ko-KR" altLang="en-US" sz="1600" b="1" dirty="0" smtClean="0"/>
              <a:t>모바일 게임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283920" y="3592616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8</a:t>
            </a:r>
            <a:r>
              <a:rPr lang="ko-KR" altLang="en-US" sz="1600" b="1" dirty="0" smtClean="0"/>
              <a:t>세 이상</a:t>
            </a:r>
            <a:endParaRPr lang="ko-KR" altLang="en-US" sz="16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97163" y="2766059"/>
            <a:ext cx="5430982" cy="3219084"/>
            <a:chOff x="628075" y="2290411"/>
            <a:chExt cx="4657660" cy="2746219"/>
          </a:xfrm>
        </p:grpSpPr>
        <p:sp>
          <p:nvSpPr>
            <p:cNvPr id="4" name="직사각형 3"/>
            <p:cNvSpPr/>
            <p:nvPr/>
          </p:nvSpPr>
          <p:spPr>
            <a:xfrm>
              <a:off x="628075" y="3121578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수학 문제</a:t>
              </a:r>
              <a:r>
                <a:rPr lang="ko-KR" altLang="en-US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푼다</a:t>
              </a:r>
              <a:endPara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75410" y="3149600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몬스터</a:t>
              </a:r>
              <a:r>
                <a:rPr lang="ko-KR" altLang="en-US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막는다</a:t>
              </a:r>
              <a:endPara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2" name="꺾인 연결선 11"/>
            <p:cNvCxnSpPr>
              <a:stCxn id="4" idx="0"/>
              <a:endCxn id="9" idx="0"/>
            </p:cNvCxnSpPr>
            <p:nvPr/>
          </p:nvCxnSpPr>
          <p:spPr>
            <a:xfrm rot="16200000" flipH="1">
              <a:off x="2942894" y="1711922"/>
              <a:ext cx="28022" cy="2847335"/>
            </a:xfrm>
            <a:prstGeom prst="bentConnector3">
              <a:avLst>
                <a:gd name="adj1" fmla="val -18375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9" idx="2"/>
              <a:endCxn id="4" idx="2"/>
            </p:cNvCxnSpPr>
            <p:nvPr/>
          </p:nvCxnSpPr>
          <p:spPr>
            <a:xfrm rot="5400000" flipH="1">
              <a:off x="2942895" y="2805297"/>
              <a:ext cx="28022" cy="2847335"/>
            </a:xfrm>
            <a:prstGeom prst="bentConnector3">
              <a:avLst>
                <a:gd name="adj1" fmla="val -170574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197722" y="229041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공격 타워를 짓는다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94487" y="4418176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다음 문제가 열린다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1251" y="475963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상위 건물이 열린다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464571" y="4395324"/>
            <a:ext cx="4911922" cy="1297007"/>
            <a:chOff x="6362975" y="3988940"/>
            <a:chExt cx="4911922" cy="1297007"/>
          </a:xfrm>
        </p:grpSpPr>
        <p:sp>
          <p:nvSpPr>
            <p:cNvPr id="23" name="TextBox 22"/>
            <p:cNvSpPr txBox="1"/>
            <p:nvPr/>
          </p:nvSpPr>
          <p:spPr>
            <a:xfrm>
              <a:off x="6362975" y="3988940"/>
              <a:ext cx="4911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기존 단순 계산 위주의 교육용 게임들이 아닌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04613" y="4469799"/>
              <a:ext cx="364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‘</a:t>
              </a:r>
              <a:r>
                <a:rPr lang="ko-KR" altLang="en-US" b="1" u="sng" dirty="0" smtClean="0"/>
                <a:t>디펜스</a:t>
              </a:r>
              <a:r>
                <a:rPr lang="en-US" altLang="ko-KR" b="1" dirty="0" smtClean="0"/>
                <a:t>’ </a:t>
              </a:r>
              <a:r>
                <a:rPr lang="ko-KR" altLang="en-US" b="1" dirty="0" smtClean="0"/>
                <a:t>라는 </a:t>
              </a:r>
              <a:r>
                <a:rPr lang="ko-KR" altLang="en-US" b="1" dirty="0" err="1" smtClean="0"/>
                <a:t>게임성을</a:t>
              </a:r>
              <a:r>
                <a:rPr lang="ko-KR" altLang="en-US" b="1" dirty="0" smtClean="0"/>
                <a:t> 부여하여 </a:t>
              </a:r>
              <a:endParaRPr lang="en-US" altLang="ko-KR" b="1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68733" y="4916615"/>
              <a:ext cx="3512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대상 연령 학생들의 학습을 유도</a:t>
              </a:r>
              <a:endParaRPr lang="ko-KR" altLang="en-US" b="1" dirty="0"/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6372208" y="4432331"/>
            <a:ext cx="0" cy="12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46949" y="4424831"/>
            <a:ext cx="0" cy="12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게임 컨셉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4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mtClean="0">
                  <a:latin typeface="Arial Black" panose="020B0A04020102020204" pitchFamily="34" charset="0"/>
                </a:rPr>
                <a:t>게임 컨셉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918036" y="1259169"/>
            <a:ext cx="248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 smtClean="0">
                <a:latin typeface="+mn-ea"/>
              </a:rPr>
              <a:t>고정 </a:t>
            </a:r>
            <a:r>
              <a:rPr lang="ko-KR" altLang="en-US" sz="2000" b="1" u="sng" dirty="0" err="1" smtClean="0">
                <a:latin typeface="+mn-ea"/>
              </a:rPr>
              <a:t>맵</a:t>
            </a:r>
            <a:r>
              <a:rPr lang="ko-KR" altLang="en-US" sz="2000" dirty="0" err="1" smtClean="0">
                <a:latin typeface="+mn-ea"/>
              </a:rPr>
              <a:t>이</a:t>
            </a:r>
            <a:r>
              <a:rPr lang="ko-KR" altLang="en-US" sz="2000" dirty="0" smtClean="0">
                <a:latin typeface="+mn-ea"/>
              </a:rPr>
              <a:t> 주어지고</a:t>
            </a:r>
            <a:r>
              <a:rPr lang="en-US" altLang="ko-KR" sz="2000" dirty="0" smtClean="0">
                <a:latin typeface="+mn-ea"/>
              </a:rPr>
              <a:t>,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12813" y="1849907"/>
            <a:ext cx="4647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이번 스테이지에 나오는 </a:t>
            </a:r>
            <a:r>
              <a:rPr lang="ko-KR" altLang="en-US" sz="2000" b="1" u="sng" dirty="0" smtClean="0">
                <a:latin typeface="+mn-ea"/>
              </a:rPr>
              <a:t>몬스터의 설명</a:t>
            </a:r>
            <a:endParaRPr lang="en-US" altLang="ko-KR" sz="2000" b="1" u="sng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체력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특징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종류 등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이 보이고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12813" y="2746445"/>
            <a:ext cx="2226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 smtClean="0">
                <a:latin typeface="+mn-ea"/>
              </a:rPr>
              <a:t>수학 문제</a:t>
            </a:r>
            <a:r>
              <a:rPr lang="ko-KR" altLang="en-US" sz="2000" dirty="0" smtClean="0">
                <a:latin typeface="+mn-ea"/>
              </a:rPr>
              <a:t>를 푼다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385403" y="3351080"/>
            <a:ext cx="4549803" cy="778374"/>
            <a:chOff x="7332671" y="3479033"/>
            <a:chExt cx="4549803" cy="778374"/>
          </a:xfrm>
        </p:grpSpPr>
        <p:sp>
          <p:nvSpPr>
            <p:cNvPr id="34" name="TextBox 33"/>
            <p:cNvSpPr txBox="1"/>
            <p:nvPr/>
          </p:nvSpPr>
          <p:spPr>
            <a:xfrm>
              <a:off x="7332671" y="3479033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+mn-ea"/>
                </a:rPr>
                <a:t>산술 </a:t>
              </a:r>
              <a:r>
                <a:rPr lang="en-US" altLang="ko-KR" sz="2000" b="1" dirty="0" smtClean="0">
                  <a:latin typeface="+mn-ea"/>
                </a:rPr>
                <a:t>– </a:t>
              </a:r>
              <a:r>
                <a:rPr lang="ko-KR" altLang="en-US" sz="2000" b="1" dirty="0" smtClean="0">
                  <a:latin typeface="+mn-ea"/>
                </a:rPr>
                <a:t>에너지 마법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44427" y="3888075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</a:rPr>
                <a:t>몬스터를 공격하는 타워를 지을 수 있다</a:t>
              </a:r>
              <a:r>
                <a:rPr lang="en-US" altLang="ko-KR" dirty="0" smtClean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385403" y="4423327"/>
            <a:ext cx="4516139" cy="769442"/>
            <a:chOff x="7408171" y="4592317"/>
            <a:chExt cx="4516139" cy="769442"/>
          </a:xfrm>
        </p:grpSpPr>
        <p:sp>
          <p:nvSpPr>
            <p:cNvPr id="38" name="TextBox 37"/>
            <p:cNvSpPr txBox="1"/>
            <p:nvPr/>
          </p:nvSpPr>
          <p:spPr>
            <a:xfrm>
              <a:off x="7653589" y="4992427"/>
              <a:ext cx="4270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</a:rPr>
                <a:t>타워를 지을 수 있는 땅을 만들 수 있다</a:t>
              </a:r>
              <a:r>
                <a:rPr lang="en-US" altLang="ko-KR" dirty="0" smtClean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08171" y="4592317"/>
              <a:ext cx="2124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+mn-ea"/>
                </a:rPr>
                <a:t>기하 </a:t>
              </a:r>
              <a:r>
                <a:rPr lang="en-US" altLang="ko-KR" sz="2000" b="1" dirty="0" smtClean="0">
                  <a:latin typeface="+mn-ea"/>
                </a:rPr>
                <a:t>– </a:t>
              </a:r>
              <a:r>
                <a:rPr lang="ko-KR" altLang="en-US" sz="2000" b="1" dirty="0" smtClean="0">
                  <a:latin typeface="+mn-ea"/>
                </a:rPr>
                <a:t>공간 마법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12813" y="565013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 smtClean="0">
                <a:latin typeface="+mn-ea"/>
              </a:rPr>
              <a:t>스테이지 시작</a:t>
            </a:r>
            <a:endParaRPr lang="ko-KR" altLang="en-US" sz="2000" b="1" u="sng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31663" y="41982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780577" y="1259169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780577" y="1920336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 rot="10800000">
            <a:off x="6912813" y="2946500"/>
            <a:ext cx="12700" cy="2903694"/>
          </a:xfrm>
          <a:prstGeom prst="bentConnector3">
            <a:avLst>
              <a:gd name="adj1" fmla="val 39818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1" y="967941"/>
            <a:ext cx="55816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2458" y="2427316"/>
            <a:ext cx="79095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/>
              <a:t>1.2 </a:t>
            </a:r>
            <a:r>
              <a:rPr lang="ko-KR" altLang="en-US" sz="10000" dirty="0" smtClean="0"/>
              <a:t>선정 이유</a:t>
            </a:r>
            <a:endParaRPr lang="en-US" altLang="ko-KR" sz="10000" dirty="0" smtClean="0"/>
          </a:p>
        </p:txBody>
      </p:sp>
    </p:spTree>
    <p:extLst>
      <p:ext uri="{BB962C8B-B14F-4D97-AF65-F5344CB8AC3E}">
        <p14:creationId xmlns:p14="http://schemas.microsoft.com/office/powerpoint/2010/main" val="2914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73058" y="1548123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 smtClean="0"/>
              <a:t>실무 스킬</a:t>
            </a:r>
            <a:endParaRPr lang="ko-KR" altLang="ko-KR" sz="9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선정 이유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73058" y="3613299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 smtClean="0"/>
              <a:t>메타 개발</a:t>
            </a:r>
            <a:endParaRPr lang="ko-KR" altLang="ko-KR" sz="9600" dirty="0"/>
          </a:p>
        </p:txBody>
      </p:sp>
    </p:spTree>
    <p:extLst>
      <p:ext uri="{BB962C8B-B14F-4D97-AF65-F5344CB8AC3E}">
        <p14:creationId xmlns:p14="http://schemas.microsoft.com/office/powerpoint/2010/main" val="9176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89828" y="1660563"/>
            <a:ext cx="7520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A* Algorithm</a:t>
            </a:r>
            <a:endParaRPr lang="ko-KR" altLang="ko-KR" sz="9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실무 스킬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116784" y="3995854"/>
            <a:ext cx="10266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b="1" dirty="0" smtClean="0"/>
              <a:t>비트연산자를 이용한 버프 구현</a:t>
            </a:r>
            <a:endParaRPr lang="ko-KR" altLang="ko-KR" sz="5600" dirty="0"/>
          </a:p>
        </p:txBody>
      </p:sp>
    </p:spTree>
    <p:extLst>
      <p:ext uri="{BB962C8B-B14F-4D97-AF65-F5344CB8AC3E}">
        <p14:creationId xmlns:p14="http://schemas.microsoft.com/office/powerpoint/2010/main" val="15778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7" y="1101014"/>
            <a:ext cx="5274538" cy="52676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5" name="그룹 34"/>
          <p:cNvGrpSpPr/>
          <p:nvPr/>
        </p:nvGrpSpPr>
        <p:grpSpPr>
          <a:xfrm>
            <a:off x="387926" y="230161"/>
            <a:ext cx="3251012" cy="1218770"/>
            <a:chOff x="387926" y="230161"/>
            <a:chExt cx="3251012" cy="121877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30726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/>
                <a:t>A* Algorithm</a:t>
              </a:r>
              <a:endParaRPr lang="ko-KR" altLang="ko-KR" sz="3600" b="1" dirty="0" smtClean="0"/>
            </a:p>
            <a:p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6317723" y="2044794"/>
            <a:ext cx="4549803" cy="778374"/>
            <a:chOff x="7332671" y="3479033"/>
            <a:chExt cx="4549803" cy="778374"/>
          </a:xfrm>
        </p:grpSpPr>
        <p:sp>
          <p:nvSpPr>
            <p:cNvPr id="9" name="TextBox 8"/>
            <p:cNvSpPr txBox="1"/>
            <p:nvPr/>
          </p:nvSpPr>
          <p:spPr>
            <a:xfrm>
              <a:off x="7332671" y="3479033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+mn-ea"/>
                </a:rPr>
                <a:t>산술 </a:t>
              </a:r>
              <a:r>
                <a:rPr lang="en-US" altLang="ko-KR" sz="2000" b="1" dirty="0" smtClean="0">
                  <a:latin typeface="+mn-ea"/>
                </a:rPr>
                <a:t>– </a:t>
              </a:r>
              <a:r>
                <a:rPr lang="ko-KR" altLang="en-US" sz="2000" b="1" dirty="0" smtClean="0">
                  <a:latin typeface="+mn-ea"/>
                </a:rPr>
                <a:t>에너지 마법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4427" y="3888075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</a:rPr>
                <a:t>몬스터를 공격하는 타워를 지을 수 있다</a:t>
              </a:r>
              <a:r>
                <a:rPr lang="en-US" altLang="ko-KR" dirty="0" smtClean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317723" y="1101014"/>
            <a:ext cx="4516139" cy="769442"/>
            <a:chOff x="7408171" y="4592317"/>
            <a:chExt cx="4516139" cy="769442"/>
          </a:xfrm>
        </p:grpSpPr>
        <p:sp>
          <p:nvSpPr>
            <p:cNvPr id="12" name="TextBox 11"/>
            <p:cNvSpPr txBox="1"/>
            <p:nvPr/>
          </p:nvSpPr>
          <p:spPr>
            <a:xfrm>
              <a:off x="7653589" y="4992427"/>
              <a:ext cx="4270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</a:rPr>
                <a:t>타워를 지을 수 있는 땅을 만들 수 있다</a:t>
              </a:r>
              <a:r>
                <a:rPr lang="en-US" altLang="ko-KR" dirty="0" smtClean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08171" y="4592317"/>
              <a:ext cx="2124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+mn-ea"/>
                </a:rPr>
                <a:t>기하 </a:t>
              </a:r>
              <a:r>
                <a:rPr lang="en-US" altLang="ko-KR" sz="2000" b="1" dirty="0" smtClean="0">
                  <a:latin typeface="+mn-ea"/>
                </a:rPr>
                <a:t>– </a:t>
              </a:r>
              <a:r>
                <a:rPr lang="ko-KR" altLang="en-US" sz="2000" b="1" dirty="0" smtClean="0">
                  <a:latin typeface="+mn-ea"/>
                </a:rPr>
                <a:t>공간 마법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674612" y="2981629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69305" y="2981629"/>
            <a:ext cx="251927" cy="256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63998" y="2981629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58691" y="2981629"/>
            <a:ext cx="251927" cy="25692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1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7" y="1101014"/>
            <a:ext cx="5274538" cy="52676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5" name="그룹 34"/>
          <p:cNvGrpSpPr/>
          <p:nvPr/>
        </p:nvGrpSpPr>
        <p:grpSpPr>
          <a:xfrm>
            <a:off x="387926" y="230161"/>
            <a:ext cx="3251012" cy="1218770"/>
            <a:chOff x="387926" y="230161"/>
            <a:chExt cx="3251012" cy="121877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30726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/>
                <a:t>A* Algorithm</a:t>
              </a:r>
              <a:endParaRPr lang="ko-KR" altLang="ko-KR" sz="3600" b="1" dirty="0" smtClean="0"/>
            </a:p>
            <a:p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6317723" y="2044794"/>
            <a:ext cx="4549803" cy="778374"/>
            <a:chOff x="7332671" y="3479033"/>
            <a:chExt cx="4549803" cy="778374"/>
          </a:xfrm>
        </p:grpSpPr>
        <p:sp>
          <p:nvSpPr>
            <p:cNvPr id="9" name="TextBox 8"/>
            <p:cNvSpPr txBox="1"/>
            <p:nvPr/>
          </p:nvSpPr>
          <p:spPr>
            <a:xfrm>
              <a:off x="7332671" y="3479033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+mn-ea"/>
                </a:rPr>
                <a:t>산술 </a:t>
              </a:r>
              <a:r>
                <a:rPr lang="en-US" altLang="ko-KR" sz="2000" b="1" dirty="0" smtClean="0">
                  <a:latin typeface="+mn-ea"/>
                </a:rPr>
                <a:t>– </a:t>
              </a:r>
              <a:r>
                <a:rPr lang="ko-KR" altLang="en-US" sz="2000" b="1" dirty="0" smtClean="0">
                  <a:latin typeface="+mn-ea"/>
                </a:rPr>
                <a:t>에너지 마법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4427" y="3888075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</a:rPr>
                <a:t>몬스터를 공격하는 타워를 지을 수 있다</a:t>
              </a:r>
              <a:r>
                <a:rPr lang="en-US" altLang="ko-KR" dirty="0" smtClean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317723" y="1101014"/>
            <a:ext cx="4516139" cy="769442"/>
            <a:chOff x="7408171" y="4592317"/>
            <a:chExt cx="4516139" cy="769442"/>
          </a:xfrm>
        </p:grpSpPr>
        <p:sp>
          <p:nvSpPr>
            <p:cNvPr id="12" name="TextBox 11"/>
            <p:cNvSpPr txBox="1"/>
            <p:nvPr/>
          </p:nvSpPr>
          <p:spPr>
            <a:xfrm>
              <a:off x="7653589" y="4992427"/>
              <a:ext cx="4270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</a:rPr>
                <a:t>타워를 지을 수 있는 땅을 만들 수 있다</a:t>
              </a:r>
              <a:r>
                <a:rPr lang="en-US" altLang="ko-KR" dirty="0" smtClean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08171" y="4592317"/>
              <a:ext cx="2124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+mn-ea"/>
                </a:rPr>
                <a:t>기하 </a:t>
              </a:r>
              <a:r>
                <a:rPr lang="en-US" altLang="ko-KR" sz="2000" b="1" dirty="0" smtClean="0">
                  <a:latin typeface="+mn-ea"/>
                </a:rPr>
                <a:t>– </a:t>
              </a:r>
              <a:r>
                <a:rPr lang="ko-KR" altLang="en-US" sz="2000" b="1" dirty="0" smtClean="0">
                  <a:latin typeface="+mn-ea"/>
                </a:rPr>
                <a:t>공간 마법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49213" y="1872837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17421" y="1879787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90631" y="1877599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8704" y="1877599"/>
            <a:ext cx="251927" cy="256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73567" y="2129761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5868" y="1613532"/>
            <a:ext cx="251927" cy="25692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÷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0465" y="1626633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36973" y="1369709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74612" y="2981629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69305" y="2981629"/>
            <a:ext cx="251927" cy="256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63998" y="2981629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58691" y="2981629"/>
            <a:ext cx="251927" cy="25692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9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255</Words>
  <Application>Microsoft Office PowerPoint</Application>
  <PresentationFormat>와이드스크린</PresentationFormat>
  <Paragraphs>82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2020-08-18T06:12:32Z</dcterms:created>
  <dcterms:modified xsi:type="dcterms:W3CDTF">2020-08-18T08:52:16Z</dcterms:modified>
</cp:coreProperties>
</file>