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obster"/>
      <p:regular r:id="rId13"/>
    </p:embeddedFont>
    <p:embeddedFont>
      <p:font typeface="Ju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bster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Ju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1754ab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1754ab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1754ab7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1754ab7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754ab7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91754ab7d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21f5b691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921f5b6910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21f5b691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921f5b6910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21f5b691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921f5b6910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1754ab7d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91754ab7de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7.png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5" Type="http://schemas.openxmlformats.org/officeDocument/2006/relationships/image" Target="../media/image3.gif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93688" y="358350"/>
            <a:ext cx="75567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6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Pac Man</a:t>
            </a:r>
            <a:endParaRPr b="1" sz="4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6600" y="4349825"/>
            <a:ext cx="85206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2020.08.</a:t>
            </a:r>
            <a:r>
              <a:rPr lang="ko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18</a:t>
            </a:r>
            <a:endParaRPr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이근원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125" y="2060525"/>
            <a:ext cx="2253274" cy="9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206" y="1837124"/>
            <a:ext cx="799975" cy="11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296944" y="650100"/>
            <a:ext cx="1089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00">
                <a:latin typeface="Jua"/>
                <a:ea typeface="Jua"/>
                <a:cs typeface="Jua"/>
                <a:sym typeface="Jua"/>
              </a:rPr>
              <a:t>목차</a:t>
            </a:r>
            <a:endParaRPr b="1"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3" name="Google Shape;63;p14"/>
          <p:cNvSpPr/>
          <p:nvPr/>
        </p:nvSpPr>
        <p:spPr>
          <a:xfrm flipH="1">
            <a:off x="4544100" y="1363225"/>
            <a:ext cx="27900" cy="2896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507488" y="2037244"/>
            <a:ext cx="101100" cy="1011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507488" y="2775097"/>
            <a:ext cx="101100" cy="1011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507488" y="4218547"/>
            <a:ext cx="101100" cy="1011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507488" y="3512925"/>
            <a:ext cx="101100" cy="1011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507488" y="1363234"/>
            <a:ext cx="101100" cy="1011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596346" y="1154550"/>
            <a:ext cx="942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>
                <a:latin typeface="Jua"/>
                <a:ea typeface="Jua"/>
                <a:cs typeface="Jua"/>
                <a:sym typeface="Jua"/>
              </a:rPr>
              <a:t>게임 개요</a:t>
            </a:r>
            <a:endParaRPr b="1"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778325" y="1900025"/>
            <a:ext cx="1239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>
                <a:latin typeface="Jua"/>
                <a:ea typeface="Jua"/>
                <a:cs typeface="Jua"/>
                <a:sym typeface="Jua"/>
              </a:rPr>
              <a:t>게임 </a:t>
            </a:r>
            <a:r>
              <a:rPr b="1" lang="ko">
                <a:latin typeface="Jua"/>
                <a:ea typeface="Jua"/>
                <a:cs typeface="Jua"/>
                <a:sym typeface="Jua"/>
              </a:rPr>
              <a:t>오브젝트</a:t>
            </a:r>
            <a:endParaRPr b="1"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25500" y="2581088"/>
            <a:ext cx="978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>
                <a:latin typeface="Jua"/>
                <a:ea typeface="Jua"/>
                <a:cs typeface="Jua"/>
                <a:sym typeface="Jua"/>
              </a:rPr>
              <a:t>게임 순서도</a:t>
            </a:r>
            <a:endParaRPr b="1"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853921" y="3264225"/>
            <a:ext cx="942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>
                <a:latin typeface="Jua"/>
                <a:ea typeface="Jua"/>
                <a:cs typeface="Jua"/>
                <a:sym typeface="Jua"/>
              </a:rPr>
              <a:t>개발 일정</a:t>
            </a:r>
            <a:endParaRPr b="1"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708294" y="3969838"/>
            <a:ext cx="2156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400">
                <a:latin typeface="Jua"/>
                <a:ea typeface="Jua"/>
                <a:cs typeface="Jua"/>
                <a:sym typeface="Jua"/>
              </a:rPr>
              <a:t>Q n A</a:t>
            </a:r>
            <a:endParaRPr b="1" sz="11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5"/>
          <p:cNvCxnSpPr/>
          <p:nvPr/>
        </p:nvCxnSpPr>
        <p:spPr>
          <a:xfrm>
            <a:off x="0" y="884582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320040" y="177979"/>
            <a:ext cx="3074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latin typeface="Jua"/>
                <a:ea typeface="Jua"/>
                <a:cs typeface="Jua"/>
                <a:sym typeface="Jua"/>
              </a:rPr>
              <a:t>게임 개요</a:t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78500" y="1744200"/>
            <a:ext cx="81258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Jua"/>
              <a:buChar char="●"/>
            </a:pPr>
            <a:r>
              <a:rPr lang="ko" sz="2500">
                <a:latin typeface="Jua"/>
                <a:ea typeface="Jua"/>
                <a:cs typeface="Jua"/>
                <a:sym typeface="Jua"/>
              </a:rPr>
              <a:t>플레이어는 상하좌우의 움직임만 가지고 적들을 피해 스테이지에 모든 점을 먹는 게임</a:t>
            </a:r>
            <a:endParaRPr sz="2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5965925" y="1043724"/>
            <a:ext cx="2902425" cy="3731700"/>
            <a:chOff x="5965925" y="1043724"/>
            <a:chExt cx="2902425" cy="3731700"/>
          </a:xfrm>
        </p:grpSpPr>
        <p:pic>
          <p:nvPicPr>
            <p:cNvPr id="86" name="Google Shape;8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65925" y="1043724"/>
              <a:ext cx="2902425" cy="373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314562" y="3695450"/>
              <a:ext cx="205150" cy="204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8" name="Google Shape;88;p16"/>
          <p:cNvCxnSpPr/>
          <p:nvPr/>
        </p:nvCxnSpPr>
        <p:spPr>
          <a:xfrm>
            <a:off x="0" y="884582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320040" y="177979"/>
            <a:ext cx="3074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latin typeface="Jua"/>
                <a:ea typeface="Jua"/>
                <a:cs typeface="Jua"/>
                <a:sym typeface="Jua"/>
              </a:rPr>
              <a:t>게임 오브젝트</a:t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5925" y="1635575"/>
            <a:ext cx="2902425" cy="27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2225" y="937776"/>
            <a:ext cx="553575" cy="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213" y="2176000"/>
            <a:ext cx="553575" cy="52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226" y="1559374"/>
            <a:ext cx="553575" cy="54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225" y="2772225"/>
            <a:ext cx="553575" cy="56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225" y="4001350"/>
            <a:ext cx="553575" cy="56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2225" y="4621451"/>
            <a:ext cx="553575" cy="54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2225" y="3392438"/>
            <a:ext cx="553575" cy="550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71725" y="2267575"/>
            <a:ext cx="553575" cy="5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71723" y="1393113"/>
            <a:ext cx="553575" cy="579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825375" y="1683838"/>
            <a:ext cx="1107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점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799525" y="2267563"/>
            <a:ext cx="1107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특수 점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25375" y="1050825"/>
            <a:ext cx="1704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팩맨(플레이어)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825375" y="2825400"/>
            <a:ext cx="1107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블링키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25375" y="4700650"/>
            <a:ext cx="1107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클라이드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825375" y="4091425"/>
            <a:ext cx="1107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잉키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25375" y="3473863"/>
            <a:ext cx="1107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핑키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287950" y="1511650"/>
            <a:ext cx="1107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공포 모드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287950" y="2316875"/>
            <a:ext cx="1107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포획 모드</a:t>
            </a:r>
            <a:endParaRPr/>
          </a:p>
        </p:txBody>
      </p:sp>
      <p:cxnSp>
        <p:nvCxnSpPr>
          <p:cNvPr id="109" name="Google Shape;109;p16"/>
          <p:cNvCxnSpPr>
            <a:stCxn id="103" idx="3"/>
            <a:endCxn id="87" idx="3"/>
          </p:cNvCxnSpPr>
          <p:nvPr/>
        </p:nvCxnSpPr>
        <p:spPr>
          <a:xfrm>
            <a:off x="1932675" y="2996550"/>
            <a:ext cx="5382000" cy="8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106" idx="3"/>
          </p:cNvCxnSpPr>
          <p:nvPr/>
        </p:nvCxnSpPr>
        <p:spPr>
          <a:xfrm>
            <a:off x="1932675" y="3645013"/>
            <a:ext cx="5963400" cy="16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 flipH="1" rot="10800000">
            <a:off x="1932675" y="3820075"/>
            <a:ext cx="5063700" cy="44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4" idx="3"/>
            <a:endCxn id="87" idx="0"/>
          </p:cNvCxnSpPr>
          <p:nvPr/>
        </p:nvCxnSpPr>
        <p:spPr>
          <a:xfrm flipH="1" rot="10800000">
            <a:off x="1932675" y="3899500"/>
            <a:ext cx="5484600" cy="97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/>
          <p:cNvCxnSpPr/>
          <p:nvPr/>
        </p:nvCxnSpPr>
        <p:spPr>
          <a:xfrm>
            <a:off x="0" y="884582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320040" y="177979"/>
            <a:ext cx="3074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latin typeface="Jua"/>
                <a:ea typeface="Jua"/>
                <a:cs typeface="Jua"/>
                <a:sym typeface="Jua"/>
              </a:rPr>
              <a:t>게임 순서도</a:t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79925" y="1013975"/>
            <a:ext cx="1164300" cy="44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시작</a:t>
            </a:r>
            <a:endParaRPr sz="1200"/>
          </a:p>
        </p:txBody>
      </p:sp>
      <p:sp>
        <p:nvSpPr>
          <p:cNvPr id="120" name="Google Shape;120;p17"/>
          <p:cNvSpPr/>
          <p:nvPr/>
        </p:nvSpPr>
        <p:spPr>
          <a:xfrm>
            <a:off x="238625" y="2733713"/>
            <a:ext cx="1446900" cy="577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남은 점이 있는가?</a:t>
            </a:r>
            <a:endParaRPr sz="900"/>
          </a:p>
        </p:txBody>
      </p:sp>
      <p:sp>
        <p:nvSpPr>
          <p:cNvPr id="121" name="Google Shape;121;p17"/>
          <p:cNvSpPr/>
          <p:nvPr/>
        </p:nvSpPr>
        <p:spPr>
          <a:xfrm>
            <a:off x="362225" y="1964213"/>
            <a:ext cx="11997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이동</a:t>
            </a:r>
            <a:endParaRPr sz="1200"/>
          </a:p>
        </p:txBody>
      </p:sp>
      <p:sp>
        <p:nvSpPr>
          <p:cNvPr id="122" name="Google Shape;122;p17"/>
          <p:cNvSpPr/>
          <p:nvPr/>
        </p:nvSpPr>
        <p:spPr>
          <a:xfrm>
            <a:off x="305975" y="3881950"/>
            <a:ext cx="13122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다음 스테이지</a:t>
            </a:r>
            <a:endParaRPr sz="1200"/>
          </a:p>
        </p:txBody>
      </p:sp>
      <p:cxnSp>
        <p:nvCxnSpPr>
          <p:cNvPr id="123" name="Google Shape;123;p17"/>
          <p:cNvCxnSpPr>
            <a:stCxn id="119" idx="4"/>
            <a:endCxn id="121" idx="0"/>
          </p:cNvCxnSpPr>
          <p:nvPr/>
        </p:nvCxnSpPr>
        <p:spPr>
          <a:xfrm>
            <a:off x="962075" y="1454975"/>
            <a:ext cx="0" cy="5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21" idx="2"/>
            <a:endCxn id="120" idx="0"/>
          </p:cNvCxnSpPr>
          <p:nvPr/>
        </p:nvCxnSpPr>
        <p:spPr>
          <a:xfrm>
            <a:off x="962075" y="2361113"/>
            <a:ext cx="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stCxn id="120" idx="2"/>
            <a:endCxn id="122" idx="0"/>
          </p:cNvCxnSpPr>
          <p:nvPr/>
        </p:nvCxnSpPr>
        <p:spPr>
          <a:xfrm>
            <a:off x="962075" y="3310913"/>
            <a:ext cx="0" cy="5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7"/>
          <p:cNvSpPr txBox="1"/>
          <p:nvPr/>
        </p:nvSpPr>
        <p:spPr>
          <a:xfrm>
            <a:off x="962075" y="3440750"/>
            <a:ext cx="5646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276825" y="2823875"/>
            <a:ext cx="9006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이동</a:t>
            </a:r>
            <a:endParaRPr sz="1200"/>
          </a:p>
        </p:txBody>
      </p:sp>
      <p:sp>
        <p:nvSpPr>
          <p:cNvPr id="128" name="Google Shape;128;p17"/>
          <p:cNvSpPr/>
          <p:nvPr/>
        </p:nvSpPr>
        <p:spPr>
          <a:xfrm>
            <a:off x="3720850" y="2361125"/>
            <a:ext cx="1312200" cy="577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특수 점?</a:t>
            </a:r>
            <a:endParaRPr sz="900"/>
          </a:p>
        </p:txBody>
      </p:sp>
      <p:sp>
        <p:nvSpPr>
          <p:cNvPr id="129" name="Google Shape;129;p17"/>
          <p:cNvSpPr/>
          <p:nvPr/>
        </p:nvSpPr>
        <p:spPr>
          <a:xfrm>
            <a:off x="2425475" y="1964225"/>
            <a:ext cx="9006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score up</a:t>
            </a:r>
            <a:endParaRPr sz="1200"/>
          </a:p>
        </p:txBody>
      </p:sp>
      <p:cxnSp>
        <p:nvCxnSpPr>
          <p:cNvPr id="130" name="Google Shape;130;p17"/>
          <p:cNvCxnSpPr>
            <a:stCxn id="129" idx="1"/>
            <a:endCxn id="121" idx="3"/>
          </p:cNvCxnSpPr>
          <p:nvPr/>
        </p:nvCxnSpPr>
        <p:spPr>
          <a:xfrm rot="10800000">
            <a:off x="1562075" y="2162675"/>
            <a:ext cx="8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3885975" y="2124213"/>
            <a:ext cx="5646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cxnSp>
        <p:nvCxnSpPr>
          <p:cNvPr id="132" name="Google Shape;132;p17"/>
          <p:cNvCxnSpPr>
            <a:stCxn id="120" idx="3"/>
            <a:endCxn id="127" idx="1"/>
          </p:cNvCxnSpPr>
          <p:nvPr/>
        </p:nvCxnSpPr>
        <p:spPr>
          <a:xfrm>
            <a:off x="1685525" y="3022313"/>
            <a:ext cx="5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 txBox="1"/>
          <p:nvPr/>
        </p:nvSpPr>
        <p:spPr>
          <a:xfrm>
            <a:off x="7769200" y="3942400"/>
            <a:ext cx="5646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cxnSp>
        <p:nvCxnSpPr>
          <p:cNvPr id="134" name="Google Shape;134;p17"/>
          <p:cNvCxnSpPr>
            <a:stCxn id="127" idx="0"/>
            <a:endCxn id="128" idx="1"/>
          </p:cNvCxnSpPr>
          <p:nvPr/>
        </p:nvCxnSpPr>
        <p:spPr>
          <a:xfrm rot="-5400000">
            <a:off x="3136925" y="2240075"/>
            <a:ext cx="174000" cy="99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27" idx="2"/>
            <a:endCxn id="136" idx="1"/>
          </p:cNvCxnSpPr>
          <p:nvPr/>
        </p:nvCxnSpPr>
        <p:spPr>
          <a:xfrm flipH="1" rot="-5400000">
            <a:off x="2884175" y="3063725"/>
            <a:ext cx="509100" cy="82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/>
          <p:nvPr/>
        </p:nvSpPr>
        <p:spPr>
          <a:xfrm>
            <a:off x="3550472" y="3531550"/>
            <a:ext cx="9006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유령</a:t>
            </a:r>
            <a:endParaRPr sz="1200"/>
          </a:p>
        </p:txBody>
      </p:sp>
      <p:sp>
        <p:nvSpPr>
          <p:cNvPr id="137" name="Google Shape;137;p17"/>
          <p:cNvSpPr/>
          <p:nvPr/>
        </p:nvSpPr>
        <p:spPr>
          <a:xfrm>
            <a:off x="6522147" y="3531550"/>
            <a:ext cx="9006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목숨 -1</a:t>
            </a:r>
            <a:endParaRPr sz="1200"/>
          </a:p>
        </p:txBody>
      </p:sp>
      <p:sp>
        <p:nvSpPr>
          <p:cNvPr id="138" name="Google Shape;138;p17"/>
          <p:cNvSpPr/>
          <p:nvPr/>
        </p:nvSpPr>
        <p:spPr>
          <a:xfrm>
            <a:off x="7660150" y="3441400"/>
            <a:ext cx="1312200" cy="577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목숨이 남았는가</a:t>
            </a:r>
            <a:endParaRPr sz="900"/>
          </a:p>
        </p:txBody>
      </p:sp>
      <p:sp>
        <p:nvSpPr>
          <p:cNvPr id="139" name="Google Shape;139;p17"/>
          <p:cNvSpPr/>
          <p:nvPr/>
        </p:nvSpPr>
        <p:spPr>
          <a:xfrm>
            <a:off x="7769200" y="4322500"/>
            <a:ext cx="1094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게임 오버</a:t>
            </a:r>
            <a:endParaRPr sz="1200"/>
          </a:p>
        </p:txBody>
      </p:sp>
      <p:cxnSp>
        <p:nvCxnSpPr>
          <p:cNvPr id="140" name="Google Shape;140;p17"/>
          <p:cNvCxnSpPr>
            <a:stCxn id="138" idx="2"/>
            <a:endCxn id="139" idx="0"/>
          </p:cNvCxnSpPr>
          <p:nvPr/>
        </p:nvCxnSpPr>
        <p:spPr>
          <a:xfrm>
            <a:off x="8316250" y="4018600"/>
            <a:ext cx="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>
            <a:stCxn id="137" idx="3"/>
            <a:endCxn id="138" idx="1"/>
          </p:cNvCxnSpPr>
          <p:nvPr/>
        </p:nvCxnSpPr>
        <p:spPr>
          <a:xfrm>
            <a:off x="7422747" y="3730000"/>
            <a:ext cx="23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7"/>
          <p:cNvSpPr/>
          <p:nvPr/>
        </p:nvSpPr>
        <p:spPr>
          <a:xfrm>
            <a:off x="5317225" y="2451275"/>
            <a:ext cx="8232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먹는다 </a:t>
            </a:r>
            <a:endParaRPr sz="1100"/>
          </a:p>
        </p:txBody>
      </p:sp>
      <p:cxnSp>
        <p:nvCxnSpPr>
          <p:cNvPr id="143" name="Google Shape;143;p17"/>
          <p:cNvCxnSpPr>
            <a:stCxn id="128" idx="3"/>
            <a:endCxn id="142" idx="1"/>
          </p:cNvCxnSpPr>
          <p:nvPr/>
        </p:nvCxnSpPr>
        <p:spPr>
          <a:xfrm>
            <a:off x="5033050" y="2649725"/>
            <a:ext cx="2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7"/>
          <p:cNvSpPr txBox="1"/>
          <p:nvPr/>
        </p:nvSpPr>
        <p:spPr>
          <a:xfrm>
            <a:off x="4752550" y="2283575"/>
            <a:ext cx="5646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  <p:cxnSp>
        <p:nvCxnSpPr>
          <p:cNvPr id="145" name="Google Shape;145;p17"/>
          <p:cNvCxnSpPr>
            <a:stCxn id="138" idx="3"/>
          </p:cNvCxnSpPr>
          <p:nvPr/>
        </p:nvCxnSpPr>
        <p:spPr>
          <a:xfrm rot="10800000">
            <a:off x="1040950" y="1614400"/>
            <a:ext cx="7931400" cy="2115600"/>
          </a:xfrm>
          <a:prstGeom prst="bentConnector3">
            <a:avLst>
              <a:gd fmla="val -12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7"/>
          <p:cNvSpPr txBox="1"/>
          <p:nvPr/>
        </p:nvSpPr>
        <p:spPr>
          <a:xfrm>
            <a:off x="8548150" y="2649800"/>
            <a:ext cx="5646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4734300" y="3441400"/>
            <a:ext cx="1446900" cy="577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공포 모드인가?</a:t>
            </a:r>
            <a:endParaRPr sz="900"/>
          </a:p>
        </p:txBody>
      </p:sp>
      <p:cxnSp>
        <p:nvCxnSpPr>
          <p:cNvPr id="148" name="Google Shape;148;p17"/>
          <p:cNvCxnSpPr>
            <a:stCxn id="136" idx="3"/>
            <a:endCxn id="147" idx="1"/>
          </p:cNvCxnSpPr>
          <p:nvPr/>
        </p:nvCxnSpPr>
        <p:spPr>
          <a:xfrm>
            <a:off x="4451072" y="3730000"/>
            <a:ext cx="2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>
            <a:stCxn id="147" idx="3"/>
            <a:endCxn id="137" idx="1"/>
          </p:cNvCxnSpPr>
          <p:nvPr/>
        </p:nvCxnSpPr>
        <p:spPr>
          <a:xfrm>
            <a:off x="6181200" y="3730000"/>
            <a:ext cx="3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7"/>
          <p:cNvSpPr txBox="1"/>
          <p:nvPr/>
        </p:nvSpPr>
        <p:spPr>
          <a:xfrm>
            <a:off x="6109950" y="3440738"/>
            <a:ext cx="5646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cxnSp>
        <p:nvCxnSpPr>
          <p:cNvPr id="151" name="Google Shape;151;p17"/>
          <p:cNvCxnSpPr>
            <a:stCxn id="147" idx="0"/>
          </p:cNvCxnSpPr>
          <p:nvPr/>
        </p:nvCxnSpPr>
        <p:spPr>
          <a:xfrm rot="-5400000">
            <a:off x="5303400" y="3286450"/>
            <a:ext cx="30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5457750" y="3144163"/>
            <a:ext cx="2526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/>
          <p:nvPr/>
        </p:nvCxnSpPr>
        <p:spPr>
          <a:xfrm rot="-5400000">
            <a:off x="2750525" y="1837613"/>
            <a:ext cx="252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2876525" y="1702150"/>
            <a:ext cx="5116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/>
          <p:nvPr/>
        </p:nvCxnSpPr>
        <p:spPr>
          <a:xfrm flipH="1" rot="-5400000">
            <a:off x="7266125" y="2430350"/>
            <a:ext cx="1438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7"/>
          <p:cNvSpPr txBox="1"/>
          <p:nvPr/>
        </p:nvSpPr>
        <p:spPr>
          <a:xfrm>
            <a:off x="4958200" y="3144163"/>
            <a:ext cx="5646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3926650" y="1794713"/>
            <a:ext cx="9006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먹는다</a:t>
            </a:r>
            <a:endParaRPr sz="1200"/>
          </a:p>
        </p:txBody>
      </p:sp>
      <p:cxnSp>
        <p:nvCxnSpPr>
          <p:cNvPr id="158" name="Google Shape;158;p17"/>
          <p:cNvCxnSpPr>
            <a:stCxn id="157" idx="1"/>
            <a:endCxn id="129" idx="3"/>
          </p:cNvCxnSpPr>
          <p:nvPr/>
        </p:nvCxnSpPr>
        <p:spPr>
          <a:xfrm flipH="1">
            <a:off x="3326050" y="1993163"/>
            <a:ext cx="600600" cy="169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7"/>
          <p:cNvCxnSpPr>
            <a:stCxn id="128" idx="0"/>
            <a:endCxn id="157" idx="2"/>
          </p:cNvCxnSpPr>
          <p:nvPr/>
        </p:nvCxnSpPr>
        <p:spPr>
          <a:xfrm rot="10800000">
            <a:off x="4376950" y="2191625"/>
            <a:ext cx="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7"/>
          <p:cNvSpPr/>
          <p:nvPr/>
        </p:nvSpPr>
        <p:spPr>
          <a:xfrm>
            <a:off x="6521053" y="2451300"/>
            <a:ext cx="823200" cy="3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유령 공포모드</a:t>
            </a:r>
            <a:r>
              <a:rPr lang="ko" sz="1100"/>
              <a:t> </a:t>
            </a:r>
            <a:endParaRPr sz="1100"/>
          </a:p>
        </p:txBody>
      </p:sp>
      <p:cxnSp>
        <p:nvCxnSpPr>
          <p:cNvPr id="161" name="Google Shape;161;p17"/>
          <p:cNvCxnSpPr>
            <a:stCxn id="142" idx="3"/>
            <a:endCxn id="160" idx="1"/>
          </p:cNvCxnSpPr>
          <p:nvPr/>
        </p:nvCxnSpPr>
        <p:spPr>
          <a:xfrm>
            <a:off x="6140425" y="26497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7"/>
          <p:cNvCxnSpPr>
            <a:stCxn id="160" idx="0"/>
          </p:cNvCxnSpPr>
          <p:nvPr/>
        </p:nvCxnSpPr>
        <p:spPr>
          <a:xfrm rot="10800000">
            <a:off x="6932653" y="1746900"/>
            <a:ext cx="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8"/>
          <p:cNvCxnSpPr/>
          <p:nvPr/>
        </p:nvCxnSpPr>
        <p:spPr>
          <a:xfrm>
            <a:off x="0" y="884582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8"/>
          <p:cNvSpPr txBox="1"/>
          <p:nvPr/>
        </p:nvSpPr>
        <p:spPr>
          <a:xfrm>
            <a:off x="320040" y="177979"/>
            <a:ext cx="3074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latin typeface="Jua"/>
                <a:ea typeface="Jua"/>
                <a:cs typeface="Jua"/>
                <a:sym typeface="Jua"/>
              </a:rPr>
              <a:t>개발 일정</a:t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25251" l="8685" r="8751" t="9431"/>
          <a:stretch/>
        </p:blipFill>
        <p:spPr>
          <a:xfrm>
            <a:off x="429900" y="1000825"/>
            <a:ext cx="8132975" cy="38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flipH="1" rot="-5400000">
            <a:off x="8182879" y="4190102"/>
            <a:ext cx="1284600" cy="638700"/>
          </a:xfrm>
          <a:prstGeom prst="triangle">
            <a:avLst>
              <a:gd fmla="val 99921" name="adj"/>
            </a:avLst>
          </a:prstGeom>
          <a:solidFill>
            <a:srgbClr val="184D65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 rot="5400000">
            <a:off x="-1194750" y="1194601"/>
            <a:ext cx="5151600" cy="2762400"/>
          </a:xfrm>
          <a:prstGeom prst="triangle">
            <a:avLst>
              <a:gd fmla="val 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2238375" y="1799564"/>
            <a:ext cx="6438900" cy="1743000"/>
          </a:xfrm>
          <a:prstGeom prst="bracketPair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2847616" y="2255603"/>
            <a:ext cx="5220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latin typeface="Lobster"/>
                <a:ea typeface="Lobster"/>
                <a:cs typeface="Lobster"/>
                <a:sym typeface="Lobster"/>
              </a:rPr>
              <a:t>Q n A</a:t>
            </a:r>
            <a:endParaRPr sz="11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