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9" r:id="rId2"/>
    <p:sldId id="334" r:id="rId3"/>
    <p:sldId id="369" r:id="rId4"/>
    <p:sldId id="459" r:id="rId5"/>
    <p:sldId id="464" r:id="rId6"/>
    <p:sldId id="470" r:id="rId7"/>
    <p:sldId id="451" r:id="rId8"/>
    <p:sldId id="452" r:id="rId9"/>
    <p:sldId id="461" r:id="rId10"/>
    <p:sldId id="468" r:id="rId11"/>
    <p:sldId id="435" r:id="rId12"/>
    <p:sldId id="465" r:id="rId13"/>
    <p:sldId id="471" r:id="rId14"/>
    <p:sldId id="455" r:id="rId15"/>
    <p:sldId id="466" r:id="rId16"/>
    <p:sldId id="462" r:id="rId17"/>
    <p:sldId id="441" r:id="rId18"/>
    <p:sldId id="463" r:id="rId19"/>
    <p:sldId id="442" r:id="rId20"/>
    <p:sldId id="469" r:id="rId21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4660"/>
  </p:normalViewPr>
  <p:slideViewPr>
    <p:cSldViewPr>
      <p:cViewPr varScale="1">
        <p:scale>
          <a:sx n="72" d="100"/>
          <a:sy n="72" d="100"/>
        </p:scale>
        <p:origin x="149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246CE8-3A00-4B28-8CC5-E9B02EDD35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lnSpc>
                <a:spcPct val="97000"/>
              </a:lnSpc>
              <a:buClr>
                <a:srgbClr val="000000"/>
              </a:buClr>
              <a:buSzPct val="100000"/>
              <a:buFont typeface="Verdana" pitchFamily="34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FUSION OF MULTISPECTRAL AND PANCHROMATIC SATELLITE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A6183-6AB4-448B-8EB8-0846E0CEB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lnSpc>
                <a:spcPct val="97000"/>
              </a:lnSpc>
              <a:buClr>
                <a:srgbClr val="000000"/>
              </a:buClr>
              <a:buSzPct val="100000"/>
              <a:buFont typeface="Verdana" pitchFamily="34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DA4D6E4A-B6F9-4D60-AE78-5CE3A69E0CF1}" type="datetimeFigureOut">
              <a:rPr lang="en-US"/>
              <a:pPr>
                <a:defRPr/>
              </a:pPr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3DEAC-385E-4F93-AB05-DB046B9C67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lnSpc>
                <a:spcPct val="97000"/>
              </a:lnSpc>
              <a:buClr>
                <a:srgbClr val="000000"/>
              </a:buClr>
              <a:buSzPct val="100000"/>
              <a:buFont typeface="Verdana" pitchFamily="34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D52C-6965-4EF9-B9AF-6923A123DC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/>
            </a:lvl1pPr>
          </a:lstStyle>
          <a:p>
            <a:pPr>
              <a:defRPr/>
            </a:pPr>
            <a:fld id="{7BA2DAA4-CAE1-49CA-974F-00CB66E5F5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52150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FD802FC1-EA25-415F-A1EB-383802E77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19C52209-D6E5-484A-91CB-58C46CD8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36052D9F-913F-4515-BFC3-8079C375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58E01450-5168-4AD5-B7E3-11AC16DC0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464E9ED-EEF3-4009-8C30-6D355E7A6C69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1pPr>
          </a:lstStyle>
          <a:p>
            <a:pPr>
              <a:defRPr/>
            </a:pPr>
            <a:r>
              <a:rPr lang="en-US"/>
              <a:t>FUSION OF MULTISPECTRAL AND PANCHROMATIC SATELLITE</a:t>
            </a:r>
            <a:endParaRPr lang="en-GB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D659CA14-30D0-471B-9BAB-236B08D73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/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id="{BD222014-5161-4A9D-968F-D0A0942A01E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118DF6B-1EE5-4A58-A2F7-9D9048F4EE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2" name="Text Box 9">
            <a:extLst>
              <a:ext uri="{FF2B5EF4-FFF2-40B4-BE49-F238E27FC236}">
                <a16:creationId xmlns:a16="http://schemas.microsoft.com/office/drawing/2014/main" id="{244CA845-4C95-4836-AA2F-BAE86171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ACE30FC-9900-47FC-82FF-DB839BFC1A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7C4DE1-DA8B-475C-A575-DEE5E3C8A9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9493039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3F13F795-E3CD-4121-B78F-B03FE1229E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34247CAA-B226-48B9-B188-111B0335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72" name="Header Placeholder 3">
            <a:extLst>
              <a:ext uri="{FF2B5EF4-FFF2-40B4-BE49-F238E27FC236}">
                <a16:creationId xmlns:a16="http://schemas.microsoft.com/office/drawing/2014/main" id="{D345A97F-9864-46C9-A828-26A865C60F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</a:rPr>
              <a:t>FUSION OF MULTISPECTRAL AND PANCHROMATIC SATELLITE</a:t>
            </a:r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8893A4BF-59A0-4F85-81DC-DF9D1620AF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DE6D2EBD-4DAE-4DB3-A9E5-1AC1C84C0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" name="Header Placeholder 3">
            <a:extLst>
              <a:ext uri="{FF2B5EF4-FFF2-40B4-BE49-F238E27FC236}">
                <a16:creationId xmlns:a16="http://schemas.microsoft.com/office/drawing/2014/main" id="{C7259920-4903-4A69-8A79-100D23124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</a:rPr>
              <a:t>FUSION OF MULTISPECTRAL AND PANCHROMATIC SATELLITE</a:t>
            </a:r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F583EB10-7DBF-4ACF-924A-E5DE4A5347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6BBACD43-C855-41CD-9ED2-29416917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6" name="Header Placeholder 3">
            <a:extLst>
              <a:ext uri="{FF2B5EF4-FFF2-40B4-BE49-F238E27FC236}">
                <a16:creationId xmlns:a16="http://schemas.microsoft.com/office/drawing/2014/main" id="{A5409F1F-E0AA-4B7A-9210-A5EE3BD4F1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</a:rPr>
              <a:t>FUSION OF MULTISPECTRAL AND PANCHROMATIC SATELLITE</a:t>
            </a:r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0CE8723-8C66-48AB-B7A2-C24585A47F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D0559595-2C86-487C-8A74-7A653CC6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4" name="Header Placeholder 3">
            <a:extLst>
              <a:ext uri="{FF2B5EF4-FFF2-40B4-BE49-F238E27FC236}">
                <a16:creationId xmlns:a16="http://schemas.microsoft.com/office/drawing/2014/main" id="{C0AC1069-2DB3-45F9-9F9B-6324F4743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</a:rPr>
              <a:t>FUSION OF MULTISPECTRAL AND PANCHROMATIC SATELLITE</a:t>
            </a:r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E0A4C1-9A69-40D6-B31D-B7EBC5B999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3484C7-6CE1-423B-BE87-5851DDC2E2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D950C6-2482-4D73-A363-DFBCCDE09F7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10C33-D1C5-4377-90E9-DD7DED1F58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40046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66C5D2-E5CC-4240-AEEF-7DBFEF0305F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A5D5E1-B3A4-4540-9B63-9FCE8CF247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CA12867-A3EB-4E89-9741-90A462A0729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D8226-DDC3-4A42-A7CD-7714C9BF36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590563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304800"/>
            <a:ext cx="2000250" cy="5708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49937" cy="5708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2BA590-F7B9-4AD6-9D15-8B5B515B54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4CA3E3-8714-474C-9AF7-721DB90EB3C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B351600-A334-45D2-9DD9-C2AB7ED7B3C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7D518-7834-4925-83BF-E6758CB7EE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76962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27739C-CEA8-495C-9686-58AF0CD2B3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C51CE5-7F7C-40CD-9332-315363BD66D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6DB1D4-E4B2-4C44-B822-E79E8695D2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13B6-307C-4C85-834D-D295C31C74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012183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ACCC6C-A2F0-40A8-A411-DA8E0E02F8E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42E4A5-F6B8-4FB3-B096-8EED10A6F73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6B38145-93D0-41A8-BC4E-AB6324C9737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B9AD3-E929-487E-84C1-E2D44AC795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145152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1125" cy="4260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752600"/>
            <a:ext cx="3921125" cy="4260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2E15CA-41F1-46B0-B36C-37E31A3C5B5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B3B5F7-CEE9-48A6-9896-417CFE06CCE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523F8A5-2A21-4249-AE26-8A63D3B6BDE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7F048-589C-4DA7-A442-71E37BE863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437896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12BD73-F811-4881-8841-46D14CE3FAF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9B98A13-E6AB-4BF9-AAA5-4BC70DECAE5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7171E08-57BF-4123-9378-490967DA9A6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3505B-C7E5-42AB-B936-E1BA3C22016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39581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EC498C-57FF-4876-ADC9-BD42F4CEF43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1B2B25-1743-46C7-8651-19ABDDC0A09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3224F0C-E3D6-4A71-A8A4-E9149279E0B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1CE8B-B178-4506-AFCC-4A6AFC8429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422614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504184A-8594-404E-8B35-C02A71AD8DD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A5AC73A-580B-4B79-9821-CBC13E717C4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B75F929-DA77-4F42-8CBC-87667215793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02884-B9CB-43F3-B96B-72030B602D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85783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8A3A27-6414-4034-81CC-9556F21C079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A92CA0-0CBD-4CA0-B7CE-5473D2CC7CC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B1B9695-1C6E-4DD6-8DE9-9A968951A92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52228-BA3C-449B-91A3-D66DCFAD8E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774604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44FDA8-05DF-4A0D-8A95-7F8319F094A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AD6C31-FB35-4675-8101-13B7E6862E1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8D06055-6D4C-4E88-903E-929080A992D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2441-ED64-4FD1-93AF-94C5DA3FED1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62296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BA196BFB-C82D-4941-934B-A3E30485D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79946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9B2E66E-3751-442B-AAB3-AE715C10A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7994650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AutoShape 3">
            <a:extLst>
              <a:ext uri="{FF2B5EF4-FFF2-40B4-BE49-F238E27FC236}">
                <a16:creationId xmlns:a16="http://schemas.microsoft.com/office/drawing/2014/main" id="{A94508C9-EDDE-430B-B067-B72F15C1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>
            <a:extLst>
              <a:ext uri="{FF2B5EF4-FFF2-40B4-BE49-F238E27FC236}">
                <a16:creationId xmlns:a16="http://schemas.microsoft.com/office/drawing/2014/main" id="{55142A97-E632-46A2-8EFF-17AB89CED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7924800" cy="1588"/>
          </a:xfrm>
          <a:prstGeom prst="line">
            <a:avLst/>
          </a:prstGeom>
          <a:noFill/>
          <a:ln w="324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043EA0D-5642-4B36-963A-31132C0D738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5225"/>
            <a:ext cx="197485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Verdana" pitchFamily="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CFD8AB1-99B3-4CBD-B58C-691598B0F83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Verdana" pitchFamily="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BAEC5A9-6A83-42E8-8A5C-7C8B9F0F7C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197485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4B85FF1-384B-4210-8FDA-700D15CFA5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2pPr>
      <a:lvl3pPr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3pPr>
      <a:lvl4pPr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4pPr>
      <a:lvl5pPr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5pPr>
      <a:lvl6pPr marL="457200"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6pPr>
      <a:lvl7pPr marL="914400"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7pPr>
      <a:lvl8pPr marL="1371600"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8pPr>
      <a:lvl9pPr marL="1828800"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9pPr>
    </p:titleStyle>
    <p:bodyStyle>
      <a:lvl1pPr marL="463550" indent="-463550" algn="l" defTabSz="457200" rtl="0" eaLnBrk="0" fontAlgn="base" hangingPunct="0">
        <a:lnSpc>
          <a:spcPct val="91000"/>
        </a:lnSpc>
        <a:spcBef>
          <a:spcPts val="750"/>
        </a:spcBef>
        <a:spcAft>
          <a:spcPct val="0"/>
        </a:spcAft>
        <a:buClr>
          <a:srgbClr val="CC0000"/>
        </a:buClr>
        <a:buSzPct val="100000"/>
        <a:buFont typeface="Wingdings" panose="05000000000000000000" pitchFamily="2" charset="2"/>
        <a:buChar char="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01700" indent="-433388" algn="l" defTabSz="457200" rtl="0" eaLnBrk="0" fontAlgn="base" hangingPunct="0">
        <a:lnSpc>
          <a:spcPct val="91000"/>
        </a:lnSpc>
        <a:spcBef>
          <a:spcPts val="650"/>
        </a:spcBef>
        <a:spcAft>
          <a:spcPct val="0"/>
        </a:spcAft>
        <a:buClr>
          <a:srgbClr val="CC0000"/>
        </a:buClr>
        <a:buSzPct val="100000"/>
        <a:buFont typeface="Wingdings" panose="05000000000000000000" pitchFamily="2" charset="2"/>
        <a:buChar char="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298575" indent="-390525" algn="l" defTabSz="457200" rtl="0" eaLnBrk="0" fontAlgn="base" hangingPunct="0">
        <a:lnSpc>
          <a:spcPct val="91000"/>
        </a:lnSpc>
        <a:spcBef>
          <a:spcPts val="575"/>
        </a:spcBef>
        <a:spcAft>
          <a:spcPct val="0"/>
        </a:spcAft>
        <a:buClr>
          <a:srgbClr val="CC0000"/>
        </a:buClr>
        <a:buSzPct val="100000"/>
        <a:buFont typeface="Wingdings" panose="05000000000000000000" pitchFamily="2" charset="2"/>
        <a:buChar char="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87513" indent="-387350" algn="l" defTabSz="457200" rtl="0" eaLnBrk="0" fontAlgn="base" hangingPunct="0">
        <a:lnSpc>
          <a:spcPct val="91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87563" indent="-398463" algn="l" defTabSz="457200" rtl="0" eaLnBrk="0" fontAlgn="base" hangingPunct="0">
        <a:lnSpc>
          <a:spcPct val="91000"/>
        </a:lnSpc>
        <a:spcBef>
          <a:spcPts val="625"/>
        </a:spcBef>
        <a:spcAft>
          <a:spcPct val="0"/>
        </a:spcAft>
        <a:buClr>
          <a:srgbClr val="CC0000"/>
        </a:buClr>
        <a:buSzPct val="100000"/>
        <a:buFont typeface="Wingdings" panose="05000000000000000000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44763" indent="-398463" algn="l" defTabSz="457200" rtl="0" eaLnBrk="0" fontAlgn="base" hangingPunct="0">
        <a:lnSpc>
          <a:spcPct val="91000"/>
        </a:lnSpc>
        <a:spcBef>
          <a:spcPts val="625"/>
        </a:spcBef>
        <a:spcAft>
          <a:spcPct val="0"/>
        </a:spcAft>
        <a:buClr>
          <a:srgbClr val="CC0000"/>
        </a:buClr>
        <a:buSzPct val="100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01963" indent="-398463" algn="l" defTabSz="457200" rtl="0" eaLnBrk="0" fontAlgn="base" hangingPunct="0">
        <a:lnSpc>
          <a:spcPct val="91000"/>
        </a:lnSpc>
        <a:spcBef>
          <a:spcPts val="625"/>
        </a:spcBef>
        <a:spcAft>
          <a:spcPct val="0"/>
        </a:spcAft>
        <a:buClr>
          <a:srgbClr val="CC0000"/>
        </a:buClr>
        <a:buSzPct val="100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59163" indent="-398463" algn="l" defTabSz="457200" rtl="0" eaLnBrk="0" fontAlgn="base" hangingPunct="0">
        <a:lnSpc>
          <a:spcPct val="91000"/>
        </a:lnSpc>
        <a:spcBef>
          <a:spcPts val="625"/>
        </a:spcBef>
        <a:spcAft>
          <a:spcPct val="0"/>
        </a:spcAft>
        <a:buClr>
          <a:srgbClr val="CC0000"/>
        </a:buClr>
        <a:buSzPct val="100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16363" indent="-398463" algn="l" defTabSz="457200" rtl="0" eaLnBrk="0" fontAlgn="base" hangingPunct="0">
        <a:lnSpc>
          <a:spcPct val="91000"/>
        </a:lnSpc>
        <a:spcBef>
          <a:spcPts val="625"/>
        </a:spcBef>
        <a:spcAft>
          <a:spcPct val="0"/>
        </a:spcAft>
        <a:buClr>
          <a:srgbClr val="CC0000"/>
        </a:buClr>
        <a:buSzPct val="100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9898E43-73C7-447B-BE86-82171D495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52600"/>
            <a:ext cx="8305800" cy="1371600"/>
          </a:xfrm>
        </p:spPr>
        <p:txBody>
          <a:bodyPr/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HEALTH CONSULTATION</a:t>
            </a:r>
          </a:p>
        </p:txBody>
      </p:sp>
      <p:sp>
        <p:nvSpPr>
          <p:cNvPr id="4099" name="Slide Number Placeholder 3">
            <a:extLst>
              <a:ext uri="{FF2B5EF4-FFF2-40B4-BE49-F238E27FC236}">
                <a16:creationId xmlns:a16="http://schemas.microsoft.com/office/drawing/2014/main" id="{006E4254-7B6D-44E8-A741-2D091E4E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245225"/>
            <a:ext cx="78422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7/2/2019                                                                                                                           </a:t>
            </a:r>
            <a:fld id="{C2F7E527-B433-47F7-BB3E-BB6B65611432}" type="slidenum">
              <a:rPr lang="en-GB" altLang="en-US" smtClean="0">
                <a:solidFill>
                  <a:srgbClr val="000000"/>
                </a:solidFill>
              </a:rPr>
              <a:pPr/>
              <a:t>1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4100" name="TextBox 4">
            <a:extLst>
              <a:ext uri="{FF2B5EF4-FFF2-40B4-BE49-F238E27FC236}">
                <a16:creationId xmlns:a16="http://schemas.microsoft.com/office/drawing/2014/main" id="{1ED48D80-245F-4690-8DDA-ED8BEE357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2438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>
                <a:solidFill>
                  <a:schemeClr val="tx1"/>
                </a:solidFill>
              </a:rPr>
              <a:t>   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TextBox 5">
            <a:extLst>
              <a:ext uri="{FF2B5EF4-FFF2-40B4-BE49-F238E27FC236}">
                <a16:creationId xmlns:a16="http://schemas.microsoft.com/office/drawing/2014/main" id="{02DEBB10-E9FE-48D5-B156-1240C3D08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27432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Nikhitha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</p:txBody>
      </p:sp>
      <p:sp>
        <p:nvSpPr>
          <p:cNvPr id="4102" name="TextBox 6">
            <a:extLst>
              <a:ext uri="{FF2B5EF4-FFF2-40B4-BE49-F238E27FC236}">
                <a16:creationId xmlns:a16="http://schemas.microsoft.com/office/drawing/2014/main" id="{B861657E-BFC5-43B7-85BE-C2433BF40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419600"/>
            <a:ext cx="2819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BY,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3" name="TextBox 8">
            <a:extLst>
              <a:ext uri="{FF2B5EF4-FFF2-40B4-BE49-F238E27FC236}">
                <a16:creationId xmlns:a16="http://schemas.microsoft.com/office/drawing/2014/main" id="{F4A0E946-4BFE-468A-9117-F577CD981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800600"/>
            <a:ext cx="32004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Banee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Ishaque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Krishna K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Tm="681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ARCHITECTURE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1" y="1981200"/>
            <a:ext cx="8031679" cy="3684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93578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FDB8B03-BB93-45CC-8B3D-9113B13E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685800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BBA3-0FD5-4515-A094-2344EE57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905000"/>
            <a:ext cx="8120062" cy="4038600"/>
          </a:xfrm>
        </p:spPr>
        <p:txBody>
          <a:bodyPr/>
          <a:lstStyle/>
          <a:p>
            <a:pPr marL="1204913" indent="-522288">
              <a:lnSpc>
                <a:spcPct val="100000"/>
              </a:lnSpc>
              <a:buFont typeface="Wingdings" pitchFamily="2" charset="2"/>
              <a:buChar char="q"/>
              <a:defRPr/>
            </a:pP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Patient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Registration and login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Medical history manipulation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Billing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Arrange Appointments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endParaRPr lang="en-US" sz="20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1204913" indent="-522288">
              <a:lnSpc>
                <a:spcPct val="100000"/>
              </a:lnSpc>
              <a:buFont typeface="Wingdings" pitchFamily="2" charset="2"/>
              <a:buChar char="q"/>
              <a:defRPr/>
            </a:pP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Doctor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Day by day appointments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Duty leaves</a:t>
            </a:r>
          </a:p>
          <a:p>
            <a:pPr marL="682625" indent="0">
              <a:lnSpc>
                <a:spcPct val="100000"/>
              </a:lnSpc>
              <a:buNone/>
              <a:defRPr/>
            </a:pP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1204913" indent="-522288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sz="2400" dirty="0"/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br>
              <a:rPr lang="en-US" sz="2400" dirty="0"/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8A6DD70A-A41B-4515-B96D-1C6D1281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l"/>
            <a:r>
              <a:rPr lang="en-GB" altLang="en-US">
                <a:solidFill>
                  <a:srgbClr val="000000"/>
                </a:solidFill>
              </a:rPr>
              <a:t>7/2/2019                                                                                                                        </a:t>
            </a:r>
            <a:fld id="{FE1D5534-D240-436A-89AA-B08138578BD0}" type="slidenum">
              <a:rPr lang="en-GB" altLang="en-US" smtClean="0">
                <a:solidFill>
                  <a:srgbClr val="000000"/>
                </a:solidFill>
              </a:rPr>
              <a:pPr algn="l"/>
              <a:t>11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86A06F69-7C3A-412E-8966-C94B62DD3A2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21510" name="TextBox 6">
            <a:extLst>
              <a:ext uri="{FF2B5EF4-FFF2-40B4-BE49-F238E27FC236}">
                <a16:creationId xmlns:a16="http://schemas.microsoft.com/office/drawing/2014/main" id="{B7DEBD99-D73B-4295-B6CE-2604F80FB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911350"/>
            <a:ext cx="7994650" cy="4260850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Doctor Authorization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voice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Account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8149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 means Algorithm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LDA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SVM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05525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D385AE1-2473-4C7D-8AB8-771C276A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199"/>
            <a:ext cx="8153400" cy="457201"/>
          </a:xfrm>
        </p:spPr>
        <p:txBody>
          <a:bodyPr/>
          <a:lstStyle/>
          <a:p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IMPLEMENTATION</a:t>
            </a:r>
            <a:endParaRPr lang="en-US" alt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C0FD-896D-4C8A-AE09-F69DF088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828800"/>
            <a:ext cx="8120062" cy="4038600"/>
          </a:xfrm>
        </p:spPr>
        <p:txBody>
          <a:bodyPr/>
          <a:lstStyle/>
          <a:p>
            <a:pPr marL="109728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marL="109728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Client Side</a:t>
            </a:r>
          </a:p>
          <a:p>
            <a:pPr marL="452628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Android Smart Phone</a:t>
            </a:r>
          </a:p>
          <a:p>
            <a:pPr marL="109728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Server Side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 GB RAM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160 GB HDD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Windows 7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Keyboard &amp; Mouse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025525" indent="-342900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en-US" sz="2400" dirty="0"/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br>
              <a:rPr lang="en-US" sz="2400" dirty="0"/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E178928-2CFF-4B27-A853-60040C4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l"/>
            <a:r>
              <a:rPr lang="en-GB" altLang="en-US">
                <a:solidFill>
                  <a:srgbClr val="000000"/>
                </a:solidFill>
              </a:rPr>
              <a:t>7/2/2019                                                                                                                               </a:t>
            </a:r>
            <a:fld id="{2EBEE06F-6FCB-455A-948A-F16C4C45BE49}" type="slidenum">
              <a:rPr lang="en-GB" altLang="en-US" smtClean="0">
                <a:solidFill>
                  <a:srgbClr val="000000"/>
                </a:solidFill>
              </a:rPr>
              <a:pPr algn="l"/>
              <a:t>14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8794CEB7-AD06-45B7-A07D-274B0195D3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26630" name="TextBox 6">
            <a:extLst>
              <a:ext uri="{FF2B5EF4-FFF2-40B4-BE49-F238E27FC236}">
                <a16:creationId xmlns:a16="http://schemas.microsoft.com/office/drawing/2014/main" id="{6A4504EE-8565-43C8-9463-EA65B3E1E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835150"/>
            <a:ext cx="7994650" cy="42608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Client Side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least API 19 (Kit Kat)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Server Side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Python with ML Libraries (Naive - Bias)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Google Datasets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76337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7918053-ED7A-4524-9012-FF8642B7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1676400"/>
          </a:xfrm>
        </p:spPr>
        <p:txBody>
          <a:bodyPr/>
          <a:lstStyle/>
          <a:p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9BC5-8034-4CF3-A86D-5D8FC582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120062" cy="4419600"/>
          </a:xfrm>
        </p:spPr>
        <p:txBody>
          <a:bodyPr/>
          <a:lstStyle/>
          <a:p>
            <a:pPr marL="682625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sz="2400" dirty="0"/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br>
              <a:rPr lang="en-US" sz="2400" dirty="0"/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BEA651A5-FCE1-46FA-9C52-764A5EB4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7/2/2019                                                                                                                                </a:t>
            </a:r>
            <a:fld id="{75E434EC-2613-4BDE-B8C5-CE80BCFE46CF}" type="slidenum">
              <a:rPr lang="en-GB" altLang="en-US" smtClean="0">
                <a:solidFill>
                  <a:srgbClr val="000000"/>
                </a:solidFill>
              </a:rPr>
              <a:pPr/>
              <a:t>16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83718A9A-18EB-440D-8E79-F9825491A9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29702" name="TextBox 6">
            <a:extLst>
              <a:ext uri="{FF2B5EF4-FFF2-40B4-BE49-F238E27FC236}">
                <a16:creationId xmlns:a16="http://schemas.microsoft.com/office/drawing/2014/main" id="{9D29F580-B1C6-41A0-8043-8DF0D274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860638-300C-4613-B40F-B7D8E192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4875"/>
              </p:ext>
            </p:extLst>
          </p:nvPr>
        </p:nvGraphicFramePr>
        <p:xfrm>
          <a:off x="609600" y="2057400"/>
          <a:ext cx="7848600" cy="349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758960918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584236078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SYSTEM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PROPOSED SYSTEM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5043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standalone single systems.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cooperate various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clients such as mobile clients, web clients etc.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0606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Nested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long if-else-ladder/complex fuzzy set.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ML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technologies are used(Naïve Bias and SVM).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51266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custom made data sets.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Uses</a:t>
                      </a:r>
                      <a:r>
                        <a:rPr lang="en-US" sz="20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public dataset which include data for common diseases.</a:t>
                      </a:r>
                    </a:p>
                    <a:p>
                      <a:endParaRPr lang="en-US" sz="2000" b="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56404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7A0762D-AFCC-4492-89B5-2F87CEEA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1219200"/>
          </a:xfrm>
        </p:spPr>
        <p:txBody>
          <a:bodyPr/>
          <a:lstStyle/>
          <a:p>
            <a:br>
              <a:rPr lang="en-US" alt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CONCLUSION</a:t>
            </a:r>
            <a:br>
              <a:rPr lang="en-US" alt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90A5-C1E1-479C-BDB7-6EEE0B15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1905000"/>
            <a:ext cx="8120062" cy="40386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SHC is a 24x7 online Patient-Doctor interactive system.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Uses ML algorithms.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Location based service.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04913" indent="-522288" algn="just">
              <a:buFont typeface="Wingdings" panose="05000000000000000000" pitchFamily="2" charset="2"/>
              <a:buNone/>
              <a:defRPr/>
            </a:pPr>
            <a:br>
              <a:rPr lang="en-US" sz="2400" dirty="0"/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20C60108-DCA0-4513-A543-1973158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l"/>
            <a:r>
              <a:rPr lang="en-GB" altLang="en-US" dirty="0">
                <a:solidFill>
                  <a:srgbClr val="000000"/>
                </a:solidFill>
              </a:rPr>
              <a:t>7/2/2019                                                                                                                               </a:t>
            </a:r>
            <a:fld id="{145B95C7-92A4-440F-92DB-6E4604A4CA31}" type="slidenum">
              <a:rPr lang="en-GB" altLang="en-US" smtClean="0">
                <a:solidFill>
                  <a:srgbClr val="000000"/>
                </a:solidFill>
              </a:rPr>
              <a:pPr algn="l"/>
              <a:t>17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BE3A8FAA-BBFC-40DA-A2CA-A251805C2CB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31750" name="TextBox 6">
            <a:extLst>
              <a:ext uri="{FF2B5EF4-FFF2-40B4-BE49-F238E27FC236}">
                <a16:creationId xmlns:a16="http://schemas.microsoft.com/office/drawing/2014/main" id="{805C1714-3A51-47E4-ADBA-72FBDA1EB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457200"/>
            <a:ext cx="7994650" cy="838200"/>
          </a:xfrm>
        </p:spPr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C284D7E-7A44-47DD-AA65-15949B813EFC}"/>
              </a:ext>
            </a:extLst>
          </p:cNvPr>
          <p:cNvSpPr txBox="1">
            <a:spLocks/>
          </p:cNvSpPr>
          <p:nvPr/>
        </p:nvSpPr>
        <p:spPr bwMode="auto">
          <a:xfrm>
            <a:off x="381000" y="6245225"/>
            <a:ext cx="814705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9pPr>
          </a:lstStyle>
          <a:p>
            <a:pPr algn="l"/>
            <a:r>
              <a:rPr lang="en-GB" altLang="en-US">
                <a:solidFill>
                  <a:srgbClr val="000000"/>
                </a:solidFill>
              </a:rPr>
              <a:t>7/2/2019                                                                                    </a:t>
            </a:r>
          </a:p>
          <a:p>
            <a:pPr algn="l"/>
            <a:r>
              <a:rPr lang="en-GB" altLang="en-US">
                <a:solidFill>
                  <a:srgbClr val="000000"/>
                </a:solidFill>
              </a:rPr>
              <a:t>                                     </a:t>
            </a:r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6690A5-C1E1-479C-BDB7-6EEE0B15A33B}"/>
              </a:ext>
            </a:extLst>
          </p:cNvPr>
          <p:cNvSpPr txBox="1">
            <a:spLocks/>
          </p:cNvSpPr>
          <p:nvPr/>
        </p:nvSpPr>
        <p:spPr bwMode="auto">
          <a:xfrm>
            <a:off x="566738" y="1905000"/>
            <a:ext cx="812006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0" fontAlgn="base" hangingPunct="0">
              <a:lnSpc>
                <a:spcPct val="91000"/>
              </a:lnSpc>
              <a:spcBef>
                <a:spcPts val="75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"/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01700" indent="-433388" algn="l" defTabSz="457200" rtl="0" eaLnBrk="0" fontAlgn="base" hangingPunct="0">
              <a:lnSpc>
                <a:spcPct val="91000"/>
              </a:lnSpc>
              <a:spcBef>
                <a:spcPts val="65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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98575" indent="-390525" algn="l" defTabSz="457200" rtl="0" eaLnBrk="0" fontAlgn="base" hangingPunct="0">
              <a:lnSpc>
                <a:spcPct val="91000"/>
              </a:lnSpc>
              <a:spcBef>
                <a:spcPts val="57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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87513" indent="-387350" algn="l" defTabSz="457200" rtl="0" eaLnBrk="0" fontAlgn="base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875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447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0019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591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9163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Enlargement of service area from small to large areas.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of more accurate ML algorithms.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 a specialized disease prediction ML algorithm.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1ED6D05-85B1-44EE-B880-03D39ADD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1219200"/>
          </a:xfrm>
        </p:spPr>
        <p:txBody>
          <a:bodyPr/>
          <a:lstStyle/>
          <a:p>
            <a:br>
              <a:rPr lang="en-US" alt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REFERENCES</a:t>
            </a:r>
            <a:br>
              <a:rPr lang="en-US" alt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alt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52D4-3288-4C03-B701-A92084E0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120062" cy="4038600"/>
          </a:xfrm>
        </p:spPr>
        <p:txBody>
          <a:bodyPr/>
          <a:lstStyle/>
          <a:p>
            <a:pPr marL="1204913" lvl="0" indent="-522288" algn="just"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1].Xia Yu,Shuoyu Wang,”A health check and prediction system for lifestyle -Related disease prevention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”,2oo6.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04913" lvl="0" indent="-522288" algn="just"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04913" indent="-522288" algn="just"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Mariam Daoud;Jimmy Xiangji;Huang;William Melek;C.Joseph Kurian;”A semantic feature space for disease prediction”,2013.</a:t>
            </a:r>
          </a:p>
          <a:p>
            <a:pPr marL="1204913" indent="-522288" algn="just">
              <a:buNone/>
              <a:defRPr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4913" indent="-522288" algn="just"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[3].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Sandeep Kaur;Sheetal Kalra;”Disease prediction using hybrid K-means and support vector machine”,2016.</a:t>
            </a:r>
          </a:p>
          <a:p>
            <a:pPr marL="1204913" indent="-522288" algn="just">
              <a:buNone/>
              <a:defRPr/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4913" lvl="0" indent="-522288" algn="just"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Satuluri Naganjaneyulu;BuragaSrinivasa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Rao;”A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Novel feature selection based classification on algorithm for real time medical disease prediction”,2018.</a:t>
            </a:r>
          </a:p>
          <a:p>
            <a:pPr marL="1204913" indent="-522288">
              <a:buNone/>
              <a:defRPr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4913" lvl="0" indent="-522288"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7C284D7E-7A44-47DD-AA65-15949B81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l"/>
            <a:r>
              <a:rPr lang="en-GB" altLang="en-US" dirty="0">
                <a:solidFill>
                  <a:srgbClr val="000000"/>
                </a:solidFill>
              </a:rPr>
              <a:t>7/2/2019                                                                                    </a:t>
            </a:r>
          </a:p>
          <a:p>
            <a:pPr algn="l"/>
            <a:r>
              <a:rPr lang="en-GB" altLang="en-US" dirty="0">
                <a:solidFill>
                  <a:srgbClr val="000000"/>
                </a:solidFill>
              </a:rPr>
              <a:t>                                     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993B172D-B90E-4E6F-B11C-1D155AD716E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32774" name="TextBox 6">
            <a:extLst>
              <a:ext uri="{FF2B5EF4-FFF2-40B4-BE49-F238E27FC236}">
                <a16:creationId xmlns:a16="http://schemas.microsoft.com/office/drawing/2014/main" id="{02329055-67E6-4778-96C7-CC4C5CF3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-7620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553200" y="6245225"/>
            <a:ext cx="197485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9pPr>
          </a:lstStyle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D4482F3-29E8-4C11-82F3-7B099FAA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1219200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C289-D2E1-4CB7-B19B-F01F9E90A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120062" cy="5410200"/>
          </a:xfrm>
        </p:spPr>
        <p:txBody>
          <a:bodyPr/>
          <a:lstStyle/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1204913" indent="-5222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4913" indent="-5222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4913" indent="-5222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br>
              <a:rPr lang="en-US" sz="2400" dirty="0"/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4A930E4-AB28-4438-ADA9-B70027CC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7/2/2019                                                                                                                                </a:t>
            </a:r>
            <a:fld id="{B2DA4874-08D1-4E5E-8975-2ED5EDA08B31}" type="slidenum">
              <a:rPr lang="en-GB" altLang="en-US" smtClean="0">
                <a:solidFill>
                  <a:srgbClr val="000000"/>
                </a:solidFill>
              </a:rPr>
              <a:pPr/>
              <a:t>2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DC09DF04-2371-4DD4-83D5-2823F0CF22D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5126" name="TextBox 6">
            <a:extLst>
              <a:ext uri="{FF2B5EF4-FFF2-40B4-BE49-F238E27FC236}">
                <a16:creationId xmlns:a16="http://schemas.microsoft.com/office/drawing/2014/main" id="{D1A34E75-C30B-45FA-8069-A5D148E6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010400" cy="1470025"/>
          </a:xfrm>
        </p:spPr>
        <p:txBody>
          <a:bodyPr/>
          <a:lstStyle/>
          <a:p>
            <a:pPr algn="just"/>
            <a:r>
              <a:rPr lang="en-US" sz="72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510C33-D1C5-4377-90E9-DD7DED1F58BF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51082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ubtitle 2">
            <a:extLst>
              <a:ext uri="{FF2B5EF4-FFF2-40B4-BE49-F238E27FC236}">
                <a16:creationId xmlns:a16="http://schemas.microsoft.com/office/drawing/2014/main" id="{3C71AE8D-AEB4-4F15-9011-888A9EA5E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676400"/>
            <a:ext cx="7924801" cy="4191000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disease based on user symptoms and issue appointments of desired Doctors at desired time using ML Algorithms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463550" algn="l" ea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tabLst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10045700" algn="l"/>
              </a:tabLs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8604D839-7D5D-4D76-9604-37B9430A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79184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7/2/2019                                                                                                                        </a:t>
            </a:r>
            <a:fld id="{D1A1A9D4-7AE0-40EB-A519-CF222F62B21C}" type="slidenum">
              <a:rPr lang="en-GB" altLang="en-US" smtClean="0">
                <a:solidFill>
                  <a:srgbClr val="000000"/>
                </a:solidFill>
              </a:rPr>
              <a:pPr/>
              <a:t>3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9F0206E3-133E-419C-9BF4-B8B2F58B0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466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B12CF20D-765E-4673-B9A5-897511280D7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7620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A2829C-7362-48EE-BA5D-3AE9A0FE0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7543800" cy="4191000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proposed system consists of following Actors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General user area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Help system: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Video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tutorials and offline documentation.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Testimonials.</a:t>
            </a:r>
          </a:p>
          <a:p>
            <a:pPr marL="557784" lvl="2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Doctor’s area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Daily schedule: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Details of appointment per day.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Leave management.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463550" algn="just" ea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tabLst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10045700" algn="l"/>
              </a:tabLst>
              <a:defRPr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BD27A19B-1B83-45D2-A5E3-30C0DCD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245225"/>
            <a:ext cx="78422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7/2/2019                                                                                                                     </a:t>
            </a:r>
            <a:fld id="{2EC21809-BF8C-4959-9231-66110FF76220}" type="slidenum">
              <a:rPr lang="en-GB" altLang="en-US" smtClean="0">
                <a:solidFill>
                  <a:srgbClr val="000000"/>
                </a:solidFill>
              </a:rPr>
              <a:pPr/>
              <a:t>4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895D9A5C-A8D7-4CDB-B1C9-84BC52F32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466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GB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61076B1E-BEDD-47B0-A536-184EBAD7EF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7620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id="{2CF40597-2DFB-49AF-AF81-3097BC1C0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28600"/>
            <a:ext cx="4953000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 sz="1000" dirty="0"/>
          </a:p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 sz="1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2150" y="1752600"/>
            <a:ext cx="7994650" cy="44196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Patient’s area</a:t>
            </a:r>
          </a:p>
          <a:p>
            <a:pPr algn="just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06958" lvl="1" indent="-51435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Medical data management.</a:t>
            </a:r>
          </a:p>
          <a:p>
            <a:pPr marL="806958" lvl="1" indent="-51435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6958" lvl="1" indent="-51435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Registration for treatment.</a:t>
            </a:r>
          </a:p>
          <a:p>
            <a:pPr marL="806958" lvl="1" indent="-51435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6958" lvl="1" indent="-51435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Billing.</a:t>
            </a:r>
          </a:p>
          <a:p>
            <a:pPr marL="806958" lvl="1" indent="-51435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584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INTRODUCTION(Contd.....)</a:t>
            </a:r>
          </a:p>
        </p:txBody>
      </p:sp>
    </p:spTree>
    <p:extLst>
      <p:ext uri="{BB962C8B-B14F-4D97-AF65-F5344CB8AC3E}">
        <p14:creationId xmlns:p14="http://schemas.microsoft.com/office/powerpoint/2010/main" val="2986848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765990"/>
            <a:ext cx="7994650" cy="4260850"/>
          </a:xfrm>
        </p:spPr>
        <p:txBody>
          <a:bodyPr/>
          <a:lstStyle/>
          <a:p>
            <a:pPr marL="806958" lvl="1" indent="-51435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Doctors manipulation.</a:t>
            </a: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5508" lvl="1" indent="-3429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Suspension &amp; Authorization.</a:t>
            </a:r>
          </a:p>
          <a:p>
            <a:pPr marL="635508" lvl="1" indent="-342900" algn="just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Freezing of accounts.</a:t>
            </a: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Affiliation manipulation.</a:t>
            </a: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Complaints management.</a:t>
            </a:r>
          </a:p>
          <a:p>
            <a:pPr marL="292608" lvl="1" indent="0" algn="just">
              <a:lnSpc>
                <a:spcPct val="100000"/>
              </a:lnSpc>
              <a:buNone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BF3505B-C7E5-42AB-B936-E1BA3C220164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76714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A11678C1-BA43-4122-9419-8C52BAB0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9588" y="6245225"/>
            <a:ext cx="8018462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7/2/2019                                                                                                                          </a:t>
            </a:r>
            <a:fld id="{B41AB1D0-328B-4A58-9DC9-5D8EF1EC511F}" type="slidenum">
              <a:rPr lang="en-GB" altLang="en-US" smtClean="0">
                <a:solidFill>
                  <a:srgbClr val="000000"/>
                </a:solidFill>
              </a:rPr>
              <a:pPr/>
              <a:t>7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2291" name="Rectangle 6">
            <a:extLst>
              <a:ext uri="{FF2B5EF4-FFF2-40B4-BE49-F238E27FC236}">
                <a16:creationId xmlns:a16="http://schemas.microsoft.com/office/drawing/2014/main" id="{80011C6B-4454-4DC4-A8A0-6C3526DF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67" y="718344"/>
            <a:ext cx="4667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826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12292" name="Rectangle 7">
            <a:extLst>
              <a:ext uri="{FF2B5EF4-FFF2-40B4-BE49-F238E27FC236}">
                <a16:creationId xmlns:a16="http://schemas.microsoft.com/office/drawing/2014/main" id="{DBE2443F-F3EF-41E1-9B46-454DE74EECB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7620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53F537-6B30-49AF-8D92-DE6B6D566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694509"/>
              </p:ext>
            </p:extLst>
          </p:nvPr>
        </p:nvGraphicFramePr>
        <p:xfrm>
          <a:off x="566738" y="1752600"/>
          <a:ext cx="7994650" cy="4379913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val="2709508809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232526604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6203364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344276626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429176300"/>
                    </a:ext>
                  </a:extLst>
                </a:gridCol>
              </a:tblGrid>
              <a:tr h="30696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Topic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Authors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Features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Pros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40326"/>
                  </a:ext>
                </a:extLst>
              </a:tr>
              <a:tr h="1918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[1].A health check and prediction system for lifestyle -Related disease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prevention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Yu;Shuoyu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Wang;2006</a:t>
                      </a: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901700" algn="l"/>
                          <a:tab pos="1358900" algn="l"/>
                          <a:tab pos="1816100" algn="l"/>
                          <a:tab pos="2273300" algn="l"/>
                          <a:tab pos="2730500" algn="l"/>
                          <a:tab pos="3187700" algn="l"/>
                          <a:tab pos="3644900" algn="l"/>
                          <a:tab pos="4102100" algn="l"/>
                          <a:tab pos="4559300" algn="l"/>
                          <a:tab pos="5016500" algn="l"/>
                          <a:tab pos="5473700" algn="l"/>
                          <a:tab pos="5930900" algn="l"/>
                          <a:tab pos="6388100" algn="l"/>
                          <a:tab pos="6845300" algn="l"/>
                          <a:tab pos="7302500" algn="l"/>
                          <a:tab pos="7759700" algn="l"/>
                          <a:tab pos="8216900" algn="l"/>
                          <a:tab pos="8674100" algn="l"/>
                          <a:tab pos="9131300" algn="l"/>
                          <a:tab pos="9588500" algn="l"/>
                          <a:tab pos="10045700" algn="l"/>
                        </a:tabLst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Fuzzy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set theory was employed.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l" ea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buNone/>
                        <a:tabLst>
                          <a:tab pos="901700" algn="l"/>
                          <a:tab pos="1358900" algn="l"/>
                          <a:tab pos="1816100" algn="l"/>
                          <a:tab pos="2273300" algn="l"/>
                          <a:tab pos="2730500" algn="l"/>
                          <a:tab pos="3187700" algn="l"/>
                          <a:tab pos="3644900" algn="l"/>
                          <a:tab pos="4102100" algn="l"/>
                          <a:tab pos="4559300" algn="l"/>
                          <a:tab pos="5016500" algn="l"/>
                          <a:tab pos="5473700" algn="l"/>
                          <a:tab pos="5930900" algn="l"/>
                          <a:tab pos="6388100" algn="l"/>
                          <a:tab pos="6845300" algn="l"/>
                          <a:tab pos="7302500" algn="l"/>
                          <a:tab pos="7759700" algn="l"/>
                          <a:tab pos="8216900" algn="l"/>
                          <a:tab pos="8674100" algn="l"/>
                          <a:tab pos="9131300" algn="l"/>
                          <a:tab pos="9588500" algn="l"/>
                          <a:tab pos="10045700" algn="l"/>
                        </a:tabLst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Updating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of the medical knowledge d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atabase become easy and quick.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More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complex fuzzy set is used.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13601"/>
                  </a:ext>
                </a:extLst>
              </a:tr>
              <a:tr h="2154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[2].A semantic feature space for disease prediction</a:t>
                      </a: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Mariam Daoud;Jimmy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Xiangji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Huang;William Melek;C.Joseph Kurian;2013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buNone/>
                        <a:tabLst>
                          <a:tab pos="901700" algn="l"/>
                          <a:tab pos="1358900" algn="l"/>
                          <a:tab pos="1816100" algn="l"/>
                          <a:tab pos="2273300" algn="l"/>
                          <a:tab pos="2730500" algn="l"/>
                          <a:tab pos="3187700" algn="l"/>
                          <a:tab pos="3644900" algn="l"/>
                          <a:tab pos="4102100" algn="l"/>
                          <a:tab pos="4559300" algn="l"/>
                          <a:tab pos="5016500" algn="l"/>
                          <a:tab pos="5473700" algn="l"/>
                          <a:tab pos="5930900" algn="l"/>
                          <a:tab pos="6388100" algn="l"/>
                          <a:tab pos="6845300" algn="l"/>
                          <a:tab pos="7302500" algn="l"/>
                          <a:tab pos="7759700" algn="l"/>
                          <a:tab pos="8216900" algn="l"/>
                          <a:tab pos="8674100" algn="l"/>
                          <a:tab pos="9131300" algn="l"/>
                          <a:tab pos="9588500" algn="l"/>
                          <a:tab pos="10045700" algn="l"/>
                        </a:tabLst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SNOMED-CT concepts, Biomedical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text mining tool.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Disease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prediction is based on patient reported symptoms and medical sign 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algorithms used(based on biomedical text mining tool).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6477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6980B96D-5B54-46F9-B704-CB2A4C3D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9588" y="6245225"/>
            <a:ext cx="8018462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7/2/2019                                                                                                                           </a:t>
            </a:r>
            <a:fld id="{CC8DBB37-52F0-469E-9BFD-41B1272CB447}" type="slidenum">
              <a:rPr lang="en-GB" altLang="en-US" smtClean="0">
                <a:solidFill>
                  <a:srgbClr val="000000"/>
                </a:solidFill>
              </a:rPr>
              <a:pPr/>
              <a:t>8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id="{8432A5E2-7007-42B1-84C6-2862AE54B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552450"/>
            <a:ext cx="4667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826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14340" name="Rectangle 7">
            <a:extLst>
              <a:ext uri="{FF2B5EF4-FFF2-40B4-BE49-F238E27FC236}">
                <a16:creationId xmlns:a16="http://schemas.microsoft.com/office/drawing/2014/main" id="{718DE5DA-3C0F-4258-BBC6-210D429938B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7620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14341" name="TextBox 5">
            <a:extLst>
              <a:ext uri="{FF2B5EF4-FFF2-40B4-BE49-F238E27FC236}">
                <a16:creationId xmlns:a16="http://schemas.microsoft.com/office/drawing/2014/main" id="{FA5A55A3-F595-4686-9C29-CCD426507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914400"/>
            <a:ext cx="464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endParaRPr lang="en-IN" altLang="en-US" sz="2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endParaRPr lang="en-US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B30026-C334-41CD-96E8-08CDADE8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81061"/>
              </p:ext>
            </p:extLst>
          </p:nvPr>
        </p:nvGraphicFramePr>
        <p:xfrm>
          <a:off x="566738" y="1752600"/>
          <a:ext cx="7994650" cy="4403725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val="2709508809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232526604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6203364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344276626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429176300"/>
                    </a:ext>
                  </a:extLst>
                </a:gridCol>
              </a:tblGrid>
              <a:tr h="305370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Topic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Authors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Features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Pros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Cons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40326"/>
                  </a:ext>
                </a:extLst>
              </a:tr>
              <a:tr h="1763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[3].Disease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prediction using hybrid K-means and support vector machine.</a:t>
                      </a: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Sandeep</a:t>
                      </a:r>
                      <a:r>
                        <a:rPr lang="en-US" sz="16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Kaur;Sheetal Kalra;2016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ea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buNone/>
                        <a:tabLst>
                          <a:tab pos="901700" algn="l"/>
                          <a:tab pos="1358900" algn="l"/>
                          <a:tab pos="1816100" algn="l"/>
                          <a:tab pos="2273300" algn="l"/>
                          <a:tab pos="2730500" algn="l"/>
                          <a:tab pos="3187700" algn="l"/>
                          <a:tab pos="3644900" algn="l"/>
                          <a:tab pos="4102100" algn="l"/>
                          <a:tab pos="4559300" algn="l"/>
                          <a:tab pos="5016500" algn="l"/>
                          <a:tab pos="5473700" algn="l"/>
                          <a:tab pos="5930900" algn="l"/>
                          <a:tab pos="6388100" algn="l"/>
                          <a:tab pos="6845300" algn="l"/>
                          <a:tab pos="7302500" algn="l"/>
                          <a:tab pos="7759700" algn="l"/>
                          <a:tab pos="8216900" algn="l"/>
                          <a:tab pos="8674100" algn="l"/>
                          <a:tab pos="9131300" algn="l"/>
                          <a:tab pos="9588500" algn="l"/>
                          <a:tab pos="10045700" algn="l"/>
                        </a:tabLst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Uses hybrid K-means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and SVM for disease prediction.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Uses SVM.</a:t>
                      </a: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Customized data set is used.</a:t>
                      </a: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13601"/>
                  </a:ext>
                </a:extLst>
              </a:tr>
              <a:tr h="2334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[4].A novel feature selection based classification algorithm for real-time medical disease prediction.</a:t>
                      </a: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Satuluri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Naganjaneyulu;BuragaSrinivasa Rao;2018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Novel feature selection based classification model is used.</a:t>
                      </a: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Improved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disease classification rate.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of customized data set.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6477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605665F-A2CC-43C1-817F-5C4965A7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95400"/>
            <a:ext cx="8153400" cy="1219200"/>
          </a:xfrm>
        </p:spPr>
        <p:txBody>
          <a:bodyPr/>
          <a:lstStyle/>
          <a:p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PROPOSED SYSTEM</a:t>
            </a:r>
            <a:b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0EE6-A252-454C-A6F4-40BA9011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120062" cy="4419600"/>
          </a:xfrm>
        </p:spPr>
        <p:txBody>
          <a:bodyPr/>
          <a:lstStyle/>
          <a:p>
            <a:pPr marL="682625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need to register as a member.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Medical history should be updated.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predicts a list of doctors as per requirements (e.g.: Orthopedic, General Physician etc.)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Online appointments.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Authorized Doctors.</a:t>
            </a:r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sz="2400" dirty="0"/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br>
              <a:rPr lang="en-US" sz="2400" dirty="0"/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09F83CE5-9FDE-4546-8A41-38B7BB65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7/2/2019                                                                                                                             </a:t>
            </a:r>
            <a:fld id="{7F150C79-8DF5-41F1-931E-54173E75B7F5}" type="slidenum">
              <a:rPr lang="en-GB" altLang="en-US" smtClean="0">
                <a:solidFill>
                  <a:srgbClr val="000000"/>
                </a:solidFill>
              </a:rPr>
              <a:pPr/>
              <a:t>9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11843ACE-A890-4874-AC7B-D28F0648033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18438" name="TextBox 6">
            <a:extLst>
              <a:ext uri="{FF2B5EF4-FFF2-40B4-BE49-F238E27FC236}">
                <a16:creationId xmlns:a16="http://schemas.microsoft.com/office/drawing/2014/main" id="{0F023AF6-6B8F-46E4-8DCE-BA5AC915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LGC Sans"/>
        <a:cs typeface="DejaVu LGC Sans"/>
      </a:majorFont>
      <a:minorFont>
        <a:latin typeface="Verdana"/>
        <a:ea typeface="DejaVu LGC Sans"/>
        <a:cs typeface="DejaVu LG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Verdana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Verdana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10025</TotalTime>
  <Words>650</Words>
  <Application>Microsoft Office PowerPoint</Application>
  <PresentationFormat>On-screen Show (4:3)</PresentationFormat>
  <Paragraphs>223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 Antiqua</vt:lpstr>
      <vt:lpstr>DejaVu LGC Sans</vt:lpstr>
      <vt:lpstr>Tahoma</vt:lpstr>
      <vt:lpstr>Times New Roman</vt:lpstr>
      <vt:lpstr>Verdana</vt:lpstr>
      <vt:lpstr>Wingdings</vt:lpstr>
      <vt:lpstr>Office Theme</vt:lpstr>
      <vt:lpstr>SMART HEALTH CONSULTATION</vt:lpstr>
      <vt:lpstr>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PROPOSED SYSTEM   </vt:lpstr>
      <vt:lpstr>ARCHITECTURE </vt:lpstr>
      <vt:lpstr>MODULES</vt:lpstr>
      <vt:lpstr>PowerPoint Presentation</vt:lpstr>
      <vt:lpstr>ALGORITHM</vt:lpstr>
      <vt:lpstr>  IMPLEMENTATION</vt:lpstr>
      <vt:lpstr>PowerPoint Presentation</vt:lpstr>
      <vt:lpstr>  COMPARISON  </vt:lpstr>
      <vt:lpstr> CONCLUSION </vt:lpstr>
      <vt:lpstr>FUTURE WORK</vt:lpstr>
      <vt:lpstr> 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CAPTCHA</dc:title>
  <dc:creator>Admin</dc:creator>
  <cp:lastModifiedBy>Windows User</cp:lastModifiedBy>
  <cp:revision>805</cp:revision>
  <dcterms:modified xsi:type="dcterms:W3CDTF">2019-03-01T04:39:07Z</dcterms:modified>
</cp:coreProperties>
</file>