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Hemp Farm Business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Student-Friendly | Low Budget | Diploma in Agriculture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Growth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Year 1: Learn compliance, small harvest.</a:t>
            </a:r>
          </a:p>
          <a:p>
            <a:r>
              <a:t>• Year 2–3: Expand to 2–3 hectares, join cooperatives.</a:t>
            </a:r>
          </a:p>
          <a:p>
            <a:r>
              <a:t>• Long Term: Explore hemp processing (oil, flour, fiber products).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731520" cy="731520"/>
          </a:xfrm>
          <a:prstGeom prst="rect">
            <a:avLst/>
          </a:prstGeom>
          <a:solidFill>
            <a:srgbClr val="008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>
                <a:solidFill>
                  <a:srgbClr val="FFFFFF"/>
                </a:solidFill>
              </a:rPr>
              <a:t>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GreenSprout Hemp Farm provides a realistic, low-budget pathway for a student to enter the hemp industry. By starting small, reinvesting profits, and scaling gradually, the business can grow into a sustainable enterprise by graduation.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731520" cy="731520"/>
          </a:xfrm>
          <a:prstGeom prst="rect">
            <a:avLst/>
          </a:prstGeom>
          <a:solidFill>
            <a:srgbClr val="C7158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>
                <a:solidFill>
                  <a:srgbClr val="FFFFFF"/>
                </a:solidFill>
              </a:rPr>
              <a:t>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GreenSprout Hemp Farm is a student-led business aimed at cultivating industrial hemp on a small, affordable scale (0.5–1 hectare). The goal is to gain practical farming experience while studying and build a foundation for future expansion. Focus: fiber and seeds.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731520" cy="731520"/>
          </a:xfrm>
          <a:prstGeom prst="rect">
            <a:avLst/>
          </a:prstGeom>
          <a:solidFill>
            <a:srgbClr val="228B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>
                <a:solidFill>
                  <a:srgbClr val="FFFFFF"/>
                </a:solidFill>
              </a:rPr>
              <a:t>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Year 1: Apply for hemp cultivation license, pilot farm &lt;1 hectare.</a:t>
            </a:r>
          </a:p>
          <a:p>
            <a:r>
              <a:t>• Year 2: Use profits to scale up to 2–3 hectares.</a:t>
            </a:r>
          </a:p>
          <a:p>
            <a:r>
              <a:t>• After Graduation: Explore processing opportunities (hemp flour, hemp oil).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731520" cy="73152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>
                <a:solidFill>
                  <a:srgbClr val="FFFFFF"/>
                </a:solidFill>
              </a:rPr>
              <a:t>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Hemp demand: textiles, food, eco-products.</a:t>
            </a:r>
          </a:p>
          <a:p>
            <a:r>
              <a:t>• South Africa: legalized industrial hemp, rising demand.</a:t>
            </a:r>
          </a:p>
          <a:p>
            <a:r>
              <a:t>• Small farmers: sell seeds/fiber to cooperatives or larger buyers.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731520" cy="73152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>
                <a:solidFill>
                  <a:srgbClr val="FFFFFF"/>
                </a:solidFill>
              </a:rPr>
              <a:t>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Legal Requirements – Getting Licensed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to get a hemp license in South Africa:</a:t>
            </a:r>
          </a:p>
          <a:p>
            <a:r>
              <a:t>1. Apply to DALRRD with required forms.</a:t>
            </a:r>
          </a:p>
          <a:p>
            <a:r>
              <a:t>2. Submit documents: ID, proof of residence/land, farming plan.</a:t>
            </a:r>
          </a:p>
          <a:p>
            <a:r>
              <a:t>3. Pay application fee (±R650 – R1,000).</a:t>
            </a:r>
          </a:p>
          <a:p>
            <a:r>
              <a:t>4. Land inspection by officials.</a:t>
            </a:r>
          </a:p>
          <a:p>
            <a:r>
              <a:t>5. Permit valid for 1 year, renewable.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731520" cy="731520"/>
          </a:xfrm>
          <a:prstGeom prst="rect">
            <a:avLst/>
          </a:prstGeom>
          <a:solidFill>
            <a:srgbClr val="B222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>
                <a:solidFill>
                  <a:srgbClr val="FFFFFF"/>
                </a:solidFill>
              </a:rPr>
              <a:t>⚖️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 Plan (Low Budget)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Land: 0.5–1 hectare (family/leased).</a:t>
            </a:r>
          </a:p>
          <a:p>
            <a:r>
              <a:t>• Seeds: ±R2,500 (certified low-THC).</a:t>
            </a:r>
          </a:p>
          <a:p>
            <a:r>
              <a:t>• Tools: manual/borrowed to cut costs.</a:t>
            </a:r>
          </a:p>
          <a:p>
            <a:r>
              <a:t>• Compost/Fertilizer: ±R1,500.</a:t>
            </a:r>
          </a:p>
          <a:p>
            <a:r>
              <a:t>• Irrigation: simple pipes/buckets (±R1,000).</a:t>
            </a:r>
          </a:p>
          <a:p>
            <a:r>
              <a:t>• Labour: student &amp; family support.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731520" cy="731520"/>
          </a:xfrm>
          <a:prstGeom prst="rect">
            <a:avLst/>
          </a:prstGeom>
          <a:solidFill>
            <a:srgbClr val="228B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>
                <a:solidFill>
                  <a:srgbClr val="FFFFFF"/>
                </a:solidFill>
              </a:rPr>
              <a:t>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Estimated Startup Budget (0.5–1 Hectare)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Hemp License: R1,000</a:t>
            </a:r>
          </a:p>
          <a:p>
            <a:r>
              <a:t>• Seeds: R2,500</a:t>
            </a:r>
          </a:p>
          <a:p>
            <a:r>
              <a:t>• Compost/Fertilizer: R1,500</a:t>
            </a:r>
          </a:p>
          <a:p>
            <a:r>
              <a:t>• Tools: R2,000</a:t>
            </a:r>
          </a:p>
          <a:p>
            <a:r>
              <a:t>• Irrigation: R1,000</a:t>
            </a:r>
          </a:p>
          <a:p>
            <a:r>
              <a:t>• Miscellaneous: R1,000</a:t>
            </a:r>
          </a:p>
          <a:p>
            <a:r>
              <a:t>Total: ±R9,000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731520" cy="731520"/>
          </a:xfrm>
          <a:prstGeom prst="rect">
            <a:avLst/>
          </a:prstGeom>
          <a:solidFill>
            <a:srgbClr val="DAA5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>
                <a:solidFill>
                  <a:srgbClr val="FFFFFF"/>
                </a:solidFill>
              </a:rPr>
              <a:t>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&amp; Profit (Pilot)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Fiber Sales: R8,000–10,000</a:t>
            </a:r>
          </a:p>
          <a:p>
            <a:r>
              <a:t>• Seeds Sales: R5,000–7,000</a:t>
            </a:r>
          </a:p>
          <a:p>
            <a:r>
              <a:t>• Total Revenue: R13,000–17,000</a:t>
            </a:r>
          </a:p>
          <a:p>
            <a:r>
              <a:t>• Profit: R4,000–7,000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731520" cy="73152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>
                <a:solidFill>
                  <a:srgbClr val="FFFFFF"/>
                </a:solidFill>
              </a:rPr>
              <a:t>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Strengths: Student knowledge, low cost, eco-friendly.</a:t>
            </a:r>
          </a:p>
          <a:p>
            <a:r>
              <a:t>Weaknesses: Limited funds, small scale.</a:t>
            </a:r>
          </a:p>
          <a:p>
            <a:r>
              <a:t>Opportunities: Rising demand, government support.</a:t>
            </a:r>
          </a:p>
          <a:p>
            <a:r>
              <a:t>Threats: Legal restrictions, market changes, climate risks.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731520" cy="731520"/>
          </a:xfrm>
          <a:prstGeom prst="rect">
            <a:avLst/>
          </a:prstGeom>
          <a:solidFill>
            <a:srgbClr val="4682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000" b="1">
                <a:solidFill>
                  <a:srgbClr val="FFFFFF"/>
                </a:solidFill>
              </a:rPr>
              <a:t>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