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Lexend Deca"/>
      <p:regular r:id="rId37"/>
      <p:bold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A407A-0735-4611-AD92-14ADA7C46685}">
  <a:tblStyle styleId="{57BA407A-0735-4611-AD92-14ADA7C466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FAB918-6E6B-48E9-A6F6-B3721A1735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exendDec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0.xml"/><Relationship Id="rId38" Type="http://schemas.openxmlformats.org/officeDocument/2006/relationships/font" Target="fonts/LexendDec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6fcde1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6fcde1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ebfae64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ebfae64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ebfae64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ebfae64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a6fcde1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a6fcde1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ebfae64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ebfae64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a6fcde1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a6fcde1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ebfae64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ebfae64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ebfae64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ebfae64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0713bfa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0713bfa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0713bfa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0713bfa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bfae6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bfae6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0713bfa5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0713bfa5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0713bfa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0713bfa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0713bfa5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0713bfa5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0713bfa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0713bfa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0713bfa5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0713bfa5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0713bfa5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0713bfa5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0713bfa5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0713bfa5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0713bfa5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0713bfa5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0713bfa5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0713bfa5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0713bfa5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0713bfa5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6fcde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6fcde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0713bfa5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0713bfa5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bfae64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bfae64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bfae64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bfae64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47532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947532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bfae64a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bfae64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bfae64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bfae64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bfae64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ebfae64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96050"/>
            <a:ext cx="8520600" cy="17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Multithreaded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Programming 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Polling vs. Interrupts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03" name="Google Shape;203;p22"/>
          <p:cNvCxnSpPr/>
          <p:nvPr/>
        </p:nvCxnSpPr>
        <p:spPr>
          <a:xfrm>
            <a:off x="1034750" y="2034113"/>
            <a:ext cx="0" cy="2964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/>
          <p:nvPr/>
        </p:nvSpPr>
        <p:spPr>
          <a:xfrm>
            <a:off x="1818250" y="2324513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922850" y="306683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2"/>
          <p:cNvCxnSpPr/>
          <p:nvPr/>
        </p:nvCxnSpPr>
        <p:spPr>
          <a:xfrm flipH="1" rot="10800000">
            <a:off x="1155950" y="2319813"/>
            <a:ext cx="645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/>
          <p:nvPr/>
        </p:nvCxnSpPr>
        <p:spPr>
          <a:xfrm rot="10800000">
            <a:off x="1108625" y="2990388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804300" y="171886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685925" y="171886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>
            <a:off x="6944975" y="2055388"/>
            <a:ext cx="0" cy="2856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2"/>
          <p:cNvSpPr/>
          <p:nvPr/>
        </p:nvSpPr>
        <p:spPr>
          <a:xfrm>
            <a:off x="7734625" y="233793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6839225" y="3080263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2"/>
          <p:cNvCxnSpPr/>
          <p:nvPr/>
        </p:nvCxnSpPr>
        <p:spPr>
          <a:xfrm>
            <a:off x="7080175" y="2333263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 rot="10800000">
            <a:off x="7025000" y="30038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 txBox="1"/>
          <p:nvPr/>
        </p:nvSpPr>
        <p:spPr>
          <a:xfrm>
            <a:off x="6720675" y="1732288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602300" y="1732288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 flipH="1">
            <a:off x="6945125" y="2460738"/>
            <a:ext cx="6000" cy="5355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3933863" y="2074013"/>
            <a:ext cx="0" cy="2856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2"/>
          <p:cNvSpPr/>
          <p:nvPr/>
        </p:nvSpPr>
        <p:spPr>
          <a:xfrm>
            <a:off x="4723513" y="2356580"/>
            <a:ext cx="233100" cy="103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3817313" y="352488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2"/>
          <p:cNvCxnSpPr/>
          <p:nvPr/>
        </p:nvCxnSpPr>
        <p:spPr>
          <a:xfrm>
            <a:off x="4069063" y="235188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>
            <a:off x="3709563" y="175091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4591188" y="175091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>
            <a:off x="3933863" y="2451675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3933863" y="2783438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3933863" y="3154163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4050413" y="245166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4087713" y="2691025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/>
          <p:nvPr/>
        </p:nvCxnSpPr>
        <p:spPr>
          <a:xfrm rot="10800000">
            <a:off x="4069063" y="27908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4106363" y="339343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/>
          <p:nvPr/>
        </p:nvCxnSpPr>
        <p:spPr>
          <a:xfrm rot="10800000">
            <a:off x="4087713" y="34932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4086788" y="304223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2"/>
          <p:cNvCxnSpPr/>
          <p:nvPr/>
        </p:nvCxnSpPr>
        <p:spPr>
          <a:xfrm rot="10800000">
            <a:off x="4068138" y="31420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2"/>
          <p:cNvSpPr txBox="1"/>
          <p:nvPr/>
        </p:nvSpPr>
        <p:spPr>
          <a:xfrm>
            <a:off x="4035088" y="2402000"/>
            <a:ext cx="11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020463" y="2772013"/>
            <a:ext cx="202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078388" y="3132626"/>
            <a:ext cx="65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2786363" y="1416000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042688" y="1416000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Model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All Java class libraries are designed with multithreading in mind.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Java Multithreading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Eliminates loop/polling mechanism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One thread can pause without stopping the other parts of the program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Eg. It allows animation loops to sleep for a second without causing the whole system to pause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One thread that is blocked pauses.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States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Ready to run (New):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As soon as it gets CPU time it will start running.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Running: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Under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Suspended: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Temporarily not active or under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Blocked: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Waiting for resources.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Resumed: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Suspended thread resumed, and start from where it left off.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Terminated: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Halts the execution immediately and never resumes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607779" y="1589654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6073628" y="1589654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ready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6073628" y="2506367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running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7839705" y="2506367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blocked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73628" y="3423080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dead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56" name="Google Shape;256;p24"/>
          <p:cNvCxnSpPr>
            <a:stCxn id="251" idx="3"/>
            <a:endCxn id="252" idx="1"/>
          </p:cNvCxnSpPr>
          <p:nvPr/>
        </p:nvCxnSpPr>
        <p:spPr>
          <a:xfrm>
            <a:off x="5496679" y="1758404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4"/>
          <p:cNvCxnSpPr>
            <a:stCxn id="253" idx="2"/>
            <a:endCxn id="255" idx="0"/>
          </p:cNvCxnSpPr>
          <p:nvPr/>
        </p:nvCxnSpPr>
        <p:spPr>
          <a:xfrm>
            <a:off x="6518078" y="2843867"/>
            <a:ext cx="0" cy="57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>
            <a:stCxn id="253" idx="3"/>
            <a:endCxn id="254" idx="1"/>
          </p:cNvCxnSpPr>
          <p:nvPr/>
        </p:nvCxnSpPr>
        <p:spPr>
          <a:xfrm>
            <a:off x="6962528" y="2675117"/>
            <a:ext cx="877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4"/>
          <p:cNvCxnSpPr>
            <a:endCxn id="252" idx="3"/>
          </p:cNvCxnSpPr>
          <p:nvPr/>
        </p:nvCxnSpPr>
        <p:spPr>
          <a:xfrm rot="10800000">
            <a:off x="6962528" y="1758404"/>
            <a:ext cx="1328700" cy="75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6358352" y="1927275"/>
            <a:ext cx="0" cy="57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6690505" y="1927275"/>
            <a:ext cx="0" cy="57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24"/>
          <p:cNvCxnSpPr/>
          <p:nvPr/>
        </p:nvCxnSpPr>
        <p:spPr>
          <a:xfrm>
            <a:off x="4044125" y="1758464"/>
            <a:ext cx="577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4"/>
          <p:cNvSpPr txBox="1"/>
          <p:nvPr/>
        </p:nvSpPr>
        <p:spPr>
          <a:xfrm>
            <a:off x="4075524" y="1520300"/>
            <a:ext cx="45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new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496575" y="1520300"/>
            <a:ext cx="5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start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5558877" y="2044519"/>
            <a:ext cx="7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(dispatch)</a:t>
            </a:r>
            <a:endParaRPr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6690499" y="2069725"/>
            <a:ext cx="57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yield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661776" y="2986450"/>
            <a:ext cx="83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terminate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6894403" y="2667238"/>
            <a:ext cx="10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I/O, sleep, wait, suspend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7715490" y="1643888"/>
            <a:ext cx="101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I/O complete, time-out, notify, resume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5707572" y="1853133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Multithreading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76" name="Google Shape;276;p25"/>
          <p:cNvCxnSpPr/>
          <p:nvPr/>
        </p:nvCxnSpPr>
        <p:spPr>
          <a:xfrm>
            <a:off x="3736835" y="2956798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5"/>
          <p:cNvCxnSpPr/>
          <p:nvPr/>
        </p:nvCxnSpPr>
        <p:spPr>
          <a:xfrm>
            <a:off x="4768852" y="2956798"/>
            <a:ext cx="86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5"/>
          <p:cNvCxnSpPr/>
          <p:nvPr/>
        </p:nvCxnSpPr>
        <p:spPr>
          <a:xfrm>
            <a:off x="5745195" y="2956798"/>
            <a:ext cx="95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5"/>
          <p:cNvCxnSpPr/>
          <p:nvPr/>
        </p:nvCxnSpPr>
        <p:spPr>
          <a:xfrm>
            <a:off x="6813031" y="2956798"/>
            <a:ext cx="86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5"/>
          <p:cNvCxnSpPr/>
          <p:nvPr/>
        </p:nvCxnSpPr>
        <p:spPr>
          <a:xfrm>
            <a:off x="7768753" y="2956798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8603481" y="1945552"/>
            <a:ext cx="0" cy="149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5"/>
          <p:cNvSpPr/>
          <p:nvPr/>
        </p:nvSpPr>
        <p:spPr>
          <a:xfrm>
            <a:off x="8478508" y="2837713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8522855" y="288030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3652098" y="288030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5"/>
          <p:cNvCxnSpPr/>
          <p:nvPr/>
        </p:nvCxnSpPr>
        <p:spPr>
          <a:xfrm>
            <a:off x="2865719" y="2467516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5"/>
          <p:cNvSpPr/>
          <p:nvPr/>
        </p:nvSpPr>
        <p:spPr>
          <a:xfrm>
            <a:off x="3575474" y="2348430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3619821" y="2391022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2765084" y="2391022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5"/>
          <p:cNvCxnSpPr/>
          <p:nvPr/>
        </p:nvCxnSpPr>
        <p:spPr>
          <a:xfrm>
            <a:off x="2040437" y="1945552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3035695" y="1954057"/>
            <a:ext cx="17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4866360" y="1972241"/>
            <a:ext cx="90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5"/>
          <p:cNvSpPr/>
          <p:nvPr/>
        </p:nvSpPr>
        <p:spPr>
          <a:xfrm>
            <a:off x="5751919" y="189572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5"/>
          <p:cNvCxnSpPr/>
          <p:nvPr/>
        </p:nvCxnSpPr>
        <p:spPr>
          <a:xfrm>
            <a:off x="2020210" y="1700675"/>
            <a:ext cx="0" cy="158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2020210" y="3289831"/>
            <a:ext cx="37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5"/>
          <p:cNvSpPr/>
          <p:nvPr/>
        </p:nvSpPr>
        <p:spPr>
          <a:xfrm>
            <a:off x="1955700" y="1869058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 flipH="1">
            <a:off x="2813434" y="185728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 flipH="1">
            <a:off x="2912757" y="185728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 flipH="1">
            <a:off x="4708411" y="1839143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 flipH="1">
            <a:off x="4807733" y="1839143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/>
          <p:nvPr/>
        </p:nvCxnSpPr>
        <p:spPr>
          <a:xfrm flipH="1">
            <a:off x="4575456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 flipH="1">
            <a:off x="4674779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flipH="1">
            <a:off x="5581583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 flipH="1">
            <a:off x="5680905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 flipH="1">
            <a:off x="6625485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 flipH="1">
            <a:off x="6724807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/>
          <p:nvPr/>
        </p:nvCxnSpPr>
        <p:spPr>
          <a:xfrm flipH="1">
            <a:off x="7614456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/>
          <p:nvPr/>
        </p:nvCxnSpPr>
        <p:spPr>
          <a:xfrm flipH="1">
            <a:off x="7713779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5"/>
          <p:cNvSpPr/>
          <p:nvPr/>
        </p:nvSpPr>
        <p:spPr>
          <a:xfrm>
            <a:off x="4322849" y="4261455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765084" y="4327197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4367109" y="4304047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5"/>
          <p:cNvCxnSpPr/>
          <p:nvPr/>
        </p:nvCxnSpPr>
        <p:spPr>
          <a:xfrm flipH="1">
            <a:off x="5969131" y="426551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5"/>
          <p:cNvCxnSpPr/>
          <p:nvPr/>
        </p:nvCxnSpPr>
        <p:spPr>
          <a:xfrm flipH="1">
            <a:off x="6068454" y="426551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5"/>
          <p:cNvSpPr txBox="1"/>
          <p:nvPr/>
        </p:nvSpPr>
        <p:spPr>
          <a:xfrm>
            <a:off x="311700" y="170067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Main Thread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11700" y="22674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 2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30800" y="27568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 3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2400625" y="30897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Time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2910263" y="4203600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Begin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4489350" y="41619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End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6265775" y="4180450"/>
            <a:ext cx="21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Suspended/Resumed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Scheduler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450" y="1421050"/>
            <a:ext cx="5741100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Priorities determine how thread should be treated with respect to the others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Priorities are integers that specify relative priority of one thread to another.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Higher priority does not mean that the thread runs faster.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switching from one thread to the next, the priority is used for deciding which one to choose next – context switch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Rules determining Context Switch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 thread can voluntarily relinquish control 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explicitly yielding, sleeping or when blocked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highest priority thread that is ready to run is given the CPU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Non-preemptive multitasking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 thread can be preempted by a higher priority thread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a lower priority thread that does not yield the processor is simple preempted by a higher priority thread  no matter what it is doing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As soon as the higher priority thread want to run, it does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Preemptive Multitasking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Some operating systems, time slice equal priority threads in round robin fashion. For others, thread should voluntarily yield otherwise it will not run.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Pre-emptive vs Non-preemptive Scheduling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1232875" y="155485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2775175" y="155485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 rot="10800000">
            <a:off x="1741350" y="211227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9"/>
          <p:cNvCxnSpPr/>
          <p:nvPr/>
        </p:nvCxnSpPr>
        <p:spPr>
          <a:xfrm rot="10800000">
            <a:off x="3277750" y="211227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9"/>
          <p:cNvSpPr/>
          <p:nvPr/>
        </p:nvSpPr>
        <p:spPr>
          <a:xfrm>
            <a:off x="1601950" y="201027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3144250" y="241047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29"/>
          <p:cNvCxnSpPr/>
          <p:nvPr/>
        </p:nvCxnSpPr>
        <p:spPr>
          <a:xfrm>
            <a:off x="1811650" y="241047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9"/>
          <p:cNvSpPr/>
          <p:nvPr/>
        </p:nvSpPr>
        <p:spPr>
          <a:xfrm>
            <a:off x="1598050" y="27900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3140350" y="31902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9"/>
          <p:cNvCxnSpPr/>
          <p:nvPr/>
        </p:nvCxnSpPr>
        <p:spPr>
          <a:xfrm>
            <a:off x="1807750" y="319020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9"/>
          <p:cNvCxnSpPr/>
          <p:nvPr/>
        </p:nvCxnSpPr>
        <p:spPr>
          <a:xfrm flipH="1">
            <a:off x="1762150" y="281067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9"/>
          <p:cNvSpPr/>
          <p:nvPr/>
        </p:nvSpPr>
        <p:spPr>
          <a:xfrm>
            <a:off x="1601950" y="35904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9"/>
          <p:cNvCxnSpPr/>
          <p:nvPr/>
        </p:nvCxnSpPr>
        <p:spPr>
          <a:xfrm flipH="1">
            <a:off x="1758250" y="359040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9"/>
          <p:cNvSpPr txBox="1"/>
          <p:nvPr/>
        </p:nvSpPr>
        <p:spPr>
          <a:xfrm>
            <a:off x="1762150" y="45254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preemptive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2035450" y="2119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033500" y="2531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2033500" y="2912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2026000" y="328342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3296325" y="26977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3296325" y="3482088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728750" y="2289138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732650" y="30670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5398225" y="155020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6940525" y="155020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67" name="Google Shape;367;p29"/>
          <p:cNvCxnSpPr/>
          <p:nvPr/>
        </p:nvCxnSpPr>
        <p:spPr>
          <a:xfrm rot="10800000">
            <a:off x="5906700" y="210762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9"/>
          <p:cNvCxnSpPr/>
          <p:nvPr/>
        </p:nvCxnSpPr>
        <p:spPr>
          <a:xfrm rot="10800000">
            <a:off x="7443100" y="210762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9"/>
          <p:cNvSpPr/>
          <p:nvPr/>
        </p:nvSpPr>
        <p:spPr>
          <a:xfrm>
            <a:off x="5767300" y="200562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309600" y="240582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9"/>
          <p:cNvCxnSpPr/>
          <p:nvPr/>
        </p:nvCxnSpPr>
        <p:spPr>
          <a:xfrm>
            <a:off x="5977000" y="240582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29"/>
          <p:cNvSpPr/>
          <p:nvPr/>
        </p:nvSpPr>
        <p:spPr>
          <a:xfrm>
            <a:off x="5763400" y="2785350"/>
            <a:ext cx="267000" cy="628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7305700" y="341415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29"/>
          <p:cNvCxnSpPr/>
          <p:nvPr/>
        </p:nvCxnSpPr>
        <p:spPr>
          <a:xfrm>
            <a:off x="5973100" y="341415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9"/>
          <p:cNvCxnSpPr/>
          <p:nvPr/>
        </p:nvCxnSpPr>
        <p:spPr>
          <a:xfrm flipH="1">
            <a:off x="5927500" y="280602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9"/>
          <p:cNvSpPr/>
          <p:nvPr/>
        </p:nvSpPr>
        <p:spPr>
          <a:xfrm>
            <a:off x="5767300" y="381435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9"/>
          <p:cNvCxnSpPr/>
          <p:nvPr/>
        </p:nvCxnSpPr>
        <p:spPr>
          <a:xfrm flipH="1">
            <a:off x="5923600" y="381435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9"/>
          <p:cNvSpPr txBox="1"/>
          <p:nvPr/>
        </p:nvSpPr>
        <p:spPr>
          <a:xfrm>
            <a:off x="5748200" y="450847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Non </a:t>
            </a: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preemptive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6200800" y="211476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6198850" y="252676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6203750" y="312567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6191350" y="350737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4543588" y="1656925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Context Switching w.r.t. Processes and Threads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311700" y="161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Threads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Values of registers, PC, stack pointer must be changed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Memory management information need not be changed because they share the same virtual address space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 system calls are required for cooperating among threads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Processes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Requires all the above.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395" name="Google Shape;395;p31"/>
          <p:cNvGraphicFramePr/>
          <p:nvPr/>
        </p:nvGraphicFramePr>
        <p:xfrm>
          <a:off x="1384388" y="13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{C8FAB918-6E6B-48E9-A6F6-B3721A1735AA}</a:tableStyleId>
              </a:tblPr>
              <a:tblGrid>
                <a:gridCol w="1797700"/>
                <a:gridCol w="457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Method</a:t>
                      </a:r>
                      <a:endParaRPr b="1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Meaning</a:t>
                      </a:r>
                      <a:endParaRPr b="1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getName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Obtain thread’s name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getPriority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Obtain thread’s priority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isAlive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Determine whether the thread still running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join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Wait for the thread to terminate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run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Entry point for the thread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sleep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Suspend a thread for a period of time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start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Start a thread by calling its run method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7459" l="0" r="0" t="7866"/>
          <a:stretch/>
        </p:blipFill>
        <p:spPr>
          <a:xfrm>
            <a:off x="1986725" y="345737"/>
            <a:ext cx="5170551" cy="4378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Main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When Java program starts, the main thread starts running immediately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the thread from which other threads are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created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Often, it is the last thread to finish execution, because it performs various shutdown actions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created automatically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but it can also be controlled through a Thread object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currentThread() method  can be used to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get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 reference to the main thread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Thread.sleep()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Causes the current thread to suspend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makes the processor time available for other threads waiting for the CPU.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Two overloaded sleep methods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sleep(long millis)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sleep(long millis, int nanos)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 period can be terminated by interrupts.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you cannot assume that invoking sleep will suspend the thread for precisely the time period specified.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States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1693625" y="15650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3856300" y="15650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ready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3856300" y="28121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running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6461925" y="28121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blocked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3856300" y="40592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dead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18" name="Google Shape;418;p34"/>
          <p:cNvCxnSpPr>
            <a:stCxn id="413" idx="3"/>
            <a:endCxn id="414" idx="1"/>
          </p:cNvCxnSpPr>
          <p:nvPr/>
        </p:nvCxnSpPr>
        <p:spPr>
          <a:xfrm>
            <a:off x="3004925" y="1794675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4"/>
          <p:cNvCxnSpPr>
            <a:stCxn id="415" idx="2"/>
            <a:endCxn id="417" idx="0"/>
          </p:cNvCxnSpPr>
          <p:nvPr/>
        </p:nvCxnSpPr>
        <p:spPr>
          <a:xfrm>
            <a:off x="4511950" y="32714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4"/>
          <p:cNvCxnSpPr>
            <a:stCxn id="415" idx="3"/>
            <a:endCxn id="416" idx="1"/>
          </p:cNvCxnSpPr>
          <p:nvPr/>
        </p:nvCxnSpPr>
        <p:spPr>
          <a:xfrm>
            <a:off x="5167600" y="3041775"/>
            <a:ext cx="12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4"/>
          <p:cNvCxnSpPr>
            <a:endCxn id="414" idx="3"/>
          </p:cNvCxnSpPr>
          <p:nvPr/>
        </p:nvCxnSpPr>
        <p:spPr>
          <a:xfrm rot="10800000">
            <a:off x="5167600" y="1794675"/>
            <a:ext cx="1960200" cy="1026600"/>
          </a:xfrm>
          <a:prstGeom prst="curvedConnector3">
            <a:avLst>
              <a:gd fmla="val 6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4"/>
          <p:cNvCxnSpPr/>
          <p:nvPr/>
        </p:nvCxnSpPr>
        <p:spPr>
          <a:xfrm>
            <a:off x="4276375" y="20243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4"/>
          <p:cNvCxnSpPr/>
          <p:nvPr/>
        </p:nvCxnSpPr>
        <p:spPr>
          <a:xfrm>
            <a:off x="4766425" y="20243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862025" y="1794675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4"/>
          <p:cNvSpPr txBox="1"/>
          <p:nvPr/>
        </p:nvSpPr>
        <p:spPr>
          <a:xfrm>
            <a:off x="908350" y="147067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new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3096850" y="147067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start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3096850" y="2183825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(dispatch)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4766425" y="221812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yield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3381950" y="3465225"/>
            <a:ext cx="10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terminate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5067250" y="303097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I/O, sleep, wait, suspend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6787075" y="1470675"/>
            <a:ext cx="14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I/O complete, time-out, notify, resume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Creating a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Threads can be created in two ways: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Implementing the Runnable Interface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By creating a class that implements the Runnable interface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Only a single method run() needs to be implemented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Inside run(), define the code that the thread needs to perform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run() method can call other methods, use other classes and declare variables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Using Thread class constructor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Thread(Runnable threadObj, String tName)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Defines where the execution of the thread will begin.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New thread will begin execution only after we call the start()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Choosing an Approach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best to implement Runnable interface, if we are not overriding any of the other methods by the Thread class 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you inherit Thread class, you will not be allowed to extend any other class.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Creating a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311700" y="1247625"/>
            <a:ext cx="852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It can be created in two ways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1766850" y="1971025"/>
            <a:ext cx="2041800" cy="753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Extending the Thread class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4832600" y="1971025"/>
            <a:ext cx="2041800" cy="753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Call to start()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5685325" y="3276300"/>
            <a:ext cx="2803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begins the executions of the new thread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453" name="Google Shape;453;p37"/>
          <p:cNvCxnSpPr>
            <a:stCxn id="451" idx="3"/>
            <a:endCxn id="452" idx="0"/>
          </p:cNvCxnSpPr>
          <p:nvPr/>
        </p:nvCxnSpPr>
        <p:spPr>
          <a:xfrm>
            <a:off x="6874400" y="2347975"/>
            <a:ext cx="212700" cy="928200"/>
          </a:xfrm>
          <a:prstGeom prst="bentConnector2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4" name="Google Shape;454;p37"/>
          <p:cNvSpPr/>
          <p:nvPr/>
        </p:nvSpPr>
        <p:spPr>
          <a:xfrm>
            <a:off x="598425" y="3135875"/>
            <a:ext cx="40521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- Then by creating the instance of the 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- The extending class must override the </a:t>
            </a: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run()</a:t>
            </a: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 method which is the entry point for the new thread</a:t>
            </a:r>
            <a:endParaRPr/>
          </a:p>
        </p:txBody>
      </p:sp>
      <p:cxnSp>
        <p:nvCxnSpPr>
          <p:cNvPr id="455" name="Google Shape;455;p37"/>
          <p:cNvCxnSpPr>
            <a:stCxn id="450" idx="1"/>
            <a:endCxn id="454" idx="0"/>
          </p:cNvCxnSpPr>
          <p:nvPr/>
        </p:nvCxnSpPr>
        <p:spPr>
          <a:xfrm>
            <a:off x="1766850" y="2347975"/>
            <a:ext cx="857700" cy="787800"/>
          </a:xfrm>
          <a:prstGeom prst="bentConnector4">
            <a:avLst>
              <a:gd fmla="val -27763" name="adj1"/>
              <a:gd fmla="val 66118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1" name="Google Shape;461;p38"/>
          <p:cNvSpPr txBox="1"/>
          <p:nvPr>
            <p:ph idx="1" type="body"/>
          </p:nvPr>
        </p:nvSpPr>
        <p:spPr>
          <a:xfrm>
            <a:off x="311700" y="1152475"/>
            <a:ext cx="597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Priority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of a thread is represented by a number between 1 and 10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241025" y="2660300"/>
            <a:ext cx="1303500" cy="1152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Priority</a:t>
            </a:r>
            <a:endParaRPr b="1" sz="1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constants</a:t>
            </a:r>
            <a:endParaRPr b="1" sz="1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1681025" y="1985075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MIN_PRIORITY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1680925" y="2983250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NORM_PRIORITY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1681025" y="3981425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MAX_PRIORITY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6549100" y="1192825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Methods</a:t>
            </a:r>
            <a:endParaRPr b="1"/>
          </a:p>
        </p:txBody>
      </p:sp>
      <p:cxnSp>
        <p:nvCxnSpPr>
          <p:cNvPr id="467" name="Google Shape;467;p38"/>
          <p:cNvCxnSpPr>
            <a:stCxn id="462" idx="0"/>
            <a:endCxn id="463" idx="1"/>
          </p:cNvCxnSpPr>
          <p:nvPr/>
        </p:nvCxnSpPr>
        <p:spPr>
          <a:xfrm rot="-5400000">
            <a:off x="1075925" y="2055050"/>
            <a:ext cx="422100" cy="788400"/>
          </a:xfrm>
          <a:prstGeom prst="bentConnector2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8"/>
          <p:cNvCxnSpPr>
            <a:stCxn id="462" idx="4"/>
            <a:endCxn id="465" idx="1"/>
          </p:cNvCxnSpPr>
          <p:nvPr/>
        </p:nvCxnSpPr>
        <p:spPr>
          <a:xfrm flipH="1" rot="-5400000">
            <a:off x="1075925" y="3629450"/>
            <a:ext cx="422100" cy="788400"/>
          </a:xfrm>
          <a:prstGeom prst="bentConnector2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8"/>
          <p:cNvCxnSpPr>
            <a:stCxn id="462" idx="6"/>
            <a:endCxn id="464" idx="1"/>
          </p:cNvCxnSpPr>
          <p:nvPr/>
        </p:nvCxnSpPr>
        <p:spPr>
          <a:xfrm>
            <a:off x="1544525" y="3236450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8"/>
          <p:cNvSpPr/>
          <p:nvPr/>
        </p:nvSpPr>
        <p:spPr>
          <a:xfrm>
            <a:off x="6054400" y="2238200"/>
            <a:ext cx="2518800" cy="480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final void setPriority(int level)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6289000" y="2908900"/>
            <a:ext cx="2049600" cy="480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final int getPriority()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72" name="Google Shape;472;p38"/>
          <p:cNvCxnSpPr>
            <a:stCxn id="466" idx="2"/>
            <a:endCxn id="470" idx="1"/>
          </p:cNvCxnSpPr>
          <p:nvPr/>
        </p:nvCxnSpPr>
        <p:spPr>
          <a:xfrm rot="5400000">
            <a:off x="6124000" y="1523425"/>
            <a:ext cx="885600" cy="1024800"/>
          </a:xfrm>
          <a:prstGeom prst="bentConnector4">
            <a:avLst>
              <a:gd fmla="val 36426" name="adj1"/>
              <a:gd fmla="val 123236" name="adj2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8"/>
          <p:cNvCxnSpPr>
            <a:stCxn id="470" idx="1"/>
            <a:endCxn id="471" idx="1"/>
          </p:cNvCxnSpPr>
          <p:nvPr/>
        </p:nvCxnSpPr>
        <p:spPr>
          <a:xfrm>
            <a:off x="6054400" y="2478650"/>
            <a:ext cx="234600" cy="670800"/>
          </a:xfrm>
          <a:prstGeom prst="bentConnector3">
            <a:avLst>
              <a:gd fmla="val -101503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 theory, threads run concurrently.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 practice, most computers have a single CPU.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Threads run one at a time, giving an illusion of concurrency.	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Scheduling – execution of multiple threads in some order.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Java runtime supports fixed priority scheduling and it is also preemptive.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Priorities…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Runtime system chooses the highest priority thread for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scheduler chooses the highest priority thread among the available threads for running.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thread runs until,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 thread with higher priority comes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preempts the other threads and become runnable.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yields or its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run()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exists.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OS supports time slicing,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its time allotment has expired.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Equal Priority threads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Multi-tasking will be implemented by each OS differently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Time slicing with Round robin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First come first serve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For safety, threads should yield the control once in a while.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ensures that every thread gets a chance in non-preemptive environment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Practically, threads do get a chance to run because threads encounter blocking due to i/o etc.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Don’t rely on OS scheduling capabilities.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Process vs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4257325" y="1130775"/>
            <a:ext cx="942300" cy="10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Order 2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Recipe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1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2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3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...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066650" y="1130700"/>
            <a:ext cx="942300" cy="10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Order 1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Recipe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1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2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3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...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5346488" y="1668900"/>
            <a:ext cx="573300" cy="15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5"/>
          <p:cNvCxnSpPr/>
          <p:nvPr/>
        </p:nvCxnSpPr>
        <p:spPr>
          <a:xfrm>
            <a:off x="7155788" y="1668900"/>
            <a:ext cx="573300" cy="15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938" y="1390038"/>
            <a:ext cx="573300" cy="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444250" y="19633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725225" y="2799550"/>
            <a:ext cx="3290100" cy="2148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725225" y="24811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058825" y="32117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254450" y="37175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058825" y="29109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92850" y="32117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079425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404600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268375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593550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644" y="43191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412363" y="45658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19" y="43192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593538" y="45659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3025" y="2226298"/>
            <a:ext cx="3290100" cy="1802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33025" y="19078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66625" y="2638488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962250" y="3144263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66625" y="233767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00650" y="263847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69" y="3438110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487788" y="3684829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Using isAlive() &amp; join()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Mostly we want the main thread to finish last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accomplished by calling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sleep()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within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main()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with a long delay to ensure that all the child threads are terminated prior to the main thread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Question</a:t>
            </a:r>
            <a:r>
              <a:rPr lang="en" sz="14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: How will main know when the child terminates?</a:t>
            </a:r>
            <a:endParaRPr sz="14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isAlive()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– determines whether a thread has finished; returns true is the thread is still running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join()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– this method waits until the thread on which it is called terminates.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Maximum amount of time we want a thread to wait can also be specified.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Process vs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078575" y="1336150"/>
            <a:ext cx="3290100" cy="3576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078575" y="10177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 2)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412175" y="17483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607800" y="22541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412175" y="14475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446200" y="17483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19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5365238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794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126513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69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887788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435638" y="3423775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631263" y="3929550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435638" y="31229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469663" y="34237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56" y="411087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149975" y="435759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52100" y="1336150"/>
            <a:ext cx="3290100" cy="3576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52100" y="10177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 1)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085700" y="17483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281325" y="22541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085700" y="14475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119725" y="17483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81" y="24450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449700" y="26917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256" y="24450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2210975" y="26917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09163" y="3423775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304788" y="3929550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1109163" y="31229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143188" y="34237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844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011563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19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772838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94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2534113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Multi-tasking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457200" y="12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{57BA407A-0735-4611-AD92-14ADA7C46685}</a:tableStyleId>
              </a:tblPr>
              <a:tblGrid>
                <a:gridCol w="4114800"/>
                <a:gridCol w="4114800"/>
              </a:tblGrid>
              <a:tr h="29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Process based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 based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Heavy weight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Light weight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Program in execution is called as a process.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 is a part of the program that has separate path of execution.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Each process has a separate space in memory 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Threads share the same address space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Communication cost is high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Communication cost is low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Context switching is required for saving and loading registers, memory maps etc.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Context switching is not required.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Eg. Browsing and listening to music	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Eg. Formatting using a text editor at the same time it is printing.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Concurrency Vs Parallelism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50"/>
              <a:buAutoNum type="arabicPeriod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Concurrency is the task of running and managing the multiple computations at the same time.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parallelism is the task of running multiple computations simultaneously.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50"/>
              <a:buAutoNum type="arabicPeriod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Concurrency is achieved through the interleaving operation of processes on the central processing unit(CPU) or in other words by the context switching.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it is achieved by through multiple central processing units(CPUs).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3.Concurrency can be done by using a single processing unit.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this can’t be done by using a single processing unit. it needs multiple processing units.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Single vs Multi Threading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53325" y="1333325"/>
            <a:ext cx="2617800" cy="3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834875" y="1877200"/>
            <a:ext cx="265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853325" y="239337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93630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78422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data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63215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</a:t>
            </a: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iles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936300" y="1955600"/>
            <a:ext cx="8478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2632150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766550" y="1333325"/>
            <a:ext cx="2617800" cy="3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4748100" y="1877200"/>
            <a:ext cx="265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4766550" y="239337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/>
          <p:nvPr/>
        </p:nvSpPr>
        <p:spPr>
          <a:xfrm>
            <a:off x="484952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69745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data</a:t>
            </a:r>
            <a:endParaRPr sz="1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54537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files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849525" y="195558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545375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5655750" y="1886400"/>
            <a:ext cx="0" cy="258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485350" y="1877175"/>
            <a:ext cx="0" cy="259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5692550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72" name="Google Shape;172;p19"/>
          <p:cNvCxnSpPr>
            <a:stCxn id="161" idx="1"/>
          </p:cNvCxnSpPr>
          <p:nvPr/>
        </p:nvCxnSpPr>
        <p:spPr>
          <a:xfrm>
            <a:off x="4766550" y="289572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/>
          <p:nvPr/>
        </p:nvSpPr>
        <p:spPr>
          <a:xfrm>
            <a:off x="4849525" y="24648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545375" y="246483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692550" y="246483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853325" y="4531900"/>
            <a:ext cx="26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single-threaded process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899425" y="3231000"/>
            <a:ext cx="8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Deca"/>
                <a:ea typeface="Lexend Deca"/>
                <a:cs typeface="Lexend Deca"/>
                <a:sym typeface="Lexend Deca"/>
              </a:rPr>
              <a:t>thread</a:t>
            </a:r>
            <a:endParaRPr sz="13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766475" y="4587200"/>
            <a:ext cx="26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multi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-threaded process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2099052" y="3138547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19"/>
          <p:cNvSpPr/>
          <p:nvPr/>
        </p:nvSpPr>
        <p:spPr>
          <a:xfrm>
            <a:off x="5081427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19"/>
          <p:cNvSpPr/>
          <p:nvPr/>
        </p:nvSpPr>
        <p:spPr>
          <a:xfrm>
            <a:off x="5924465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Google Shape;182;p19"/>
          <p:cNvSpPr/>
          <p:nvPr/>
        </p:nvSpPr>
        <p:spPr>
          <a:xfrm>
            <a:off x="6793227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3" name="Google Shape;183;p19"/>
          <p:cNvCxnSpPr/>
          <p:nvPr/>
        </p:nvCxnSpPr>
        <p:spPr>
          <a:xfrm>
            <a:off x="1563025" y="3444150"/>
            <a:ext cx="433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19"/>
          <p:cNvSpPr txBox="1"/>
          <p:nvPr/>
        </p:nvSpPr>
        <p:spPr>
          <a:xfrm>
            <a:off x="7963575" y="3459600"/>
            <a:ext cx="75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thread</a:t>
            </a:r>
            <a:endParaRPr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85" name="Google Shape;185;p19"/>
          <p:cNvCxnSpPr/>
          <p:nvPr/>
        </p:nvCxnSpPr>
        <p:spPr>
          <a:xfrm rot="10800000">
            <a:off x="7241275" y="3645125"/>
            <a:ext cx="5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Model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Single threaded systems use event loop with polling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Threads run a infinite loop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polls a single event queue, let say, waiting for a network file to be 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program wait until the event handler returns which wastes the CPU time.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a thread blocks for a resource, entire program stops running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677" y="1246050"/>
            <a:ext cx="5858650" cy="28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