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y="5143500" cx="9144000"/>
  <p:notesSz cx="6858000" cy="9144000"/>
  <p:embeddedFontLst>
    <p:embeddedFont>
      <p:font typeface="Roboto"/>
      <p:regular r:id="rId57"/>
      <p:bold r:id="rId58"/>
      <p:italic r:id="rId59"/>
      <p:boldItalic r:id="rId60"/>
    </p:embeddedFont>
    <p:embeddedFont>
      <p:font typeface="Lexend Deca"/>
      <p:regular r:id="rId61"/>
      <p:bold r:id="rId62"/>
    </p:embeddedFont>
    <p:embeddedFont>
      <p:font typeface="Comfortaa"/>
      <p:regular r:id="rId63"/>
      <p:bold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D70180-7AD7-4288-BFBB-779921F16174}">
  <a:tblStyle styleId="{3BD70180-7AD7-4288-BFBB-779921F1617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5F70E1C-1B55-4772-B876-9E6E570E42C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LexendDeca-bold.fntdata"/><Relationship Id="rId61" Type="http://schemas.openxmlformats.org/officeDocument/2006/relationships/font" Target="fonts/LexendDeca-regular.fntdata"/><Relationship Id="rId20" Type="http://schemas.openxmlformats.org/officeDocument/2006/relationships/slide" Target="slides/slide14.xml"/><Relationship Id="rId64" Type="http://schemas.openxmlformats.org/officeDocument/2006/relationships/font" Target="fonts/Comfortaa-bold.fntdata"/><Relationship Id="rId63" Type="http://schemas.openxmlformats.org/officeDocument/2006/relationships/font" Target="fonts/Comfortaa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oboto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Roboto-regular.fntdata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Roboto-italic.fntdata"/><Relationship Id="rId14" Type="http://schemas.openxmlformats.org/officeDocument/2006/relationships/slide" Target="slides/slide8.xml"/><Relationship Id="rId58" Type="http://schemas.openxmlformats.org/officeDocument/2006/relationships/font" Target="fonts/Robo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a6fcde18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a6fcde18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ebfae64a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eebfae64a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ebfae64a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eebfae64a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a6fcde18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a6fcde18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ebfae64a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eebfae64a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a6fcde18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ea6fcde18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eebfae64a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eebfae64a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eebfae64a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eebfae64a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0713bfa5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0713bfa5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f0713bfa5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f0713bfa5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ebfae64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ebfae64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f0713bfa5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f0713bfa5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0713bfa5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f0713bfa5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f0713bfa5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f0713bfa5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f0713bfa5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f0713bfa5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f0713bfa5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f0713bfa5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f0713bfa5a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f0713bfa5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f0713bfa5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f0713bfa5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f0713bfa5a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f0713bfa5a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f0713bfa5a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f0713bfa5a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f0713bfa5a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f0713bfa5a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a6fcde1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a6fcde1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f9389ee3f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f9389ee3f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f9389ee3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f9389ee3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f9389ee3f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f9389ee3f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f9389ee3f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f9389ee3f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f9c503fd7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gf9c503fd70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f0713bfa5a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f0713bfa5a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f9c503fd7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gf9c503fd70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f9c503fd7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gf9c503fd70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f9c503fd7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gf9c503fd70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f9c503fd7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gf9c503fd70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ebfae64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ebfae64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f9c503fd7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gf9c503fd70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f9c503fd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f9c503fd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f9c503fd7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gf9c503fd70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f9c503fd7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gf9c503fd70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f9c503fd7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gf9c503fd70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f9c503fd7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f9c503fd7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f9c503fd7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gf9c503fd70_0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f9c503fd7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gf9c503fd70_0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f9c503fd7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gf9c503fd70_0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f9c503fd70_0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20" name="Google Shape;620;gf9c503fd7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gf9c503fd70_0_10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ebfae64a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ebfae64a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f9c503fd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f9c503fd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947532f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947532f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ebfae64a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ebfae64a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ebfae64a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ebfae64a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ebfae64a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ebfae64a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04800" y="112037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04800" y="114300"/>
            <a:ext cx="632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457200" y="1151334"/>
            <a:ext cx="40401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14"/>
          <p:cNvSpPr txBox="1"/>
          <p:nvPr>
            <p:ph idx="2" type="body"/>
          </p:nvPr>
        </p:nvSpPr>
        <p:spPr>
          <a:xfrm>
            <a:off x="457200" y="1771649"/>
            <a:ext cx="4040100" cy="28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6pPr>
            <a:lvl7pPr indent="-3302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7pPr>
            <a:lvl8pPr indent="-3302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8pPr>
            <a:lvl9pPr indent="-3302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56" name="Google Shape;56;p14"/>
          <p:cNvSpPr txBox="1"/>
          <p:nvPr>
            <p:ph idx="3" type="body"/>
          </p:nvPr>
        </p:nvSpPr>
        <p:spPr>
          <a:xfrm>
            <a:off x="4645025" y="1151334"/>
            <a:ext cx="40419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4"/>
          <p:cNvSpPr txBox="1"/>
          <p:nvPr>
            <p:ph idx="4" type="body"/>
          </p:nvPr>
        </p:nvSpPr>
        <p:spPr>
          <a:xfrm>
            <a:off x="4645025" y="1771649"/>
            <a:ext cx="4041900" cy="28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6pPr>
            <a:lvl7pPr indent="-3302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7pPr>
            <a:lvl8pPr indent="-3302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8pPr>
            <a:lvl9pPr indent="-3302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58" name="Google Shape;58;p14"/>
          <p:cNvSpPr txBox="1"/>
          <p:nvPr>
            <p:ph idx="5" type="body"/>
          </p:nvPr>
        </p:nvSpPr>
        <p:spPr>
          <a:xfrm>
            <a:off x="304800" y="114300"/>
            <a:ext cx="632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311700" y="1696050"/>
            <a:ext cx="8520600" cy="17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Multithreaded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Programming 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Polling vs. Interrupts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212" name="Google Shape;212;p24"/>
          <p:cNvCxnSpPr/>
          <p:nvPr/>
        </p:nvCxnSpPr>
        <p:spPr>
          <a:xfrm>
            <a:off x="1034750" y="2034113"/>
            <a:ext cx="0" cy="296400"/>
          </a:xfrm>
          <a:prstGeom prst="straightConnector1">
            <a:avLst/>
          </a:prstGeom>
          <a:noFill/>
          <a:ln cap="flat" cmpd="sng" w="1143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4"/>
          <p:cNvSpPr/>
          <p:nvPr/>
        </p:nvSpPr>
        <p:spPr>
          <a:xfrm>
            <a:off x="1818250" y="2324513"/>
            <a:ext cx="233100" cy="705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922850" y="3066838"/>
            <a:ext cx="233100" cy="705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5" name="Google Shape;215;p24"/>
          <p:cNvCxnSpPr/>
          <p:nvPr/>
        </p:nvCxnSpPr>
        <p:spPr>
          <a:xfrm flipH="1" rot="10800000">
            <a:off x="1155950" y="2319813"/>
            <a:ext cx="6453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4"/>
          <p:cNvCxnSpPr/>
          <p:nvPr/>
        </p:nvCxnSpPr>
        <p:spPr>
          <a:xfrm rot="10800000">
            <a:off x="1108625" y="2990388"/>
            <a:ext cx="65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4"/>
          <p:cNvSpPr txBox="1"/>
          <p:nvPr/>
        </p:nvSpPr>
        <p:spPr>
          <a:xfrm>
            <a:off x="804300" y="1718863"/>
            <a:ext cx="73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 Deca"/>
                <a:ea typeface="Lexend Deca"/>
                <a:cs typeface="Lexend Deca"/>
                <a:sym typeface="Lexend Deca"/>
              </a:rPr>
              <a:t>Chef A</a:t>
            </a:r>
            <a:endParaRPr b="1" sz="10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1685925" y="1718863"/>
            <a:ext cx="73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 Deca"/>
                <a:ea typeface="Lexend Deca"/>
                <a:cs typeface="Lexend Deca"/>
                <a:sym typeface="Lexend Deca"/>
              </a:rPr>
              <a:t>Chef B</a:t>
            </a:r>
            <a:endParaRPr b="1" sz="1000"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219" name="Google Shape;219;p24"/>
          <p:cNvCxnSpPr/>
          <p:nvPr/>
        </p:nvCxnSpPr>
        <p:spPr>
          <a:xfrm>
            <a:off x="6944975" y="2055388"/>
            <a:ext cx="0" cy="285600"/>
          </a:xfrm>
          <a:prstGeom prst="straightConnector1">
            <a:avLst/>
          </a:prstGeom>
          <a:noFill/>
          <a:ln cap="flat" cmpd="sng" w="1143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4"/>
          <p:cNvSpPr/>
          <p:nvPr/>
        </p:nvSpPr>
        <p:spPr>
          <a:xfrm>
            <a:off x="7734625" y="2337938"/>
            <a:ext cx="233100" cy="705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/>
          <p:nvPr/>
        </p:nvSpPr>
        <p:spPr>
          <a:xfrm>
            <a:off x="6839225" y="3080263"/>
            <a:ext cx="233100" cy="705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2" name="Google Shape;222;p24"/>
          <p:cNvCxnSpPr/>
          <p:nvPr/>
        </p:nvCxnSpPr>
        <p:spPr>
          <a:xfrm>
            <a:off x="7080175" y="2333263"/>
            <a:ext cx="63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4"/>
          <p:cNvCxnSpPr/>
          <p:nvPr/>
        </p:nvCxnSpPr>
        <p:spPr>
          <a:xfrm rot="10800000">
            <a:off x="7025000" y="3003813"/>
            <a:ext cx="65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4"/>
          <p:cNvSpPr txBox="1"/>
          <p:nvPr/>
        </p:nvSpPr>
        <p:spPr>
          <a:xfrm>
            <a:off x="6720675" y="1732288"/>
            <a:ext cx="73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 Deca"/>
                <a:ea typeface="Lexend Deca"/>
                <a:cs typeface="Lexend Deca"/>
                <a:sym typeface="Lexend Deca"/>
              </a:rPr>
              <a:t>Chef A</a:t>
            </a:r>
            <a:endParaRPr b="1" sz="10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7602300" y="1732288"/>
            <a:ext cx="73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 Deca"/>
                <a:ea typeface="Lexend Deca"/>
                <a:cs typeface="Lexend Deca"/>
                <a:sym typeface="Lexend Deca"/>
              </a:rPr>
              <a:t>Chef B</a:t>
            </a:r>
            <a:endParaRPr b="1" sz="1000"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226" name="Google Shape;226;p24"/>
          <p:cNvCxnSpPr/>
          <p:nvPr/>
        </p:nvCxnSpPr>
        <p:spPr>
          <a:xfrm flipH="1">
            <a:off x="6945125" y="2460738"/>
            <a:ext cx="6000" cy="535500"/>
          </a:xfrm>
          <a:prstGeom prst="straightConnector1">
            <a:avLst/>
          </a:prstGeom>
          <a:noFill/>
          <a:ln cap="flat" cmpd="sng" w="1143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4"/>
          <p:cNvCxnSpPr/>
          <p:nvPr/>
        </p:nvCxnSpPr>
        <p:spPr>
          <a:xfrm>
            <a:off x="3933863" y="2074013"/>
            <a:ext cx="0" cy="285600"/>
          </a:xfrm>
          <a:prstGeom prst="straightConnector1">
            <a:avLst/>
          </a:prstGeom>
          <a:noFill/>
          <a:ln cap="flat" cmpd="sng" w="1143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24"/>
          <p:cNvSpPr/>
          <p:nvPr/>
        </p:nvSpPr>
        <p:spPr>
          <a:xfrm>
            <a:off x="4723513" y="2356580"/>
            <a:ext cx="233100" cy="1037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"/>
          <p:cNvSpPr/>
          <p:nvPr/>
        </p:nvSpPr>
        <p:spPr>
          <a:xfrm>
            <a:off x="3817313" y="3524888"/>
            <a:ext cx="233100" cy="705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24"/>
          <p:cNvCxnSpPr/>
          <p:nvPr/>
        </p:nvCxnSpPr>
        <p:spPr>
          <a:xfrm>
            <a:off x="4069063" y="2351888"/>
            <a:ext cx="63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4"/>
          <p:cNvSpPr txBox="1"/>
          <p:nvPr/>
        </p:nvSpPr>
        <p:spPr>
          <a:xfrm>
            <a:off x="3709563" y="1750913"/>
            <a:ext cx="73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 Deca"/>
                <a:ea typeface="Lexend Deca"/>
                <a:cs typeface="Lexend Deca"/>
                <a:sym typeface="Lexend Deca"/>
              </a:rPr>
              <a:t>Chef A</a:t>
            </a:r>
            <a:endParaRPr b="1" sz="10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4591188" y="1750913"/>
            <a:ext cx="73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 Deca"/>
                <a:ea typeface="Lexend Deca"/>
                <a:cs typeface="Lexend Deca"/>
                <a:sym typeface="Lexend Deca"/>
              </a:rPr>
              <a:t>Chef B</a:t>
            </a:r>
            <a:endParaRPr b="1" sz="1000"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233" name="Google Shape;233;p24"/>
          <p:cNvCxnSpPr/>
          <p:nvPr/>
        </p:nvCxnSpPr>
        <p:spPr>
          <a:xfrm>
            <a:off x="3933863" y="2451675"/>
            <a:ext cx="0" cy="239700"/>
          </a:xfrm>
          <a:prstGeom prst="straightConnector1">
            <a:avLst/>
          </a:prstGeom>
          <a:noFill/>
          <a:ln cap="flat" cmpd="sng" w="1143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4"/>
          <p:cNvCxnSpPr/>
          <p:nvPr/>
        </p:nvCxnSpPr>
        <p:spPr>
          <a:xfrm>
            <a:off x="3933863" y="2783438"/>
            <a:ext cx="0" cy="239700"/>
          </a:xfrm>
          <a:prstGeom prst="straightConnector1">
            <a:avLst/>
          </a:prstGeom>
          <a:noFill/>
          <a:ln cap="flat" cmpd="sng" w="1143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4"/>
          <p:cNvCxnSpPr/>
          <p:nvPr/>
        </p:nvCxnSpPr>
        <p:spPr>
          <a:xfrm>
            <a:off x="3933863" y="3154163"/>
            <a:ext cx="0" cy="239700"/>
          </a:xfrm>
          <a:prstGeom prst="straightConnector1">
            <a:avLst/>
          </a:prstGeom>
          <a:noFill/>
          <a:ln cap="flat" cmpd="sng" w="1143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4"/>
          <p:cNvCxnSpPr/>
          <p:nvPr/>
        </p:nvCxnSpPr>
        <p:spPr>
          <a:xfrm rot="10800000">
            <a:off x="4050413" y="2451663"/>
            <a:ext cx="65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4"/>
          <p:cNvCxnSpPr/>
          <p:nvPr/>
        </p:nvCxnSpPr>
        <p:spPr>
          <a:xfrm>
            <a:off x="4087713" y="2691025"/>
            <a:ext cx="63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4"/>
          <p:cNvCxnSpPr/>
          <p:nvPr/>
        </p:nvCxnSpPr>
        <p:spPr>
          <a:xfrm rot="10800000">
            <a:off x="4069063" y="2790800"/>
            <a:ext cx="65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4"/>
          <p:cNvCxnSpPr/>
          <p:nvPr/>
        </p:nvCxnSpPr>
        <p:spPr>
          <a:xfrm>
            <a:off x="4106363" y="3393438"/>
            <a:ext cx="63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4"/>
          <p:cNvCxnSpPr/>
          <p:nvPr/>
        </p:nvCxnSpPr>
        <p:spPr>
          <a:xfrm rot="10800000">
            <a:off x="4087713" y="3493213"/>
            <a:ext cx="65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4"/>
          <p:cNvCxnSpPr/>
          <p:nvPr/>
        </p:nvCxnSpPr>
        <p:spPr>
          <a:xfrm>
            <a:off x="4086788" y="3042238"/>
            <a:ext cx="63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4"/>
          <p:cNvCxnSpPr/>
          <p:nvPr/>
        </p:nvCxnSpPr>
        <p:spPr>
          <a:xfrm rot="10800000">
            <a:off x="4068138" y="3142013"/>
            <a:ext cx="65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24"/>
          <p:cNvSpPr txBox="1"/>
          <p:nvPr/>
        </p:nvSpPr>
        <p:spPr>
          <a:xfrm>
            <a:off x="4035088" y="2402000"/>
            <a:ext cx="111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Deca"/>
                <a:ea typeface="Lexend Deca"/>
                <a:cs typeface="Lexend Deca"/>
                <a:sym typeface="Lexend Deca"/>
              </a:rPr>
              <a:t>asking</a:t>
            </a:r>
            <a:endParaRPr sz="10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44" name="Google Shape;244;p24"/>
          <p:cNvSpPr txBox="1"/>
          <p:nvPr/>
        </p:nvSpPr>
        <p:spPr>
          <a:xfrm>
            <a:off x="4020463" y="2772013"/>
            <a:ext cx="202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Deca"/>
                <a:ea typeface="Lexend Deca"/>
                <a:cs typeface="Lexend Deca"/>
                <a:sym typeface="Lexend Deca"/>
              </a:rPr>
              <a:t>asking</a:t>
            </a:r>
            <a:endParaRPr sz="10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45" name="Google Shape;245;p24"/>
          <p:cNvSpPr txBox="1"/>
          <p:nvPr/>
        </p:nvSpPr>
        <p:spPr>
          <a:xfrm>
            <a:off x="4078388" y="3132626"/>
            <a:ext cx="65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Deca"/>
                <a:ea typeface="Lexend Deca"/>
                <a:cs typeface="Lexend Deca"/>
                <a:sym typeface="Lexend Deca"/>
              </a:rPr>
              <a:t>asking</a:t>
            </a:r>
            <a:endParaRPr sz="10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2786363" y="1416000"/>
            <a:ext cx="28500" cy="3148800"/>
          </a:xfrm>
          <a:prstGeom prst="roundRect">
            <a:avLst>
              <a:gd fmla="val 5000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4"/>
          <p:cNvSpPr/>
          <p:nvPr/>
        </p:nvSpPr>
        <p:spPr>
          <a:xfrm>
            <a:off x="6042688" y="1416000"/>
            <a:ext cx="28500" cy="3148800"/>
          </a:xfrm>
          <a:prstGeom prst="roundRect">
            <a:avLst>
              <a:gd fmla="val 5000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Thread Model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53" name="Google Shape;25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All Java class libraries are designed with multithreading in mind.</a:t>
            </a:r>
            <a:endParaRPr b="1"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Java Multithreading</a:t>
            </a:r>
            <a:endParaRPr b="1"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Eliminates loop/polling mechanism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One thread can pause without stopping the other parts of the program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Eg. It allows animation loops to sleep for a second without causing the whole system to pause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One thread that is blocked pauses.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Thread States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59" name="Google Shape;259;p2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Ready to run (New): </a:t>
            </a: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As soon as it gets CPU time it will start running.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Running: </a:t>
            </a: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Under execution.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Suspended: </a:t>
            </a: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Temporarily not active or under execution.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Blocked: </a:t>
            </a: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Waiting for resources.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Resumed: </a:t>
            </a: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Suspended thread resumed, and start from where it left off.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Lexend Deca"/>
              <a:buChar char="●"/>
            </a:pP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Terminated: </a:t>
            </a: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Halts the execution immediately and never resumes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60" name="Google Shape;260;p26"/>
          <p:cNvSpPr/>
          <p:nvPr/>
        </p:nvSpPr>
        <p:spPr>
          <a:xfrm>
            <a:off x="4607779" y="1589654"/>
            <a:ext cx="888900" cy="337500"/>
          </a:xfrm>
          <a:prstGeom prst="roundRect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new</a:t>
            </a:r>
            <a:endParaRPr b="1" sz="9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1" name="Google Shape;261;p26"/>
          <p:cNvSpPr/>
          <p:nvPr/>
        </p:nvSpPr>
        <p:spPr>
          <a:xfrm>
            <a:off x="6073628" y="1589654"/>
            <a:ext cx="888900" cy="337500"/>
          </a:xfrm>
          <a:prstGeom prst="roundRect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ready</a:t>
            </a:r>
            <a:endParaRPr b="1" sz="9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6073628" y="2506367"/>
            <a:ext cx="888900" cy="337500"/>
          </a:xfrm>
          <a:prstGeom prst="roundRect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running</a:t>
            </a:r>
            <a:endParaRPr b="1" sz="9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3" name="Google Shape;263;p26"/>
          <p:cNvSpPr/>
          <p:nvPr/>
        </p:nvSpPr>
        <p:spPr>
          <a:xfrm>
            <a:off x="7839705" y="2506367"/>
            <a:ext cx="888900" cy="337500"/>
          </a:xfrm>
          <a:prstGeom prst="roundRect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blocked</a:t>
            </a:r>
            <a:endParaRPr b="1" sz="9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6073628" y="3423080"/>
            <a:ext cx="888900" cy="337500"/>
          </a:xfrm>
          <a:prstGeom prst="roundRect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dead</a:t>
            </a:r>
            <a:endParaRPr b="1" sz="9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65" name="Google Shape;265;p26"/>
          <p:cNvCxnSpPr>
            <a:stCxn id="260" idx="3"/>
            <a:endCxn id="261" idx="1"/>
          </p:cNvCxnSpPr>
          <p:nvPr/>
        </p:nvCxnSpPr>
        <p:spPr>
          <a:xfrm>
            <a:off x="5496679" y="1758404"/>
            <a:ext cx="576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6"/>
          <p:cNvCxnSpPr>
            <a:stCxn id="262" idx="2"/>
            <a:endCxn id="264" idx="0"/>
          </p:cNvCxnSpPr>
          <p:nvPr/>
        </p:nvCxnSpPr>
        <p:spPr>
          <a:xfrm>
            <a:off x="6518078" y="2843867"/>
            <a:ext cx="0" cy="579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6"/>
          <p:cNvCxnSpPr>
            <a:stCxn id="262" idx="3"/>
            <a:endCxn id="263" idx="1"/>
          </p:cNvCxnSpPr>
          <p:nvPr/>
        </p:nvCxnSpPr>
        <p:spPr>
          <a:xfrm>
            <a:off x="6962528" y="2675117"/>
            <a:ext cx="877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6"/>
          <p:cNvCxnSpPr>
            <a:endCxn id="261" idx="3"/>
          </p:cNvCxnSpPr>
          <p:nvPr/>
        </p:nvCxnSpPr>
        <p:spPr>
          <a:xfrm rot="10800000">
            <a:off x="6962528" y="1758404"/>
            <a:ext cx="1328700" cy="754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26"/>
          <p:cNvCxnSpPr/>
          <p:nvPr/>
        </p:nvCxnSpPr>
        <p:spPr>
          <a:xfrm>
            <a:off x="6358352" y="1927275"/>
            <a:ext cx="0" cy="579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26"/>
          <p:cNvCxnSpPr/>
          <p:nvPr/>
        </p:nvCxnSpPr>
        <p:spPr>
          <a:xfrm>
            <a:off x="6690505" y="1927275"/>
            <a:ext cx="0" cy="579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71" name="Google Shape;271;p26"/>
          <p:cNvCxnSpPr/>
          <p:nvPr/>
        </p:nvCxnSpPr>
        <p:spPr>
          <a:xfrm>
            <a:off x="4044125" y="1758464"/>
            <a:ext cx="577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26"/>
          <p:cNvSpPr txBox="1"/>
          <p:nvPr/>
        </p:nvSpPr>
        <p:spPr>
          <a:xfrm>
            <a:off x="4075524" y="1520300"/>
            <a:ext cx="452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595959"/>
                </a:solidFill>
                <a:latin typeface="Lexend Deca"/>
                <a:ea typeface="Lexend Deca"/>
                <a:cs typeface="Lexend Deca"/>
                <a:sym typeface="Lexend Deca"/>
              </a:rPr>
              <a:t>new</a:t>
            </a:r>
            <a:endParaRPr b="1" sz="900">
              <a:solidFill>
                <a:srgbClr val="595959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73" name="Google Shape;273;p26"/>
          <p:cNvSpPr txBox="1"/>
          <p:nvPr/>
        </p:nvSpPr>
        <p:spPr>
          <a:xfrm>
            <a:off x="5496575" y="1520300"/>
            <a:ext cx="514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595959"/>
                </a:solidFill>
                <a:latin typeface="Lexend Deca"/>
                <a:ea typeface="Lexend Deca"/>
                <a:cs typeface="Lexend Deca"/>
                <a:sym typeface="Lexend Deca"/>
              </a:rPr>
              <a:t>start</a:t>
            </a:r>
            <a:endParaRPr b="1" sz="900">
              <a:solidFill>
                <a:srgbClr val="595959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74" name="Google Shape;274;p26"/>
          <p:cNvSpPr txBox="1"/>
          <p:nvPr/>
        </p:nvSpPr>
        <p:spPr>
          <a:xfrm>
            <a:off x="5558877" y="2044519"/>
            <a:ext cx="79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  <a:latin typeface="Lexend Deca"/>
                <a:ea typeface="Lexend Deca"/>
                <a:cs typeface="Lexend Deca"/>
                <a:sym typeface="Lexend Deca"/>
              </a:rPr>
              <a:t>(dispatch)</a:t>
            </a:r>
            <a:endParaRPr sz="900">
              <a:solidFill>
                <a:srgbClr val="595959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75" name="Google Shape;275;p26"/>
          <p:cNvSpPr txBox="1"/>
          <p:nvPr/>
        </p:nvSpPr>
        <p:spPr>
          <a:xfrm>
            <a:off x="6690499" y="2069725"/>
            <a:ext cx="57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595959"/>
                </a:solidFill>
                <a:latin typeface="Lexend Deca"/>
                <a:ea typeface="Lexend Deca"/>
                <a:cs typeface="Lexend Deca"/>
                <a:sym typeface="Lexend Deca"/>
              </a:rPr>
              <a:t>yield</a:t>
            </a:r>
            <a:endParaRPr b="1" sz="900">
              <a:solidFill>
                <a:srgbClr val="595959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76" name="Google Shape;276;p26"/>
          <p:cNvSpPr txBox="1"/>
          <p:nvPr/>
        </p:nvSpPr>
        <p:spPr>
          <a:xfrm>
            <a:off x="5661776" y="2986450"/>
            <a:ext cx="83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595959"/>
                </a:solidFill>
                <a:latin typeface="Lexend Deca"/>
                <a:ea typeface="Lexend Deca"/>
                <a:cs typeface="Lexend Deca"/>
                <a:sym typeface="Lexend Deca"/>
              </a:rPr>
              <a:t>terminate</a:t>
            </a:r>
            <a:endParaRPr b="1" sz="900">
              <a:solidFill>
                <a:srgbClr val="595959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77" name="Google Shape;277;p26"/>
          <p:cNvSpPr txBox="1"/>
          <p:nvPr/>
        </p:nvSpPr>
        <p:spPr>
          <a:xfrm>
            <a:off x="6894403" y="2667238"/>
            <a:ext cx="101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595959"/>
                </a:solidFill>
                <a:latin typeface="Lexend Deca"/>
                <a:ea typeface="Lexend Deca"/>
                <a:cs typeface="Lexend Deca"/>
                <a:sym typeface="Lexend Deca"/>
              </a:rPr>
              <a:t>I/O, sleep, wait, suspend</a:t>
            </a:r>
            <a:endParaRPr b="1" sz="900">
              <a:solidFill>
                <a:srgbClr val="595959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78" name="Google Shape;278;p26"/>
          <p:cNvSpPr txBox="1"/>
          <p:nvPr/>
        </p:nvSpPr>
        <p:spPr>
          <a:xfrm>
            <a:off x="7715490" y="1643888"/>
            <a:ext cx="1013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595959"/>
                </a:solidFill>
                <a:latin typeface="Lexend Deca"/>
                <a:ea typeface="Lexend Deca"/>
                <a:cs typeface="Lexend Deca"/>
                <a:sym typeface="Lexend Deca"/>
              </a:rPr>
              <a:t>I/O complete, time-out, notify, resume</a:t>
            </a:r>
            <a:endParaRPr b="1" sz="900">
              <a:solidFill>
                <a:srgbClr val="595959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/>
          <p:nvPr/>
        </p:nvSpPr>
        <p:spPr>
          <a:xfrm>
            <a:off x="5707572" y="1853133"/>
            <a:ext cx="233700" cy="238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Multithreading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285" name="Google Shape;285;p27"/>
          <p:cNvCxnSpPr/>
          <p:nvPr/>
        </p:nvCxnSpPr>
        <p:spPr>
          <a:xfrm>
            <a:off x="3736835" y="2956798"/>
            <a:ext cx="895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27"/>
          <p:cNvCxnSpPr/>
          <p:nvPr/>
        </p:nvCxnSpPr>
        <p:spPr>
          <a:xfrm>
            <a:off x="4768852" y="2956798"/>
            <a:ext cx="86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27"/>
          <p:cNvCxnSpPr/>
          <p:nvPr/>
        </p:nvCxnSpPr>
        <p:spPr>
          <a:xfrm>
            <a:off x="5745195" y="2956798"/>
            <a:ext cx="95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7"/>
          <p:cNvCxnSpPr/>
          <p:nvPr/>
        </p:nvCxnSpPr>
        <p:spPr>
          <a:xfrm>
            <a:off x="6813031" y="2956798"/>
            <a:ext cx="86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7"/>
          <p:cNvCxnSpPr/>
          <p:nvPr/>
        </p:nvCxnSpPr>
        <p:spPr>
          <a:xfrm>
            <a:off x="7768753" y="2956798"/>
            <a:ext cx="838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7"/>
          <p:cNvCxnSpPr/>
          <p:nvPr/>
        </p:nvCxnSpPr>
        <p:spPr>
          <a:xfrm>
            <a:off x="8603481" y="1945552"/>
            <a:ext cx="0" cy="149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27"/>
          <p:cNvSpPr/>
          <p:nvPr/>
        </p:nvSpPr>
        <p:spPr>
          <a:xfrm>
            <a:off x="8478508" y="2837713"/>
            <a:ext cx="233700" cy="238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7"/>
          <p:cNvSpPr/>
          <p:nvPr/>
        </p:nvSpPr>
        <p:spPr>
          <a:xfrm>
            <a:off x="8522855" y="2880304"/>
            <a:ext cx="145200" cy="15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7"/>
          <p:cNvSpPr/>
          <p:nvPr/>
        </p:nvSpPr>
        <p:spPr>
          <a:xfrm>
            <a:off x="3652098" y="2880304"/>
            <a:ext cx="145200" cy="15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4" name="Google Shape;294;p27"/>
          <p:cNvCxnSpPr/>
          <p:nvPr/>
        </p:nvCxnSpPr>
        <p:spPr>
          <a:xfrm>
            <a:off x="2865719" y="2467516"/>
            <a:ext cx="838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27"/>
          <p:cNvSpPr/>
          <p:nvPr/>
        </p:nvSpPr>
        <p:spPr>
          <a:xfrm>
            <a:off x="3575474" y="2348430"/>
            <a:ext cx="233700" cy="238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3619821" y="2391022"/>
            <a:ext cx="145200" cy="15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7"/>
          <p:cNvSpPr/>
          <p:nvPr/>
        </p:nvSpPr>
        <p:spPr>
          <a:xfrm>
            <a:off x="2765084" y="2391022"/>
            <a:ext cx="145200" cy="15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8" name="Google Shape;298;p27"/>
          <p:cNvCxnSpPr/>
          <p:nvPr/>
        </p:nvCxnSpPr>
        <p:spPr>
          <a:xfrm>
            <a:off x="2040437" y="1945552"/>
            <a:ext cx="838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27"/>
          <p:cNvCxnSpPr/>
          <p:nvPr/>
        </p:nvCxnSpPr>
        <p:spPr>
          <a:xfrm>
            <a:off x="3035695" y="1954057"/>
            <a:ext cx="1742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27"/>
          <p:cNvCxnSpPr/>
          <p:nvPr/>
        </p:nvCxnSpPr>
        <p:spPr>
          <a:xfrm>
            <a:off x="4866360" y="1972241"/>
            <a:ext cx="906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27"/>
          <p:cNvSpPr/>
          <p:nvPr/>
        </p:nvSpPr>
        <p:spPr>
          <a:xfrm>
            <a:off x="5751919" y="1895724"/>
            <a:ext cx="145200" cy="15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2" name="Google Shape;302;p27"/>
          <p:cNvCxnSpPr/>
          <p:nvPr/>
        </p:nvCxnSpPr>
        <p:spPr>
          <a:xfrm>
            <a:off x="2020210" y="1700675"/>
            <a:ext cx="0" cy="158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27"/>
          <p:cNvCxnSpPr/>
          <p:nvPr/>
        </p:nvCxnSpPr>
        <p:spPr>
          <a:xfrm>
            <a:off x="2020210" y="3289831"/>
            <a:ext cx="370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27"/>
          <p:cNvSpPr/>
          <p:nvPr/>
        </p:nvSpPr>
        <p:spPr>
          <a:xfrm>
            <a:off x="1955700" y="1869058"/>
            <a:ext cx="145200" cy="15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5" name="Google Shape;305;p27"/>
          <p:cNvCxnSpPr/>
          <p:nvPr/>
        </p:nvCxnSpPr>
        <p:spPr>
          <a:xfrm flipH="1">
            <a:off x="2813434" y="1857281"/>
            <a:ext cx="126000" cy="23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27"/>
          <p:cNvCxnSpPr/>
          <p:nvPr/>
        </p:nvCxnSpPr>
        <p:spPr>
          <a:xfrm flipH="1">
            <a:off x="2912757" y="1857281"/>
            <a:ext cx="126000" cy="23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27"/>
          <p:cNvCxnSpPr/>
          <p:nvPr/>
        </p:nvCxnSpPr>
        <p:spPr>
          <a:xfrm flipH="1">
            <a:off x="4708411" y="1839143"/>
            <a:ext cx="126000" cy="23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27"/>
          <p:cNvCxnSpPr/>
          <p:nvPr/>
        </p:nvCxnSpPr>
        <p:spPr>
          <a:xfrm flipH="1">
            <a:off x="4807733" y="1839143"/>
            <a:ext cx="126000" cy="23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27"/>
          <p:cNvCxnSpPr/>
          <p:nvPr/>
        </p:nvCxnSpPr>
        <p:spPr>
          <a:xfrm flipH="1">
            <a:off x="4575456" y="2841861"/>
            <a:ext cx="126000" cy="23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27"/>
          <p:cNvCxnSpPr/>
          <p:nvPr/>
        </p:nvCxnSpPr>
        <p:spPr>
          <a:xfrm flipH="1">
            <a:off x="4674779" y="2841861"/>
            <a:ext cx="126000" cy="23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27"/>
          <p:cNvCxnSpPr/>
          <p:nvPr/>
        </p:nvCxnSpPr>
        <p:spPr>
          <a:xfrm flipH="1">
            <a:off x="5581583" y="2841861"/>
            <a:ext cx="126000" cy="23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27"/>
          <p:cNvCxnSpPr/>
          <p:nvPr/>
        </p:nvCxnSpPr>
        <p:spPr>
          <a:xfrm flipH="1">
            <a:off x="5680905" y="2841861"/>
            <a:ext cx="126000" cy="23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27"/>
          <p:cNvCxnSpPr/>
          <p:nvPr/>
        </p:nvCxnSpPr>
        <p:spPr>
          <a:xfrm flipH="1">
            <a:off x="6625485" y="2841884"/>
            <a:ext cx="126000" cy="23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27"/>
          <p:cNvCxnSpPr/>
          <p:nvPr/>
        </p:nvCxnSpPr>
        <p:spPr>
          <a:xfrm flipH="1">
            <a:off x="6724807" y="2841884"/>
            <a:ext cx="126000" cy="23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7"/>
          <p:cNvCxnSpPr/>
          <p:nvPr/>
        </p:nvCxnSpPr>
        <p:spPr>
          <a:xfrm flipH="1">
            <a:off x="7614456" y="2841884"/>
            <a:ext cx="126000" cy="23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7"/>
          <p:cNvCxnSpPr/>
          <p:nvPr/>
        </p:nvCxnSpPr>
        <p:spPr>
          <a:xfrm flipH="1">
            <a:off x="7713779" y="2841884"/>
            <a:ext cx="126000" cy="23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27"/>
          <p:cNvSpPr/>
          <p:nvPr/>
        </p:nvSpPr>
        <p:spPr>
          <a:xfrm>
            <a:off x="4322849" y="4261455"/>
            <a:ext cx="233700" cy="238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7"/>
          <p:cNvSpPr/>
          <p:nvPr/>
        </p:nvSpPr>
        <p:spPr>
          <a:xfrm>
            <a:off x="2765084" y="4327197"/>
            <a:ext cx="145200" cy="15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7"/>
          <p:cNvSpPr/>
          <p:nvPr/>
        </p:nvSpPr>
        <p:spPr>
          <a:xfrm>
            <a:off x="4367109" y="4304047"/>
            <a:ext cx="145200" cy="15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0" name="Google Shape;320;p27"/>
          <p:cNvCxnSpPr/>
          <p:nvPr/>
        </p:nvCxnSpPr>
        <p:spPr>
          <a:xfrm flipH="1">
            <a:off x="5969131" y="4265511"/>
            <a:ext cx="126000" cy="23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7"/>
          <p:cNvCxnSpPr/>
          <p:nvPr/>
        </p:nvCxnSpPr>
        <p:spPr>
          <a:xfrm flipH="1">
            <a:off x="6068454" y="4265511"/>
            <a:ext cx="126000" cy="23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27"/>
          <p:cNvSpPr txBox="1"/>
          <p:nvPr/>
        </p:nvSpPr>
        <p:spPr>
          <a:xfrm>
            <a:off x="311700" y="1700675"/>
            <a:ext cx="13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Main Thread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23" name="Google Shape;323;p27"/>
          <p:cNvSpPr txBox="1"/>
          <p:nvPr/>
        </p:nvSpPr>
        <p:spPr>
          <a:xfrm>
            <a:off x="311700" y="2267425"/>
            <a:ext cx="13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Thread 2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24" name="Google Shape;324;p27"/>
          <p:cNvSpPr txBox="1"/>
          <p:nvPr/>
        </p:nvSpPr>
        <p:spPr>
          <a:xfrm>
            <a:off x="330800" y="2756825"/>
            <a:ext cx="13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Thread 3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25" name="Google Shape;325;p27"/>
          <p:cNvSpPr txBox="1"/>
          <p:nvPr/>
        </p:nvSpPr>
        <p:spPr>
          <a:xfrm>
            <a:off x="2400625" y="3089725"/>
            <a:ext cx="13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Time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26" name="Google Shape;326;p27"/>
          <p:cNvSpPr txBox="1"/>
          <p:nvPr/>
        </p:nvSpPr>
        <p:spPr>
          <a:xfrm>
            <a:off x="2910263" y="4203600"/>
            <a:ext cx="13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Begin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27" name="Google Shape;327;p27"/>
          <p:cNvSpPr txBox="1"/>
          <p:nvPr/>
        </p:nvSpPr>
        <p:spPr>
          <a:xfrm>
            <a:off x="4489350" y="4161925"/>
            <a:ext cx="13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End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28" name="Google Shape;328;p27"/>
          <p:cNvSpPr txBox="1"/>
          <p:nvPr/>
        </p:nvSpPr>
        <p:spPr>
          <a:xfrm>
            <a:off x="6265775" y="4180450"/>
            <a:ext cx="21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Suspended/Resumed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Thread Scheduler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334" name="Google Shape;33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1450" y="1421050"/>
            <a:ext cx="5741100" cy="28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Thread Priorities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40" name="Google Shape;34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Priorities determine how thread should be treated with respect to the others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Priorities are integers that specify relative priority of one thread to another.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Higher priority does not mean that the thread runs faster.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100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When switching from one thread to the next, the priority is used for deciding which one to choose next – context switch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Rules determining Context Switch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46" name="Google Shape;346;p30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A thread can voluntarily relinquish control </a:t>
            </a:r>
            <a:endParaRPr b="1"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When explicitly yielding, sleeping or when blocked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The highest priority thread that is ready to run is given the CPU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Non-preemptive multitasking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A thread can be preempted by a higher priority thread</a:t>
            </a:r>
            <a:endParaRPr b="1"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When a lower priority thread that does not yield the processor is simple preempted by a higher priority thread  no matter what it is doing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As soon as the higher priority thread want to run, it does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Preemptive Multitasking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Some operating systems, time slice equal priority threads in round robin fashion. For others, thread should voluntarily yield otherwise it will not run.</a:t>
            </a:r>
            <a:endParaRPr b="1" sz="14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Pre-emptive vs Non-preemptive Scheduling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52" name="Google Shape;352;p31"/>
          <p:cNvSpPr txBox="1"/>
          <p:nvPr/>
        </p:nvSpPr>
        <p:spPr>
          <a:xfrm>
            <a:off x="1232875" y="1554850"/>
            <a:ext cx="94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Thread1</a:t>
            </a:r>
            <a:endParaRPr b="1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53" name="Google Shape;353;p31"/>
          <p:cNvSpPr txBox="1"/>
          <p:nvPr/>
        </p:nvSpPr>
        <p:spPr>
          <a:xfrm>
            <a:off x="2775175" y="1554850"/>
            <a:ext cx="94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Thread1</a:t>
            </a:r>
            <a:endParaRPr b="1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354" name="Google Shape;354;p31"/>
          <p:cNvCxnSpPr/>
          <p:nvPr/>
        </p:nvCxnSpPr>
        <p:spPr>
          <a:xfrm rot="10800000">
            <a:off x="1741350" y="2112275"/>
            <a:ext cx="0" cy="208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31"/>
          <p:cNvCxnSpPr/>
          <p:nvPr/>
        </p:nvCxnSpPr>
        <p:spPr>
          <a:xfrm rot="10800000">
            <a:off x="3277750" y="2112275"/>
            <a:ext cx="0" cy="208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31"/>
          <p:cNvSpPr/>
          <p:nvPr/>
        </p:nvSpPr>
        <p:spPr>
          <a:xfrm>
            <a:off x="1601950" y="2010275"/>
            <a:ext cx="267000" cy="4002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1"/>
          <p:cNvSpPr/>
          <p:nvPr/>
        </p:nvSpPr>
        <p:spPr>
          <a:xfrm>
            <a:off x="3144250" y="2410475"/>
            <a:ext cx="267000" cy="4002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8" name="Google Shape;358;p31"/>
          <p:cNvCxnSpPr/>
          <p:nvPr/>
        </p:nvCxnSpPr>
        <p:spPr>
          <a:xfrm>
            <a:off x="1811650" y="2410475"/>
            <a:ext cx="1382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31"/>
          <p:cNvSpPr/>
          <p:nvPr/>
        </p:nvSpPr>
        <p:spPr>
          <a:xfrm>
            <a:off x="1598050" y="2790000"/>
            <a:ext cx="267000" cy="4002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1"/>
          <p:cNvSpPr/>
          <p:nvPr/>
        </p:nvSpPr>
        <p:spPr>
          <a:xfrm>
            <a:off x="3140350" y="3190200"/>
            <a:ext cx="267000" cy="4002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1" name="Google Shape;361;p31"/>
          <p:cNvCxnSpPr/>
          <p:nvPr/>
        </p:nvCxnSpPr>
        <p:spPr>
          <a:xfrm>
            <a:off x="1807750" y="3190200"/>
            <a:ext cx="1382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31"/>
          <p:cNvCxnSpPr/>
          <p:nvPr/>
        </p:nvCxnSpPr>
        <p:spPr>
          <a:xfrm flipH="1">
            <a:off x="1762150" y="2810675"/>
            <a:ext cx="1382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31"/>
          <p:cNvSpPr/>
          <p:nvPr/>
        </p:nvSpPr>
        <p:spPr>
          <a:xfrm>
            <a:off x="1601950" y="3590400"/>
            <a:ext cx="267000" cy="4002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4" name="Google Shape;364;p31"/>
          <p:cNvCxnSpPr/>
          <p:nvPr/>
        </p:nvCxnSpPr>
        <p:spPr>
          <a:xfrm flipH="1">
            <a:off x="1758250" y="3590400"/>
            <a:ext cx="1382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" name="Google Shape;365;p31"/>
          <p:cNvSpPr txBox="1"/>
          <p:nvPr/>
        </p:nvSpPr>
        <p:spPr>
          <a:xfrm>
            <a:off x="1762150" y="4525400"/>
            <a:ext cx="14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preemptive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66" name="Google Shape;366;p31"/>
          <p:cNvSpPr txBox="1"/>
          <p:nvPr/>
        </p:nvSpPr>
        <p:spPr>
          <a:xfrm>
            <a:off x="2035450" y="2119413"/>
            <a:ext cx="94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switch</a:t>
            </a:r>
            <a:endParaRPr b="1" sz="1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67" name="Google Shape;367;p31"/>
          <p:cNvSpPr txBox="1"/>
          <p:nvPr/>
        </p:nvSpPr>
        <p:spPr>
          <a:xfrm>
            <a:off x="2033500" y="2531413"/>
            <a:ext cx="94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switch</a:t>
            </a:r>
            <a:endParaRPr b="1" sz="1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68" name="Google Shape;368;p31"/>
          <p:cNvSpPr txBox="1"/>
          <p:nvPr/>
        </p:nvSpPr>
        <p:spPr>
          <a:xfrm>
            <a:off x="2033500" y="2912413"/>
            <a:ext cx="94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switch</a:t>
            </a:r>
            <a:endParaRPr b="1" sz="1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69" name="Google Shape;369;p31"/>
          <p:cNvSpPr txBox="1"/>
          <p:nvPr/>
        </p:nvSpPr>
        <p:spPr>
          <a:xfrm>
            <a:off x="2026000" y="3283425"/>
            <a:ext cx="94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switch</a:t>
            </a:r>
            <a:endParaRPr b="1" sz="1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70" name="Google Shape;370;p31"/>
          <p:cNvSpPr txBox="1"/>
          <p:nvPr/>
        </p:nvSpPr>
        <p:spPr>
          <a:xfrm>
            <a:off x="3296325" y="2697713"/>
            <a:ext cx="94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interrupt</a:t>
            </a:r>
            <a:endParaRPr b="1" sz="1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71" name="Google Shape;371;p31"/>
          <p:cNvSpPr txBox="1"/>
          <p:nvPr/>
        </p:nvSpPr>
        <p:spPr>
          <a:xfrm>
            <a:off x="3296325" y="3482088"/>
            <a:ext cx="94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interrupt</a:t>
            </a:r>
            <a:endParaRPr b="1" sz="1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72" name="Google Shape;372;p31"/>
          <p:cNvSpPr txBox="1"/>
          <p:nvPr/>
        </p:nvSpPr>
        <p:spPr>
          <a:xfrm>
            <a:off x="728750" y="2289138"/>
            <a:ext cx="94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interrupt</a:t>
            </a:r>
            <a:endParaRPr b="1" sz="1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73" name="Google Shape;373;p31"/>
          <p:cNvSpPr txBox="1"/>
          <p:nvPr/>
        </p:nvSpPr>
        <p:spPr>
          <a:xfrm>
            <a:off x="732650" y="3067013"/>
            <a:ext cx="94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interrupt</a:t>
            </a:r>
            <a:endParaRPr b="1" sz="1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74" name="Google Shape;374;p31"/>
          <p:cNvSpPr txBox="1"/>
          <p:nvPr/>
        </p:nvSpPr>
        <p:spPr>
          <a:xfrm>
            <a:off x="5398225" y="1550200"/>
            <a:ext cx="94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Thread1</a:t>
            </a:r>
            <a:endParaRPr b="1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75" name="Google Shape;375;p31"/>
          <p:cNvSpPr txBox="1"/>
          <p:nvPr/>
        </p:nvSpPr>
        <p:spPr>
          <a:xfrm>
            <a:off x="6940525" y="1550200"/>
            <a:ext cx="94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Thread1</a:t>
            </a:r>
            <a:endParaRPr b="1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376" name="Google Shape;376;p31"/>
          <p:cNvCxnSpPr/>
          <p:nvPr/>
        </p:nvCxnSpPr>
        <p:spPr>
          <a:xfrm rot="10800000">
            <a:off x="5906700" y="2107625"/>
            <a:ext cx="0" cy="208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31"/>
          <p:cNvCxnSpPr/>
          <p:nvPr/>
        </p:nvCxnSpPr>
        <p:spPr>
          <a:xfrm rot="10800000">
            <a:off x="7443100" y="2107625"/>
            <a:ext cx="0" cy="208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31"/>
          <p:cNvSpPr/>
          <p:nvPr/>
        </p:nvSpPr>
        <p:spPr>
          <a:xfrm>
            <a:off x="5767300" y="2005625"/>
            <a:ext cx="267000" cy="4002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1"/>
          <p:cNvSpPr/>
          <p:nvPr/>
        </p:nvSpPr>
        <p:spPr>
          <a:xfrm>
            <a:off x="7309600" y="2405825"/>
            <a:ext cx="267000" cy="4002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0" name="Google Shape;380;p31"/>
          <p:cNvCxnSpPr/>
          <p:nvPr/>
        </p:nvCxnSpPr>
        <p:spPr>
          <a:xfrm>
            <a:off x="5977000" y="2405825"/>
            <a:ext cx="1382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31"/>
          <p:cNvSpPr/>
          <p:nvPr/>
        </p:nvSpPr>
        <p:spPr>
          <a:xfrm>
            <a:off x="5763400" y="2785350"/>
            <a:ext cx="267000" cy="628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1"/>
          <p:cNvSpPr/>
          <p:nvPr/>
        </p:nvSpPr>
        <p:spPr>
          <a:xfrm>
            <a:off x="7305700" y="3414150"/>
            <a:ext cx="267000" cy="4002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3" name="Google Shape;383;p31"/>
          <p:cNvCxnSpPr/>
          <p:nvPr/>
        </p:nvCxnSpPr>
        <p:spPr>
          <a:xfrm>
            <a:off x="5973100" y="3414150"/>
            <a:ext cx="1382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31"/>
          <p:cNvCxnSpPr/>
          <p:nvPr/>
        </p:nvCxnSpPr>
        <p:spPr>
          <a:xfrm flipH="1">
            <a:off x="5927500" y="2806025"/>
            <a:ext cx="1382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5" name="Google Shape;385;p31"/>
          <p:cNvSpPr/>
          <p:nvPr/>
        </p:nvSpPr>
        <p:spPr>
          <a:xfrm>
            <a:off x="5767300" y="3814350"/>
            <a:ext cx="267000" cy="4002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6" name="Google Shape;386;p31"/>
          <p:cNvCxnSpPr/>
          <p:nvPr/>
        </p:nvCxnSpPr>
        <p:spPr>
          <a:xfrm flipH="1">
            <a:off x="5923600" y="3814350"/>
            <a:ext cx="1382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7" name="Google Shape;387;p31"/>
          <p:cNvSpPr txBox="1"/>
          <p:nvPr/>
        </p:nvSpPr>
        <p:spPr>
          <a:xfrm>
            <a:off x="5748200" y="4508475"/>
            <a:ext cx="180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Non </a:t>
            </a: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preemptive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88" name="Google Shape;388;p31"/>
          <p:cNvSpPr txBox="1"/>
          <p:nvPr/>
        </p:nvSpPr>
        <p:spPr>
          <a:xfrm>
            <a:off x="6200800" y="2114763"/>
            <a:ext cx="94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switch</a:t>
            </a:r>
            <a:endParaRPr b="1" sz="1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89" name="Google Shape;389;p31"/>
          <p:cNvSpPr txBox="1"/>
          <p:nvPr/>
        </p:nvSpPr>
        <p:spPr>
          <a:xfrm>
            <a:off x="6198850" y="2526763"/>
            <a:ext cx="94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switch</a:t>
            </a:r>
            <a:endParaRPr b="1" sz="1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90" name="Google Shape;390;p31"/>
          <p:cNvSpPr txBox="1"/>
          <p:nvPr/>
        </p:nvSpPr>
        <p:spPr>
          <a:xfrm>
            <a:off x="6203750" y="3125675"/>
            <a:ext cx="94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switch</a:t>
            </a:r>
            <a:endParaRPr b="1" sz="1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91" name="Google Shape;391;p31"/>
          <p:cNvSpPr txBox="1"/>
          <p:nvPr/>
        </p:nvSpPr>
        <p:spPr>
          <a:xfrm>
            <a:off x="6191350" y="3507375"/>
            <a:ext cx="94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switch</a:t>
            </a:r>
            <a:endParaRPr b="1" sz="12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92" name="Google Shape;392;p31"/>
          <p:cNvSpPr/>
          <p:nvPr/>
        </p:nvSpPr>
        <p:spPr>
          <a:xfrm>
            <a:off x="4543588" y="1656925"/>
            <a:ext cx="28500" cy="3148800"/>
          </a:xfrm>
          <a:prstGeom prst="roundRect">
            <a:avLst>
              <a:gd fmla="val 5000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Context Switching w.r.t. Processes and Threads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98" name="Google Shape;398;p32"/>
          <p:cNvSpPr txBox="1"/>
          <p:nvPr>
            <p:ph idx="1" type="body"/>
          </p:nvPr>
        </p:nvSpPr>
        <p:spPr>
          <a:xfrm>
            <a:off x="311700" y="1615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Threads</a:t>
            </a:r>
            <a:endParaRPr b="1"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Values of registers, PC, stack pointer must be changed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Memory management information need not be changed because they share the same virtual address space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No system calls are required for cooperating among threads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Processes</a:t>
            </a:r>
            <a:endParaRPr b="1"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Requires all the above.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Thread class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graphicFrame>
        <p:nvGraphicFramePr>
          <p:cNvPr id="404" name="Google Shape;404;p33"/>
          <p:cNvGraphicFramePr/>
          <p:nvPr/>
        </p:nvGraphicFramePr>
        <p:xfrm>
          <a:off x="1384388" y="130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{B5F70E1C-1B55-4772-B876-9E6E570E42CB}</a:tableStyleId>
              </a:tblPr>
              <a:tblGrid>
                <a:gridCol w="1797700"/>
                <a:gridCol w="4577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Method</a:t>
                      </a:r>
                      <a:endParaRPr b="1"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Meaning</a:t>
                      </a:r>
                      <a:endParaRPr b="1"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getName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Obtain thread’s name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getPriority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Obtain thread’s priority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isAlive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Determine whether the thread still running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join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Wait for the thread to terminate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run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Entry point for the thread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sleep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Suspend a thread for a period of time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start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Start a thread by calling its run method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3">
            <a:alphaModFix/>
          </a:blip>
          <a:srcRect b="7459" l="0" r="0" t="7866"/>
          <a:stretch/>
        </p:blipFill>
        <p:spPr>
          <a:xfrm>
            <a:off x="1986725" y="345737"/>
            <a:ext cx="5170551" cy="43782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Main Thread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10" name="Google Shape;41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When Java program starts, the main thread starts running immediately</a:t>
            </a:r>
            <a:endParaRPr b="1"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It is the thread from which other threads are </a:t>
            </a: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created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Often, it is the last thread to finish execution, because it performs various shutdown actions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It is created automatically 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2" marL="13716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■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but it can also be controlled through a Thread object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2" marL="13716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■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currentThread() method  can be used to </a:t>
            </a: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get </a:t>
            </a: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a reference to the main thread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Thread.sleep()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16" name="Google Shape;41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Causes the current thread to suspend execution.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This makes the processor time available for other threads waiting for the CPU.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Two overloaded sleep methods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sleep(long millis)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sleep(long millis, int nanos)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Sleep period can be terminated by interrupts.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you cannot assume that invoking sleep will suspend the thread for precisely the time period specified.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Thread States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22" name="Google Shape;422;p36"/>
          <p:cNvSpPr/>
          <p:nvPr/>
        </p:nvSpPr>
        <p:spPr>
          <a:xfrm>
            <a:off x="1693625" y="1565025"/>
            <a:ext cx="1311300" cy="459300"/>
          </a:xfrm>
          <a:prstGeom prst="roundRect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new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23" name="Google Shape;423;p36"/>
          <p:cNvSpPr/>
          <p:nvPr/>
        </p:nvSpPr>
        <p:spPr>
          <a:xfrm>
            <a:off x="3856300" y="1565025"/>
            <a:ext cx="1311300" cy="459300"/>
          </a:xfrm>
          <a:prstGeom prst="roundRect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ready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24" name="Google Shape;424;p36"/>
          <p:cNvSpPr/>
          <p:nvPr/>
        </p:nvSpPr>
        <p:spPr>
          <a:xfrm>
            <a:off x="3856300" y="2812125"/>
            <a:ext cx="1311300" cy="459300"/>
          </a:xfrm>
          <a:prstGeom prst="roundRect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running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25" name="Google Shape;425;p36"/>
          <p:cNvSpPr/>
          <p:nvPr/>
        </p:nvSpPr>
        <p:spPr>
          <a:xfrm>
            <a:off x="6461925" y="2812125"/>
            <a:ext cx="1311300" cy="459300"/>
          </a:xfrm>
          <a:prstGeom prst="roundRect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blocked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26" name="Google Shape;426;p36"/>
          <p:cNvSpPr/>
          <p:nvPr/>
        </p:nvSpPr>
        <p:spPr>
          <a:xfrm>
            <a:off x="3856300" y="4059225"/>
            <a:ext cx="1311300" cy="459300"/>
          </a:xfrm>
          <a:prstGeom prst="roundRect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dead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427" name="Google Shape;427;p36"/>
          <p:cNvCxnSpPr>
            <a:stCxn id="422" idx="3"/>
            <a:endCxn id="423" idx="1"/>
          </p:cNvCxnSpPr>
          <p:nvPr/>
        </p:nvCxnSpPr>
        <p:spPr>
          <a:xfrm>
            <a:off x="3004925" y="1794675"/>
            <a:ext cx="85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" name="Google Shape;428;p36"/>
          <p:cNvCxnSpPr>
            <a:stCxn id="424" idx="2"/>
            <a:endCxn id="426" idx="0"/>
          </p:cNvCxnSpPr>
          <p:nvPr/>
        </p:nvCxnSpPr>
        <p:spPr>
          <a:xfrm>
            <a:off x="4511950" y="3271425"/>
            <a:ext cx="0" cy="7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" name="Google Shape;429;p36"/>
          <p:cNvCxnSpPr>
            <a:stCxn id="424" idx="3"/>
            <a:endCxn id="425" idx="1"/>
          </p:cNvCxnSpPr>
          <p:nvPr/>
        </p:nvCxnSpPr>
        <p:spPr>
          <a:xfrm>
            <a:off x="5167600" y="3041775"/>
            <a:ext cx="129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" name="Google Shape;430;p36"/>
          <p:cNvCxnSpPr>
            <a:endCxn id="423" idx="3"/>
          </p:cNvCxnSpPr>
          <p:nvPr/>
        </p:nvCxnSpPr>
        <p:spPr>
          <a:xfrm rot="10800000">
            <a:off x="5167600" y="1794675"/>
            <a:ext cx="1960200" cy="1026600"/>
          </a:xfrm>
          <a:prstGeom prst="curvedConnector3">
            <a:avLst>
              <a:gd fmla="val 60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Google Shape;431;p36"/>
          <p:cNvCxnSpPr/>
          <p:nvPr/>
        </p:nvCxnSpPr>
        <p:spPr>
          <a:xfrm>
            <a:off x="4276375" y="2024325"/>
            <a:ext cx="0" cy="7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2" name="Google Shape;432;p36"/>
          <p:cNvCxnSpPr/>
          <p:nvPr/>
        </p:nvCxnSpPr>
        <p:spPr>
          <a:xfrm>
            <a:off x="4766425" y="2024325"/>
            <a:ext cx="0" cy="7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33" name="Google Shape;433;p36"/>
          <p:cNvCxnSpPr/>
          <p:nvPr/>
        </p:nvCxnSpPr>
        <p:spPr>
          <a:xfrm>
            <a:off x="862025" y="1794675"/>
            <a:ext cx="85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4" name="Google Shape;434;p36"/>
          <p:cNvSpPr txBox="1"/>
          <p:nvPr/>
        </p:nvSpPr>
        <p:spPr>
          <a:xfrm>
            <a:off x="908350" y="1470675"/>
            <a:ext cx="6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new</a:t>
            </a:r>
            <a:endParaRPr b="1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35" name="Google Shape;435;p36"/>
          <p:cNvSpPr txBox="1"/>
          <p:nvPr/>
        </p:nvSpPr>
        <p:spPr>
          <a:xfrm>
            <a:off x="3096850" y="1470675"/>
            <a:ext cx="6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start</a:t>
            </a:r>
            <a:endParaRPr b="1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36" name="Google Shape;436;p36"/>
          <p:cNvSpPr txBox="1"/>
          <p:nvPr/>
        </p:nvSpPr>
        <p:spPr>
          <a:xfrm>
            <a:off x="3096850" y="2183825"/>
            <a:ext cx="117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(dispatch)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37" name="Google Shape;437;p36"/>
          <p:cNvSpPr txBox="1"/>
          <p:nvPr/>
        </p:nvSpPr>
        <p:spPr>
          <a:xfrm>
            <a:off x="4766425" y="2218125"/>
            <a:ext cx="6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yield</a:t>
            </a:r>
            <a:endParaRPr b="1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38" name="Google Shape;438;p36"/>
          <p:cNvSpPr txBox="1"/>
          <p:nvPr/>
        </p:nvSpPr>
        <p:spPr>
          <a:xfrm>
            <a:off x="3381950" y="3465225"/>
            <a:ext cx="10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terminate</a:t>
            </a:r>
            <a:endParaRPr b="1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39" name="Google Shape;439;p36"/>
          <p:cNvSpPr txBox="1"/>
          <p:nvPr/>
        </p:nvSpPr>
        <p:spPr>
          <a:xfrm>
            <a:off x="5067250" y="3030975"/>
            <a:ext cx="149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I/O, sleep, wait, suspend</a:t>
            </a:r>
            <a:endParaRPr b="1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40" name="Google Shape;440;p36"/>
          <p:cNvSpPr txBox="1"/>
          <p:nvPr/>
        </p:nvSpPr>
        <p:spPr>
          <a:xfrm>
            <a:off x="6787075" y="1470675"/>
            <a:ext cx="149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I/O complete, time-out, notify, resume</a:t>
            </a:r>
            <a:endParaRPr b="1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Creating a Thread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46" name="Google Shape;44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Threads can be created in two ways:</a:t>
            </a:r>
            <a:endParaRPr b="1"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Implementing the Runnable Interface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By creating a class that implements the Runnable interface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Only a single method run() needs to be implemented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Inside run(), define the code that the thread needs to perform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run() method can call other methods, use other classes and declare variables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Using Thread class constructor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Thread(Runnable threadObj, String tName)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Defines where the execution of the thread will begin.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New thread will begin execution only after we call the start() 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Choosing an Approach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52" name="Google Shape;45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It is best to implement Runnable interface, if we are not overriding any of the other methods by the Thread class 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When you inherit Thread class, you will not be allowed to extend any other class.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Creating a Thread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58" name="Google Shape;458;p39"/>
          <p:cNvSpPr txBox="1"/>
          <p:nvPr>
            <p:ph idx="1" type="body"/>
          </p:nvPr>
        </p:nvSpPr>
        <p:spPr>
          <a:xfrm>
            <a:off x="311700" y="1247625"/>
            <a:ext cx="85206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It can be created in two ways</a:t>
            </a:r>
            <a:endParaRPr sz="11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59" name="Google Shape;459;p39"/>
          <p:cNvSpPr/>
          <p:nvPr/>
        </p:nvSpPr>
        <p:spPr>
          <a:xfrm>
            <a:off x="1766850" y="1971025"/>
            <a:ext cx="2041800" cy="753900"/>
          </a:xfrm>
          <a:prstGeom prst="roundRect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Extending the Thread class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60" name="Google Shape;460;p39"/>
          <p:cNvSpPr/>
          <p:nvPr/>
        </p:nvSpPr>
        <p:spPr>
          <a:xfrm>
            <a:off x="4832600" y="1971025"/>
            <a:ext cx="2041800" cy="753900"/>
          </a:xfrm>
          <a:prstGeom prst="roundRect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Call to start()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61" name="Google Shape;461;p39"/>
          <p:cNvSpPr/>
          <p:nvPr/>
        </p:nvSpPr>
        <p:spPr>
          <a:xfrm>
            <a:off x="5685325" y="3276300"/>
            <a:ext cx="28035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begins the executions of the new thread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462" name="Google Shape;462;p39"/>
          <p:cNvCxnSpPr>
            <a:stCxn id="460" idx="3"/>
            <a:endCxn id="461" idx="0"/>
          </p:cNvCxnSpPr>
          <p:nvPr/>
        </p:nvCxnSpPr>
        <p:spPr>
          <a:xfrm>
            <a:off x="6874400" y="2347975"/>
            <a:ext cx="212700" cy="928200"/>
          </a:xfrm>
          <a:prstGeom prst="bentConnector2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63" name="Google Shape;463;p39"/>
          <p:cNvSpPr/>
          <p:nvPr/>
        </p:nvSpPr>
        <p:spPr>
          <a:xfrm>
            <a:off x="598425" y="3135875"/>
            <a:ext cx="4052100" cy="13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- Then by creating the instance of the class</a:t>
            </a:r>
            <a:endParaRPr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- The extending class must override the </a:t>
            </a:r>
            <a:r>
              <a:rPr b="1"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run()</a:t>
            </a:r>
            <a:r>
              <a:rPr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 method which is the entry point for the new thread</a:t>
            </a:r>
            <a:endParaRPr/>
          </a:p>
        </p:txBody>
      </p:sp>
      <p:cxnSp>
        <p:nvCxnSpPr>
          <p:cNvPr id="464" name="Google Shape;464;p39"/>
          <p:cNvCxnSpPr>
            <a:stCxn id="459" idx="1"/>
            <a:endCxn id="463" idx="0"/>
          </p:cNvCxnSpPr>
          <p:nvPr/>
        </p:nvCxnSpPr>
        <p:spPr>
          <a:xfrm>
            <a:off x="1766850" y="2347975"/>
            <a:ext cx="857700" cy="787800"/>
          </a:xfrm>
          <a:prstGeom prst="bentConnector4">
            <a:avLst>
              <a:gd fmla="val -27763" name="adj1"/>
              <a:gd fmla="val 66118" name="adj2"/>
            </a:avLst>
          </a:prstGeom>
          <a:noFill/>
          <a:ln cap="flat" cmpd="sng" w="28575">
            <a:solidFill>
              <a:srgbClr val="6D9EEB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Thread Priorities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70" name="Google Shape;470;p40"/>
          <p:cNvSpPr txBox="1"/>
          <p:nvPr>
            <p:ph idx="1" type="body"/>
          </p:nvPr>
        </p:nvSpPr>
        <p:spPr>
          <a:xfrm>
            <a:off x="311700" y="1152475"/>
            <a:ext cx="5977200" cy="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Priority </a:t>
            </a: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of a thread is represented by a number between 1 and 10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71" name="Google Shape;471;p40"/>
          <p:cNvSpPr/>
          <p:nvPr/>
        </p:nvSpPr>
        <p:spPr>
          <a:xfrm>
            <a:off x="241025" y="2660300"/>
            <a:ext cx="1303500" cy="11523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Priority</a:t>
            </a:r>
            <a:endParaRPr b="1" sz="13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constants</a:t>
            </a:r>
            <a:endParaRPr b="1" sz="13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72" name="Google Shape;472;p40"/>
          <p:cNvSpPr/>
          <p:nvPr/>
        </p:nvSpPr>
        <p:spPr>
          <a:xfrm>
            <a:off x="1681025" y="1985075"/>
            <a:ext cx="3556800" cy="506400"/>
          </a:xfrm>
          <a:prstGeom prst="roundRect">
            <a:avLst>
              <a:gd fmla="val 4018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MIN_PRIORITY  -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2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3" name="Google Shape;473;p40"/>
          <p:cNvSpPr/>
          <p:nvPr/>
        </p:nvSpPr>
        <p:spPr>
          <a:xfrm>
            <a:off x="1680925" y="2983250"/>
            <a:ext cx="3556800" cy="506400"/>
          </a:xfrm>
          <a:prstGeom prst="roundRect">
            <a:avLst>
              <a:gd fmla="val 4018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NORM_PRIORITY  -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Google Shape;474;p40"/>
          <p:cNvSpPr/>
          <p:nvPr/>
        </p:nvSpPr>
        <p:spPr>
          <a:xfrm>
            <a:off x="1681025" y="3981425"/>
            <a:ext cx="3556800" cy="506400"/>
          </a:xfrm>
          <a:prstGeom prst="roundRect">
            <a:avLst>
              <a:gd fmla="val 4018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MAX_PRIORITY  -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5" name="Google Shape;475;p40"/>
          <p:cNvSpPr txBox="1"/>
          <p:nvPr/>
        </p:nvSpPr>
        <p:spPr>
          <a:xfrm>
            <a:off x="6549100" y="1192825"/>
            <a:ext cx="10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Methods</a:t>
            </a:r>
            <a:endParaRPr b="1"/>
          </a:p>
        </p:txBody>
      </p:sp>
      <p:cxnSp>
        <p:nvCxnSpPr>
          <p:cNvPr id="476" name="Google Shape;476;p40"/>
          <p:cNvCxnSpPr>
            <a:stCxn id="471" idx="0"/>
            <a:endCxn id="472" idx="1"/>
          </p:cNvCxnSpPr>
          <p:nvPr/>
        </p:nvCxnSpPr>
        <p:spPr>
          <a:xfrm rot="-5400000">
            <a:off x="1075925" y="2055050"/>
            <a:ext cx="422100" cy="788400"/>
          </a:xfrm>
          <a:prstGeom prst="bentConnector2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40"/>
          <p:cNvCxnSpPr>
            <a:stCxn id="471" idx="4"/>
            <a:endCxn id="474" idx="1"/>
          </p:cNvCxnSpPr>
          <p:nvPr/>
        </p:nvCxnSpPr>
        <p:spPr>
          <a:xfrm flipH="1" rot="-5400000">
            <a:off x="1075925" y="3629450"/>
            <a:ext cx="422100" cy="788400"/>
          </a:xfrm>
          <a:prstGeom prst="bentConnector2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40"/>
          <p:cNvCxnSpPr>
            <a:stCxn id="471" idx="6"/>
            <a:endCxn id="473" idx="1"/>
          </p:cNvCxnSpPr>
          <p:nvPr/>
        </p:nvCxnSpPr>
        <p:spPr>
          <a:xfrm>
            <a:off x="1544525" y="3236450"/>
            <a:ext cx="1365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9" name="Google Shape;479;p40"/>
          <p:cNvSpPr/>
          <p:nvPr/>
        </p:nvSpPr>
        <p:spPr>
          <a:xfrm>
            <a:off x="6054400" y="2238200"/>
            <a:ext cx="2518800" cy="480900"/>
          </a:xfrm>
          <a:prstGeom prst="roundRect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final void setPriority(int level)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80" name="Google Shape;480;p40"/>
          <p:cNvSpPr/>
          <p:nvPr/>
        </p:nvSpPr>
        <p:spPr>
          <a:xfrm>
            <a:off x="6289000" y="2908900"/>
            <a:ext cx="2049600" cy="480900"/>
          </a:xfrm>
          <a:prstGeom prst="roundRect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final int getPriority()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481" name="Google Shape;481;p40"/>
          <p:cNvCxnSpPr>
            <a:stCxn id="475" idx="2"/>
            <a:endCxn id="479" idx="1"/>
          </p:cNvCxnSpPr>
          <p:nvPr/>
        </p:nvCxnSpPr>
        <p:spPr>
          <a:xfrm rot="5400000">
            <a:off x="6124000" y="1523425"/>
            <a:ext cx="885600" cy="1024800"/>
          </a:xfrm>
          <a:prstGeom prst="bentConnector4">
            <a:avLst>
              <a:gd fmla="val 36426" name="adj1"/>
              <a:gd fmla="val 123236" name="adj2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40"/>
          <p:cNvCxnSpPr>
            <a:stCxn id="479" idx="1"/>
            <a:endCxn id="480" idx="1"/>
          </p:cNvCxnSpPr>
          <p:nvPr/>
        </p:nvCxnSpPr>
        <p:spPr>
          <a:xfrm>
            <a:off x="6054400" y="2478650"/>
            <a:ext cx="234600" cy="670800"/>
          </a:xfrm>
          <a:prstGeom prst="bentConnector3">
            <a:avLst>
              <a:gd fmla="val -101503" name="adj1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Thread Priorities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88" name="Google Shape;48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In theory, threads run concurrently.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In practice, most computers have a single CPU.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Threads run one at a time, giving an illusion of concurrency.	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Scheduling – execution of multiple threads in some order.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Java runtime supports fixed priority scheduling and it is also preemptive.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Thread Priorities…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94" name="Google Shape;49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Runtime system chooses the highest priority thread for execution.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The scheduler chooses the highest priority thread among the available threads for running.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This thread runs until,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A thread with higher priority comes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■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it preempts the other threads and become runnable.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It yields or its </a:t>
            </a: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run()</a:t>
            </a: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 exists.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OS supports time slicing,</a:t>
            </a: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its time allotment has expired.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Equal Priority threads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00" name="Google Shape;50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Multi-tasking will be implemented by each OS differently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Time slicing with Round robin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First come first serve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For safety, threads should yield the control once in a while. 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This ensures that every thread gets a chance in non-preemptive environment 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Practically, threads do get a chance to run because threads encounter blocking due to i/o etc.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Don’t rely on OS scheduling capabilities.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Process vs Thread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4" name="Google Shape;74;p17"/>
          <p:cNvSpPr/>
          <p:nvPr/>
        </p:nvSpPr>
        <p:spPr>
          <a:xfrm>
            <a:off x="4257325" y="1130775"/>
            <a:ext cx="942300" cy="10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 Deca"/>
                <a:ea typeface="Lexend Deca"/>
                <a:cs typeface="Lexend Deca"/>
                <a:sym typeface="Lexend Deca"/>
              </a:rPr>
              <a:t>Order 2</a:t>
            </a:r>
            <a:endParaRPr b="1" sz="1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 Deca"/>
                <a:ea typeface="Lexend Deca"/>
                <a:cs typeface="Lexend Deca"/>
                <a:sym typeface="Lexend Deca"/>
              </a:rPr>
              <a:t>Recipe</a:t>
            </a:r>
            <a:endParaRPr b="1" sz="1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Deca"/>
                <a:ea typeface="Lexend Deca"/>
                <a:cs typeface="Lexend Deca"/>
                <a:sym typeface="Lexend Deca"/>
              </a:rPr>
              <a:t>Step 1</a:t>
            </a:r>
            <a:endParaRPr sz="1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Deca"/>
                <a:ea typeface="Lexend Deca"/>
                <a:cs typeface="Lexend Deca"/>
                <a:sym typeface="Lexend Deca"/>
              </a:rPr>
              <a:t>Step 2</a:t>
            </a:r>
            <a:endParaRPr sz="1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Deca"/>
                <a:ea typeface="Lexend Deca"/>
                <a:cs typeface="Lexend Deca"/>
                <a:sym typeface="Lexend Deca"/>
              </a:rPr>
              <a:t>Step 3</a:t>
            </a:r>
            <a:endParaRPr sz="1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Deca"/>
                <a:ea typeface="Lexend Deca"/>
                <a:cs typeface="Lexend Deca"/>
                <a:sym typeface="Lexend Deca"/>
              </a:rPr>
              <a:t>...</a:t>
            </a:r>
            <a:endParaRPr sz="10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5" name="Google Shape;75;p17"/>
          <p:cNvSpPr/>
          <p:nvPr/>
        </p:nvSpPr>
        <p:spPr>
          <a:xfrm>
            <a:off x="6066650" y="1130700"/>
            <a:ext cx="942300" cy="10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 Deca"/>
                <a:ea typeface="Lexend Deca"/>
                <a:cs typeface="Lexend Deca"/>
                <a:sym typeface="Lexend Deca"/>
              </a:rPr>
              <a:t>Order 1</a:t>
            </a:r>
            <a:endParaRPr b="1" sz="1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 Deca"/>
                <a:ea typeface="Lexend Deca"/>
                <a:cs typeface="Lexend Deca"/>
                <a:sym typeface="Lexend Deca"/>
              </a:rPr>
              <a:t>Recipe</a:t>
            </a:r>
            <a:endParaRPr b="1" sz="1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Deca"/>
                <a:ea typeface="Lexend Deca"/>
                <a:cs typeface="Lexend Deca"/>
                <a:sym typeface="Lexend Deca"/>
              </a:rPr>
              <a:t>Step 1</a:t>
            </a:r>
            <a:endParaRPr sz="1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Deca"/>
                <a:ea typeface="Lexend Deca"/>
                <a:cs typeface="Lexend Deca"/>
                <a:sym typeface="Lexend Deca"/>
              </a:rPr>
              <a:t>Step 2</a:t>
            </a:r>
            <a:endParaRPr sz="1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Deca"/>
                <a:ea typeface="Lexend Deca"/>
                <a:cs typeface="Lexend Deca"/>
                <a:sym typeface="Lexend Deca"/>
              </a:rPr>
              <a:t>Step 3</a:t>
            </a:r>
            <a:endParaRPr sz="1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Deca"/>
                <a:ea typeface="Lexend Deca"/>
                <a:cs typeface="Lexend Deca"/>
                <a:sym typeface="Lexend Deca"/>
              </a:rPr>
              <a:t>...</a:t>
            </a:r>
            <a:endParaRPr sz="1000"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76" name="Google Shape;76;p17"/>
          <p:cNvCxnSpPr/>
          <p:nvPr/>
        </p:nvCxnSpPr>
        <p:spPr>
          <a:xfrm>
            <a:off x="5346488" y="1668900"/>
            <a:ext cx="573300" cy="156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7"/>
          <p:cNvCxnSpPr/>
          <p:nvPr/>
        </p:nvCxnSpPr>
        <p:spPr>
          <a:xfrm>
            <a:off x="7155788" y="1668900"/>
            <a:ext cx="573300" cy="156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938" y="1390038"/>
            <a:ext cx="573300" cy="5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7444250" y="1963350"/>
            <a:ext cx="143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Chef (thread)</a:t>
            </a:r>
            <a:endParaRPr b="1" sz="11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4725225" y="2799550"/>
            <a:ext cx="3290100" cy="21483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4725225" y="2481125"/>
            <a:ext cx="229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Restaurant (A CPU Core)</a:t>
            </a:r>
            <a:endParaRPr b="1" sz="11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5058825" y="3211750"/>
            <a:ext cx="2622900" cy="573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7254450" y="3717525"/>
            <a:ext cx="427200" cy="3972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5058825" y="2910938"/>
            <a:ext cx="229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Kitchen (Process)</a:t>
            </a:r>
            <a:endParaRPr b="1" sz="11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092850" y="3211738"/>
            <a:ext cx="229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Shelves (Memory)</a:t>
            </a:r>
            <a:endParaRPr b="1" sz="11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5079425" y="4212150"/>
            <a:ext cx="266700" cy="295200"/>
          </a:xfrm>
          <a:prstGeom prst="rect">
            <a:avLst/>
          </a:prstGeom>
          <a:solidFill>
            <a:srgbClr val="4EC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4</a:t>
            </a:r>
            <a:endParaRPr sz="11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5404600" y="4212150"/>
            <a:ext cx="266700" cy="295200"/>
          </a:xfrm>
          <a:prstGeom prst="rect">
            <a:avLst/>
          </a:prstGeom>
          <a:solidFill>
            <a:srgbClr val="4EC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2</a:t>
            </a:r>
            <a:endParaRPr sz="11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6268375" y="4212150"/>
            <a:ext cx="266700" cy="295200"/>
          </a:xfrm>
          <a:prstGeom prst="rect">
            <a:avLst/>
          </a:prstGeom>
          <a:solidFill>
            <a:srgbClr val="4EC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3</a:t>
            </a:r>
            <a:endParaRPr sz="11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6593550" y="4212150"/>
            <a:ext cx="266700" cy="295200"/>
          </a:xfrm>
          <a:prstGeom prst="rect">
            <a:avLst/>
          </a:prstGeom>
          <a:solidFill>
            <a:srgbClr val="4EC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1</a:t>
            </a:r>
            <a:endParaRPr sz="11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644" y="4319148"/>
            <a:ext cx="366948" cy="35443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5412363" y="4565866"/>
            <a:ext cx="91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Chef (thread)</a:t>
            </a:r>
            <a:endParaRPr b="1" sz="8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9819" y="4319223"/>
            <a:ext cx="366948" cy="35443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6593538" y="4565941"/>
            <a:ext cx="91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Chef (thread)</a:t>
            </a:r>
            <a:endParaRPr b="1" sz="8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433025" y="2226298"/>
            <a:ext cx="3290100" cy="18021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433025" y="1907863"/>
            <a:ext cx="229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Restaurant (A CPU Core)</a:t>
            </a:r>
            <a:endParaRPr b="1" sz="11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66625" y="2638488"/>
            <a:ext cx="2622900" cy="573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2962250" y="3144263"/>
            <a:ext cx="427200" cy="3972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766625" y="2337675"/>
            <a:ext cx="229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Kitchen (Process)</a:t>
            </a:r>
            <a:endParaRPr b="1" sz="11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800650" y="2638475"/>
            <a:ext cx="229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Shelves (Memory)</a:t>
            </a:r>
            <a:endParaRPr b="1" sz="11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069" y="3438110"/>
            <a:ext cx="366948" cy="35443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1487788" y="3684829"/>
            <a:ext cx="91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Chef (thread)</a:t>
            </a:r>
            <a:endParaRPr b="1" sz="8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Thread priorities</a:t>
            </a:r>
            <a:endParaRPr/>
          </a:p>
        </p:txBody>
      </p:sp>
      <p:sp>
        <p:nvSpPr>
          <p:cNvPr id="506" name="Google Shape;50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m1.setPriority(Thread.MIN_PRIORITY);    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m2.setPriority(Thread.MAX_PRIORITY);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Sleep</a:t>
            </a:r>
            <a:endParaRPr/>
          </a:p>
        </p:txBody>
      </p:sp>
      <p:sp>
        <p:nvSpPr>
          <p:cNvPr id="512" name="Google Shape;512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static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void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sleep(</a:t>
            </a:r>
            <a:r>
              <a:rPr b="1" lang="en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long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mls) </a:t>
            </a:r>
            <a:r>
              <a:rPr b="1" lang="en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throws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InterruptedException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Try starting thread twice.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Calling run method instead of start()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Join</a:t>
            </a:r>
            <a:endParaRPr/>
          </a:p>
        </p:txBody>
      </p:sp>
      <p:sp>
        <p:nvSpPr>
          <p:cNvPr id="518" name="Google Shape;518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join() method waits for a thread to die. In other words, it causes the currently running threads to stop executing until the thread it joins with completes its task.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 void join()throws InterruptedException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 void join(long milliseconds)throws InterruptedException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getName(),setName(String) and getId()</a:t>
            </a:r>
            <a:endParaRPr/>
          </a:p>
        </p:txBody>
      </p:sp>
      <p:sp>
        <p:nvSpPr>
          <p:cNvPr id="524" name="Google Shape;524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 String getName()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 void setName(String name)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 long getId()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currentThread()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8"/>
          <p:cNvSpPr txBox="1"/>
          <p:nvPr>
            <p:ph idx="1" type="body"/>
          </p:nvPr>
        </p:nvSpPr>
        <p:spPr>
          <a:xfrm>
            <a:off x="304800" y="94892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Mostly we want the main thread to finish last</a:t>
            </a:r>
            <a:endParaRPr/>
          </a:p>
          <a:p>
            <a:pPr indent="-1905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accomplished by calling sleep() within main() with a long delay to ensure that all the child threads are terminated prior to the main thread</a:t>
            </a:r>
            <a:endParaRPr/>
          </a:p>
          <a:p>
            <a:pPr indent="-1905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Question: How will main know when the child terminates?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isAlive() – determines whether a thread has finished; returns true is the thread is still running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join() – this method waits until the thread on which it is called terminates.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Maximum amount of time we want a thread to wait can also be specified.</a:t>
            </a:r>
            <a:endParaRPr/>
          </a:p>
        </p:txBody>
      </p:sp>
      <p:sp>
        <p:nvSpPr>
          <p:cNvPr id="530" name="Google Shape;530;p48"/>
          <p:cNvSpPr txBox="1"/>
          <p:nvPr>
            <p:ph idx="2" type="body"/>
          </p:nvPr>
        </p:nvSpPr>
        <p:spPr>
          <a:xfrm>
            <a:off x="304800" y="114300"/>
            <a:ext cx="632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isAlive() &amp; join()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Using isAlive() &amp; join()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36" name="Google Shape;536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Mostly we want the main thread to finish last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It is accomplished by calling </a:t>
            </a: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sleep()</a:t>
            </a: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 within </a:t>
            </a: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main()</a:t>
            </a: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 with a long delay to ensure that all the child threads are terminated prior to the main thread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b="1" lang="en" sz="1400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Question</a:t>
            </a:r>
            <a:r>
              <a:rPr lang="en" sz="1400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: How will main know when the child terminates?</a:t>
            </a:r>
            <a:endParaRPr sz="1400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isAlive()</a:t>
            </a: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 – determines whether a thread has finished; returns true is the thread is still running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join()</a:t>
            </a: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 – this method waits until the thread on which it is called terminates.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Maximum amount of time we want a thread to wait can also be specified.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0"/>
          <p:cNvSpPr txBox="1"/>
          <p:nvPr>
            <p:ph idx="1" type="body"/>
          </p:nvPr>
        </p:nvSpPr>
        <p:spPr>
          <a:xfrm>
            <a:off x="304800" y="114300"/>
            <a:ext cx="632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Shared Memory</a:t>
            </a:r>
            <a:endParaRPr/>
          </a:p>
        </p:txBody>
      </p:sp>
      <p:pic>
        <p:nvPicPr>
          <p:cNvPr id="542" name="Google Shape;542;p5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5" y="1469231"/>
            <a:ext cx="8096400" cy="26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5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714500"/>
            <a:ext cx="7213500" cy="22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51"/>
          <p:cNvSpPr txBox="1"/>
          <p:nvPr>
            <p:ph idx="2" type="body"/>
          </p:nvPr>
        </p:nvSpPr>
        <p:spPr>
          <a:xfrm>
            <a:off x="304800" y="114300"/>
            <a:ext cx="632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Shared Memory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2"/>
          <p:cNvSpPr txBox="1"/>
          <p:nvPr>
            <p:ph idx="1" type="body"/>
          </p:nvPr>
        </p:nvSpPr>
        <p:spPr>
          <a:xfrm>
            <a:off x="304800" y="100607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multiple threads try to access the same resource they often produce erroneous or unforeseen results.</a:t>
            </a:r>
            <a:endParaRPr/>
          </a:p>
          <a:p>
            <a:pPr indent="-1905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Synchronization makes sure that only one thread can access the resource at a given point of time.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monitor which is an object that is used as a mutually exclusive lock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one thread can own the lock at a time</a:t>
            </a:r>
            <a:endParaRPr/>
          </a:p>
          <a:p>
            <a:pPr indent="-1905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 can own a monitor, when it acquires a lock it is said to have entered the monitor, all the other threads attempting to enter the monitor are suspended until the thread inside exits.</a:t>
            </a:r>
            <a:endParaRPr/>
          </a:p>
        </p:txBody>
      </p:sp>
      <p:sp>
        <p:nvSpPr>
          <p:cNvPr id="554" name="Google Shape;554;p52"/>
          <p:cNvSpPr txBox="1"/>
          <p:nvPr>
            <p:ph idx="2" type="body"/>
          </p:nvPr>
        </p:nvSpPr>
        <p:spPr>
          <a:xfrm>
            <a:off x="304800" y="114300"/>
            <a:ext cx="632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Synchronization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3"/>
          <p:cNvSpPr txBox="1"/>
          <p:nvPr>
            <p:ph idx="1" type="body"/>
          </p:nvPr>
        </p:nvSpPr>
        <p:spPr>
          <a:xfrm>
            <a:off x="304800" y="112037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objects have their own implicit monitor associated with them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enter the monitor, the object has to call the method modified with the synchronized keyword.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other threads trying to call it (or any other synchronized method) on the same instance has to wait.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Returning from the method relinquish the control to other waiting threads.</a:t>
            </a:r>
            <a:endParaRPr/>
          </a:p>
        </p:txBody>
      </p:sp>
      <p:sp>
        <p:nvSpPr>
          <p:cNvPr id="560" name="Google Shape;560;p53"/>
          <p:cNvSpPr txBox="1"/>
          <p:nvPr>
            <p:ph idx="2" type="body"/>
          </p:nvPr>
        </p:nvSpPr>
        <p:spPr>
          <a:xfrm>
            <a:off x="304800" y="114300"/>
            <a:ext cx="632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Process vs Thread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5078575" y="1336150"/>
            <a:ext cx="3290100" cy="35769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5078575" y="1017725"/>
            <a:ext cx="229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Restaurant (A CPU Core 2)</a:t>
            </a:r>
            <a:endParaRPr b="1" sz="11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5412175" y="1748350"/>
            <a:ext cx="2622900" cy="573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7607800" y="2254125"/>
            <a:ext cx="427200" cy="3972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5412175" y="1447538"/>
            <a:ext cx="229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Kitchen (Process)</a:t>
            </a:r>
            <a:endParaRPr b="1" sz="11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5446200" y="1748338"/>
            <a:ext cx="229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Shelves (Memory)</a:t>
            </a:r>
            <a:endParaRPr b="1" sz="11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519" y="2435448"/>
            <a:ext cx="366948" cy="35443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5365238" y="2682166"/>
            <a:ext cx="91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Chef (thread)</a:t>
            </a:r>
            <a:endParaRPr b="1" sz="8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794" y="2435448"/>
            <a:ext cx="366948" cy="35443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6126513" y="2682166"/>
            <a:ext cx="91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Chef (thread)</a:t>
            </a:r>
            <a:endParaRPr b="1" sz="8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069" y="2435448"/>
            <a:ext cx="366948" cy="35443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6887788" y="2682166"/>
            <a:ext cx="91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Chef (thread)</a:t>
            </a:r>
            <a:endParaRPr b="1" sz="8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5435638" y="3423775"/>
            <a:ext cx="2622900" cy="573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7631263" y="3929550"/>
            <a:ext cx="427200" cy="3972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5435638" y="3122963"/>
            <a:ext cx="229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Kitchen (Process)</a:t>
            </a:r>
            <a:endParaRPr b="1" sz="11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5469663" y="3423763"/>
            <a:ext cx="229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Shelves (Memory)</a:t>
            </a:r>
            <a:endParaRPr b="1" sz="11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6256" y="4110873"/>
            <a:ext cx="366948" cy="35443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6149975" y="4357591"/>
            <a:ext cx="91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Chef (thread)</a:t>
            </a:r>
            <a:endParaRPr b="1" sz="8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752100" y="1336150"/>
            <a:ext cx="3290100" cy="35769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752100" y="1017725"/>
            <a:ext cx="229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Restaurant (A CPU Core 1)</a:t>
            </a:r>
            <a:endParaRPr b="1" sz="11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085700" y="1748350"/>
            <a:ext cx="2622900" cy="573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3281325" y="2254125"/>
            <a:ext cx="427200" cy="3972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1085700" y="1447538"/>
            <a:ext cx="229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Kitchen (Process)</a:t>
            </a:r>
            <a:endParaRPr b="1" sz="11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1119725" y="1748338"/>
            <a:ext cx="229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Shelves (Memory)</a:t>
            </a:r>
            <a:endParaRPr b="1" sz="11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981" y="2445048"/>
            <a:ext cx="366948" cy="35443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1449700" y="2691766"/>
            <a:ext cx="91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Chef (thread)</a:t>
            </a:r>
            <a:endParaRPr b="1" sz="8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256" y="2445048"/>
            <a:ext cx="366948" cy="35443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2210975" y="2691766"/>
            <a:ext cx="91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Chef (thread)</a:t>
            </a:r>
            <a:endParaRPr b="1" sz="8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1109163" y="3423775"/>
            <a:ext cx="2622900" cy="573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3304788" y="3929550"/>
            <a:ext cx="427200" cy="3972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1109163" y="3122963"/>
            <a:ext cx="229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Kitchen (Process)</a:t>
            </a:r>
            <a:endParaRPr b="1" sz="11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1143188" y="3423763"/>
            <a:ext cx="229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Shelves (Memory)</a:t>
            </a:r>
            <a:endParaRPr b="1" sz="11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844" y="4165823"/>
            <a:ext cx="366948" cy="35443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/>
          <p:nvPr/>
        </p:nvSpPr>
        <p:spPr>
          <a:xfrm>
            <a:off x="1011563" y="4412541"/>
            <a:ext cx="91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Chef (thread)</a:t>
            </a:r>
            <a:endParaRPr b="1" sz="8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119" y="4165823"/>
            <a:ext cx="366948" cy="35443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/>
        </p:nvSpPr>
        <p:spPr>
          <a:xfrm>
            <a:off x="1772838" y="4412541"/>
            <a:ext cx="91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Chef (thread)</a:t>
            </a:r>
            <a:endParaRPr b="1" sz="8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394" y="4165823"/>
            <a:ext cx="366948" cy="35443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/>
        </p:nvSpPr>
        <p:spPr>
          <a:xfrm>
            <a:off x="2534113" y="4412541"/>
            <a:ext cx="91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Chef (thread)</a:t>
            </a:r>
            <a:endParaRPr b="1" sz="8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4"/>
          <p:cNvSpPr txBox="1"/>
          <p:nvPr>
            <p:ph idx="1" type="body"/>
          </p:nvPr>
        </p:nvSpPr>
        <p:spPr>
          <a:xfrm>
            <a:off x="304800" y="112037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synchronized methods within classes provides easy and effective way of achieving synchronization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we want to synchronize objects of a class that was not designed for multithreaded access.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class does not have synchronized methods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class is provided by third party and we don’t have access to the code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Solution: Put call to the methods inside a synchronized block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54"/>
          <p:cNvSpPr txBox="1"/>
          <p:nvPr>
            <p:ph idx="2" type="body"/>
          </p:nvPr>
        </p:nvSpPr>
        <p:spPr>
          <a:xfrm>
            <a:off x="304800" y="114300"/>
            <a:ext cx="632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Synchronization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Synchronization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72" name="Google Shape;572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Using Synchronized Methods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The synchronized Statement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6"/>
          <p:cNvSpPr txBox="1"/>
          <p:nvPr>
            <p:ph idx="1" type="body"/>
          </p:nvPr>
        </p:nvSpPr>
        <p:spPr>
          <a:xfrm>
            <a:off x="457200" y="1151334"/>
            <a:ext cx="40401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0" lang="en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 1</a:t>
            </a:r>
            <a:endParaRPr/>
          </a:p>
        </p:txBody>
      </p:sp>
      <p:sp>
        <p:nvSpPr>
          <p:cNvPr id="578" name="Google Shape;578;p56"/>
          <p:cNvSpPr txBox="1"/>
          <p:nvPr>
            <p:ph idx="1" type="body"/>
          </p:nvPr>
        </p:nvSpPr>
        <p:spPr>
          <a:xfrm>
            <a:off x="457200" y="1771650"/>
            <a:ext cx="4040100" cy="28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 1 : T11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 2 : T21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sleep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 3 : T31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 4 : T41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56"/>
          <p:cNvSpPr txBox="1"/>
          <p:nvPr>
            <p:ph idx="1" type="body"/>
          </p:nvPr>
        </p:nvSpPr>
        <p:spPr>
          <a:xfrm>
            <a:off x="4645025" y="1151334"/>
            <a:ext cx="40419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0" lang="en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 2</a:t>
            </a:r>
            <a:endParaRPr/>
          </a:p>
        </p:txBody>
      </p:sp>
      <p:sp>
        <p:nvSpPr>
          <p:cNvPr id="580" name="Google Shape;580;p56"/>
          <p:cNvSpPr txBox="1"/>
          <p:nvPr>
            <p:ph idx="2" type="body"/>
          </p:nvPr>
        </p:nvSpPr>
        <p:spPr>
          <a:xfrm>
            <a:off x="4645025" y="1771650"/>
            <a:ext cx="4041900" cy="28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 1 : T12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 2 : T22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 3 : T32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56"/>
          <p:cNvSpPr txBox="1"/>
          <p:nvPr>
            <p:ph idx="3" type="body"/>
          </p:nvPr>
        </p:nvSpPr>
        <p:spPr>
          <a:xfrm>
            <a:off x="304800" y="114300"/>
            <a:ext cx="632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Multi-threads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7"/>
          <p:cNvSpPr txBox="1"/>
          <p:nvPr>
            <p:ph idx="1" type="body"/>
          </p:nvPr>
        </p:nvSpPr>
        <p:spPr>
          <a:xfrm>
            <a:off x="304800" y="840283"/>
            <a:ext cx="8229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multi-threaded environment, </a:t>
            </a: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more than one thread try to access a shared resource</a:t>
            </a: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(modify, write) at the same time.</a:t>
            </a:r>
            <a:endParaRPr/>
          </a:p>
          <a:p>
            <a:pPr indent="-1905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Since multiple threads try to race each other to finish executing a method thus the name </a:t>
            </a: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race condition</a:t>
            </a: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905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safe if </a:t>
            </a: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threads are </a:t>
            </a: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trying to read a shared resource as long as they are not trying to change it. </a:t>
            </a:r>
            <a:endParaRPr/>
          </a:p>
        </p:txBody>
      </p:sp>
      <p:sp>
        <p:nvSpPr>
          <p:cNvPr id="587" name="Google Shape;587;p57"/>
          <p:cNvSpPr txBox="1"/>
          <p:nvPr>
            <p:ph idx="2" type="body"/>
          </p:nvPr>
        </p:nvSpPr>
        <p:spPr>
          <a:xfrm>
            <a:off x="304800" y="85725"/>
            <a:ext cx="6324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Race Condition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8"/>
          <p:cNvSpPr txBox="1"/>
          <p:nvPr>
            <p:ph idx="1" type="body"/>
          </p:nvPr>
        </p:nvSpPr>
        <p:spPr>
          <a:xfrm>
            <a:off x="304800" y="840283"/>
            <a:ext cx="8229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Synchronized blocks unconditionally blocks all the other threads from asynchronous access</a:t>
            </a:r>
            <a:endParaRPr/>
          </a:p>
          <a:p>
            <a:pPr indent="-1905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subtle level of control can be achieved through interprocess communication</a:t>
            </a:r>
            <a:endParaRPr/>
          </a:p>
          <a:p>
            <a:pPr indent="-1905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Multithreading is used to replace polling. Polling is implemented by a loop that is used to check a condition repeatedly. Once the condition is true, appropriate action is taken. This wastes CPU time.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Eg. Producer / Consumer problem</a:t>
            </a:r>
            <a:endParaRPr/>
          </a:p>
        </p:txBody>
      </p:sp>
      <p:sp>
        <p:nvSpPr>
          <p:cNvPr id="593" name="Google Shape;593;p58"/>
          <p:cNvSpPr txBox="1"/>
          <p:nvPr>
            <p:ph idx="2" type="body"/>
          </p:nvPr>
        </p:nvSpPr>
        <p:spPr>
          <a:xfrm>
            <a:off x="304800" y="85725"/>
            <a:ext cx="6324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Inter-thread Communication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Wait, notify, notifyAll()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99" name="Google Shape;599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wait( ) tells the calling thread to give up the monitor and go to sleep until some other thread enters the same monitor and calls notify( ) or notifyAll( ).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notify( ) wakes up a thread that called wait( ) on the same object.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notifyAll( ) wakes up all the threads that called wait( ) on the same object. One of the threads will be granted access.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0"/>
          <p:cNvSpPr txBox="1"/>
          <p:nvPr>
            <p:ph idx="1" type="body"/>
          </p:nvPr>
        </p:nvSpPr>
        <p:spPr>
          <a:xfrm>
            <a:off x="304800" y="840283"/>
            <a:ext cx="8229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wait() – tells the calling thread to give up the monitor and go to sleep until some other thread enters the same monitor and calls notify() or notifyAll().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notify() – wakes up a thread that called wait() on the same object.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notifyAll() – wakes up all the threads waiting on the same object. </a:t>
            </a:r>
            <a:endParaRPr/>
          </a:p>
        </p:txBody>
      </p:sp>
      <p:sp>
        <p:nvSpPr>
          <p:cNvPr id="605" name="Google Shape;605;p60"/>
          <p:cNvSpPr txBox="1"/>
          <p:nvPr>
            <p:ph idx="2" type="body"/>
          </p:nvPr>
        </p:nvSpPr>
        <p:spPr>
          <a:xfrm>
            <a:off x="304800" y="85725"/>
            <a:ext cx="6324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IPC methods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1"/>
          <p:cNvSpPr txBox="1"/>
          <p:nvPr>
            <p:ph idx="1" type="body"/>
          </p:nvPr>
        </p:nvSpPr>
        <p:spPr>
          <a:xfrm>
            <a:off x="304800" y="840283"/>
            <a:ext cx="8229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are static methods and operate on the current thread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get CPU back from the thread to thread scheduler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relinquish CPU from current thread, but does not release any lock held by the thread.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locks are to be released along with the CPU, then use wait() method.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	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Sleep is more reliable because when yield is used there is a possibility of same thread getting the CPU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advisable to use Thread.sleep(1) instead of yield.</a:t>
            </a:r>
            <a:endParaRPr/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61"/>
          <p:cNvSpPr txBox="1"/>
          <p:nvPr>
            <p:ph idx="2" type="body"/>
          </p:nvPr>
        </p:nvSpPr>
        <p:spPr>
          <a:xfrm>
            <a:off x="304800" y="85725"/>
            <a:ext cx="6324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6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 between the sleep and yield methods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6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314450"/>
            <a:ext cx="735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62"/>
          <p:cNvSpPr txBox="1"/>
          <p:nvPr>
            <p:ph idx="2" type="body"/>
          </p:nvPr>
        </p:nvSpPr>
        <p:spPr>
          <a:xfrm>
            <a:off x="304800" y="85725"/>
            <a:ext cx="6324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Deadlock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3"/>
          <p:cNvSpPr txBox="1"/>
          <p:nvPr>
            <p:ph idx="1" type="body"/>
          </p:nvPr>
        </p:nvSpPr>
        <p:spPr>
          <a:xfrm>
            <a:off x="304800" y="840283"/>
            <a:ext cx="8229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suspend(), resume(), stop() – are used to pause, restart and terminate a thread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But, they are deprecated because they can sometimes cause serious failures.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wait() and notify() methods can be used to suspend and resume thread using a Boolean flag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63"/>
          <p:cNvSpPr txBox="1"/>
          <p:nvPr>
            <p:ph idx="2" type="body"/>
          </p:nvPr>
        </p:nvSpPr>
        <p:spPr>
          <a:xfrm>
            <a:off x="304800" y="85725"/>
            <a:ext cx="6324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Suspend, Resume, Stop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Multi-tasking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graphicFrame>
        <p:nvGraphicFramePr>
          <p:cNvPr id="150" name="Google Shape;150;p19"/>
          <p:cNvGraphicFramePr/>
          <p:nvPr/>
        </p:nvGraphicFramePr>
        <p:xfrm>
          <a:off x="457200" y="12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{3BD70180-7AD7-4288-BFBB-779921F16174}</a:tableStyleId>
              </a:tblPr>
              <a:tblGrid>
                <a:gridCol w="4114800"/>
                <a:gridCol w="4114800"/>
              </a:tblGrid>
              <a:tr h="293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200"/>
                        <a:buFont typeface="Calibri"/>
                        <a:buNone/>
                      </a:pPr>
                      <a:r>
                        <a:rPr b="1"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Process based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200"/>
                        <a:buFont typeface="Calibri"/>
                        <a:buNone/>
                      </a:pPr>
                      <a:r>
                        <a:rPr b="1"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Thread based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alibri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Heavy weight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alibri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Light weight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alibri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Program in execution is called as a process.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alibri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Thread is a part of the program that has separate path of execution.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alibri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Each process has a separate space in memory 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alibri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Threads share the same address space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alibri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Communication cost is high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alibri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Communication cost is low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alibri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Context switching is required for saving and loading registers, memory maps etc.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alibri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Context switching is not required.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alibri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Eg. Browsing and listening to music	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alibri"/>
                        <a:buNone/>
                      </a:pPr>
                      <a:r>
                        <a:rPr i="0" lang="en" u="none" cap="none" strike="noStrike">
                          <a:solidFill>
                            <a:schemeClr val="dk2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Eg. Formatting using a text editor at the same time it is printing.</a:t>
                      </a:r>
                      <a:endParaRPr>
                        <a:solidFill>
                          <a:schemeClr val="dk2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Concurrency Vs Parallelism</a:t>
            </a:r>
            <a:endParaRPr sz="1400">
              <a:solidFill>
                <a:srgbClr val="273239"/>
              </a:solidFill>
              <a:highlight>
                <a:srgbClr val="FFFFFF"/>
              </a:highlight>
            </a:endParaRPr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250"/>
              <a:buAutoNum type="arabicPeriod"/>
            </a:pPr>
            <a:r>
              <a:rPr lang="en" sz="1250">
                <a:solidFill>
                  <a:srgbClr val="273239"/>
                </a:solidFill>
                <a:highlight>
                  <a:srgbClr val="FFFFFF"/>
                </a:highlight>
              </a:rPr>
              <a:t>Concurrency is the task of running and managing the multiple computations at the same time.</a:t>
            </a:r>
            <a:endParaRPr sz="125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273239"/>
                </a:solidFill>
                <a:highlight>
                  <a:srgbClr val="FFFFFF"/>
                </a:highlight>
              </a:rPr>
              <a:t>While parallelism is the task of running multiple computations simultaneously.</a:t>
            </a:r>
            <a:endParaRPr sz="125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250"/>
              <a:buAutoNum type="arabicPeriod"/>
            </a:pPr>
            <a:r>
              <a:rPr lang="en" sz="1250">
                <a:solidFill>
                  <a:srgbClr val="273239"/>
                </a:solidFill>
                <a:highlight>
                  <a:srgbClr val="FFFFFF"/>
                </a:highlight>
              </a:rPr>
              <a:t>Concurrency is achieved through the interleaving operation of processes on the central processing unit(CPU) or in other words by the context switching.</a:t>
            </a:r>
            <a:endParaRPr sz="125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273239"/>
                </a:solidFill>
                <a:highlight>
                  <a:srgbClr val="FFFFFF"/>
                </a:highlight>
              </a:rPr>
              <a:t>While it is achieved by through multiple central processing units(CPUs).</a:t>
            </a:r>
            <a:endParaRPr sz="125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273239"/>
                </a:solidFill>
                <a:highlight>
                  <a:srgbClr val="FFFFFF"/>
                </a:highlight>
              </a:rPr>
              <a:t>3.Concurrency can be done by using a single processing unit.</a:t>
            </a:r>
            <a:endParaRPr sz="125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273239"/>
                </a:solidFill>
                <a:highlight>
                  <a:srgbClr val="FFFFFF"/>
                </a:highlight>
              </a:rPr>
              <a:t>While this can’t be done by using a single processing unit. it needs multiple processing units.</a:t>
            </a:r>
            <a:endParaRPr sz="125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Single vs Multi Threading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853325" y="1333325"/>
            <a:ext cx="2617800" cy="31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Google Shape;163;p21"/>
          <p:cNvCxnSpPr/>
          <p:nvPr/>
        </p:nvCxnSpPr>
        <p:spPr>
          <a:xfrm>
            <a:off x="834875" y="1877200"/>
            <a:ext cx="2654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1"/>
          <p:cNvCxnSpPr/>
          <p:nvPr/>
        </p:nvCxnSpPr>
        <p:spPr>
          <a:xfrm>
            <a:off x="853325" y="2393375"/>
            <a:ext cx="2617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1"/>
          <p:cNvSpPr/>
          <p:nvPr/>
        </p:nvSpPr>
        <p:spPr>
          <a:xfrm>
            <a:off x="936300" y="1443950"/>
            <a:ext cx="756000" cy="359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code</a:t>
            </a:r>
            <a:endParaRPr sz="11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1784225" y="1443950"/>
            <a:ext cx="756000" cy="359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data</a:t>
            </a:r>
            <a:endParaRPr sz="11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2632150" y="1443950"/>
            <a:ext cx="756000" cy="359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f</a:t>
            </a:r>
            <a:r>
              <a:rPr lang="en" sz="1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iles</a:t>
            </a:r>
            <a:endParaRPr sz="11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936300" y="1955600"/>
            <a:ext cx="847800" cy="359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registers</a:t>
            </a:r>
            <a:endParaRPr sz="11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2632150" y="1955575"/>
            <a:ext cx="756000" cy="359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stack</a:t>
            </a:r>
            <a:endParaRPr sz="11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4766550" y="1333325"/>
            <a:ext cx="2617800" cy="31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21"/>
          <p:cNvCxnSpPr/>
          <p:nvPr/>
        </p:nvCxnSpPr>
        <p:spPr>
          <a:xfrm>
            <a:off x="4748100" y="1877200"/>
            <a:ext cx="2654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1"/>
          <p:cNvCxnSpPr/>
          <p:nvPr/>
        </p:nvCxnSpPr>
        <p:spPr>
          <a:xfrm>
            <a:off x="4766550" y="2393375"/>
            <a:ext cx="2617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1"/>
          <p:cNvSpPr/>
          <p:nvPr/>
        </p:nvSpPr>
        <p:spPr>
          <a:xfrm>
            <a:off x="4849525" y="1443950"/>
            <a:ext cx="756000" cy="359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code</a:t>
            </a:r>
            <a:endParaRPr sz="11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5697450" y="1443950"/>
            <a:ext cx="756000" cy="359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data</a:t>
            </a:r>
            <a:endParaRPr sz="12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6545375" y="1443950"/>
            <a:ext cx="756000" cy="359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files</a:t>
            </a:r>
            <a:endParaRPr sz="11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4849525" y="1955588"/>
            <a:ext cx="756000" cy="359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registers</a:t>
            </a:r>
            <a:endParaRPr sz="10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6545375" y="1955575"/>
            <a:ext cx="756000" cy="359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registers</a:t>
            </a:r>
            <a:endParaRPr sz="10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178" name="Google Shape;178;p21"/>
          <p:cNvCxnSpPr/>
          <p:nvPr/>
        </p:nvCxnSpPr>
        <p:spPr>
          <a:xfrm>
            <a:off x="5655750" y="1886400"/>
            <a:ext cx="0" cy="2580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1"/>
          <p:cNvCxnSpPr/>
          <p:nvPr/>
        </p:nvCxnSpPr>
        <p:spPr>
          <a:xfrm>
            <a:off x="6485350" y="1877175"/>
            <a:ext cx="0" cy="259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1"/>
          <p:cNvSpPr/>
          <p:nvPr/>
        </p:nvSpPr>
        <p:spPr>
          <a:xfrm>
            <a:off x="5692550" y="1955575"/>
            <a:ext cx="756000" cy="359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registers</a:t>
            </a:r>
            <a:endParaRPr sz="10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181" name="Google Shape;181;p21"/>
          <p:cNvCxnSpPr>
            <a:stCxn id="170" idx="1"/>
          </p:cNvCxnSpPr>
          <p:nvPr/>
        </p:nvCxnSpPr>
        <p:spPr>
          <a:xfrm>
            <a:off x="4766550" y="2895725"/>
            <a:ext cx="2617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21"/>
          <p:cNvSpPr/>
          <p:nvPr/>
        </p:nvSpPr>
        <p:spPr>
          <a:xfrm>
            <a:off x="4849525" y="2464850"/>
            <a:ext cx="756000" cy="359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stack</a:t>
            </a:r>
            <a:endParaRPr sz="11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6545375" y="2464838"/>
            <a:ext cx="756000" cy="359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stack</a:t>
            </a:r>
            <a:endParaRPr sz="11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5692550" y="2464838"/>
            <a:ext cx="756000" cy="359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stack</a:t>
            </a:r>
            <a:endParaRPr sz="11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853325" y="4531900"/>
            <a:ext cx="26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single-threaded process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899425" y="3231000"/>
            <a:ext cx="88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 Deca"/>
                <a:ea typeface="Lexend Deca"/>
                <a:cs typeface="Lexend Deca"/>
                <a:sym typeface="Lexend Deca"/>
              </a:rPr>
              <a:t>thread</a:t>
            </a:r>
            <a:endParaRPr sz="13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4766475" y="4587200"/>
            <a:ext cx="26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multi</a:t>
            </a:r>
            <a:r>
              <a:rPr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-threaded process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2099052" y="3138547"/>
            <a:ext cx="292175" cy="648175"/>
          </a:xfrm>
          <a:custGeom>
            <a:rect b="b" l="l" r="r" t="t"/>
            <a:pathLst>
              <a:path extrusionOk="0" h="25927" w="11687">
                <a:moveTo>
                  <a:pt x="11687" y="170"/>
                </a:moveTo>
                <a:cubicBezTo>
                  <a:pt x="9750" y="275"/>
                  <a:pt x="327" y="-562"/>
                  <a:pt x="65" y="799"/>
                </a:cubicBezTo>
                <a:cubicBezTo>
                  <a:pt x="-197" y="2160"/>
                  <a:pt x="10012" y="6557"/>
                  <a:pt x="10117" y="8337"/>
                </a:cubicBezTo>
                <a:cubicBezTo>
                  <a:pt x="10222" y="10117"/>
                  <a:pt x="798" y="9960"/>
                  <a:pt x="693" y="11478"/>
                </a:cubicBezTo>
                <a:cubicBezTo>
                  <a:pt x="588" y="12996"/>
                  <a:pt x="9540" y="15771"/>
                  <a:pt x="9488" y="17446"/>
                </a:cubicBezTo>
                <a:cubicBezTo>
                  <a:pt x="9436" y="19121"/>
                  <a:pt x="1164" y="20117"/>
                  <a:pt x="379" y="21530"/>
                </a:cubicBezTo>
                <a:cubicBezTo>
                  <a:pt x="-406" y="22944"/>
                  <a:pt x="4044" y="25194"/>
                  <a:pt x="4777" y="25927"/>
                </a:cubicBezTo>
              </a:path>
            </a:pathLst>
          </a:cu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Google Shape;189;p21"/>
          <p:cNvSpPr/>
          <p:nvPr/>
        </p:nvSpPr>
        <p:spPr>
          <a:xfrm>
            <a:off x="5081427" y="3327959"/>
            <a:ext cx="292175" cy="648175"/>
          </a:xfrm>
          <a:custGeom>
            <a:rect b="b" l="l" r="r" t="t"/>
            <a:pathLst>
              <a:path extrusionOk="0" h="25927" w="11687">
                <a:moveTo>
                  <a:pt x="11687" y="170"/>
                </a:moveTo>
                <a:cubicBezTo>
                  <a:pt x="9750" y="275"/>
                  <a:pt x="327" y="-562"/>
                  <a:pt x="65" y="799"/>
                </a:cubicBezTo>
                <a:cubicBezTo>
                  <a:pt x="-197" y="2160"/>
                  <a:pt x="10012" y="6557"/>
                  <a:pt x="10117" y="8337"/>
                </a:cubicBezTo>
                <a:cubicBezTo>
                  <a:pt x="10222" y="10117"/>
                  <a:pt x="798" y="9960"/>
                  <a:pt x="693" y="11478"/>
                </a:cubicBezTo>
                <a:cubicBezTo>
                  <a:pt x="588" y="12996"/>
                  <a:pt x="9540" y="15771"/>
                  <a:pt x="9488" y="17446"/>
                </a:cubicBezTo>
                <a:cubicBezTo>
                  <a:pt x="9436" y="19121"/>
                  <a:pt x="1164" y="20117"/>
                  <a:pt x="379" y="21530"/>
                </a:cubicBezTo>
                <a:cubicBezTo>
                  <a:pt x="-406" y="22944"/>
                  <a:pt x="4044" y="25194"/>
                  <a:pt x="4777" y="25927"/>
                </a:cubicBezTo>
              </a:path>
            </a:pathLst>
          </a:cu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Google Shape;190;p21"/>
          <p:cNvSpPr/>
          <p:nvPr/>
        </p:nvSpPr>
        <p:spPr>
          <a:xfrm>
            <a:off x="5924465" y="3327959"/>
            <a:ext cx="292175" cy="648175"/>
          </a:xfrm>
          <a:custGeom>
            <a:rect b="b" l="l" r="r" t="t"/>
            <a:pathLst>
              <a:path extrusionOk="0" h="25927" w="11687">
                <a:moveTo>
                  <a:pt x="11687" y="170"/>
                </a:moveTo>
                <a:cubicBezTo>
                  <a:pt x="9750" y="275"/>
                  <a:pt x="327" y="-562"/>
                  <a:pt x="65" y="799"/>
                </a:cubicBezTo>
                <a:cubicBezTo>
                  <a:pt x="-197" y="2160"/>
                  <a:pt x="10012" y="6557"/>
                  <a:pt x="10117" y="8337"/>
                </a:cubicBezTo>
                <a:cubicBezTo>
                  <a:pt x="10222" y="10117"/>
                  <a:pt x="798" y="9960"/>
                  <a:pt x="693" y="11478"/>
                </a:cubicBezTo>
                <a:cubicBezTo>
                  <a:pt x="588" y="12996"/>
                  <a:pt x="9540" y="15771"/>
                  <a:pt x="9488" y="17446"/>
                </a:cubicBezTo>
                <a:cubicBezTo>
                  <a:pt x="9436" y="19121"/>
                  <a:pt x="1164" y="20117"/>
                  <a:pt x="379" y="21530"/>
                </a:cubicBezTo>
                <a:cubicBezTo>
                  <a:pt x="-406" y="22944"/>
                  <a:pt x="4044" y="25194"/>
                  <a:pt x="4777" y="25927"/>
                </a:cubicBezTo>
              </a:path>
            </a:pathLst>
          </a:cu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Google Shape;191;p21"/>
          <p:cNvSpPr/>
          <p:nvPr/>
        </p:nvSpPr>
        <p:spPr>
          <a:xfrm>
            <a:off x="6793227" y="3327959"/>
            <a:ext cx="292175" cy="648175"/>
          </a:xfrm>
          <a:custGeom>
            <a:rect b="b" l="l" r="r" t="t"/>
            <a:pathLst>
              <a:path extrusionOk="0" h="25927" w="11687">
                <a:moveTo>
                  <a:pt x="11687" y="170"/>
                </a:moveTo>
                <a:cubicBezTo>
                  <a:pt x="9750" y="275"/>
                  <a:pt x="327" y="-562"/>
                  <a:pt x="65" y="799"/>
                </a:cubicBezTo>
                <a:cubicBezTo>
                  <a:pt x="-197" y="2160"/>
                  <a:pt x="10012" y="6557"/>
                  <a:pt x="10117" y="8337"/>
                </a:cubicBezTo>
                <a:cubicBezTo>
                  <a:pt x="10222" y="10117"/>
                  <a:pt x="798" y="9960"/>
                  <a:pt x="693" y="11478"/>
                </a:cubicBezTo>
                <a:cubicBezTo>
                  <a:pt x="588" y="12996"/>
                  <a:pt x="9540" y="15771"/>
                  <a:pt x="9488" y="17446"/>
                </a:cubicBezTo>
                <a:cubicBezTo>
                  <a:pt x="9436" y="19121"/>
                  <a:pt x="1164" y="20117"/>
                  <a:pt x="379" y="21530"/>
                </a:cubicBezTo>
                <a:cubicBezTo>
                  <a:pt x="-406" y="22944"/>
                  <a:pt x="4044" y="25194"/>
                  <a:pt x="4777" y="25927"/>
                </a:cubicBezTo>
              </a:path>
            </a:pathLst>
          </a:cu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92" name="Google Shape;192;p21"/>
          <p:cNvCxnSpPr/>
          <p:nvPr/>
        </p:nvCxnSpPr>
        <p:spPr>
          <a:xfrm>
            <a:off x="1563025" y="3444150"/>
            <a:ext cx="4332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3" name="Google Shape;193;p21"/>
          <p:cNvSpPr txBox="1"/>
          <p:nvPr/>
        </p:nvSpPr>
        <p:spPr>
          <a:xfrm>
            <a:off x="7963575" y="3459600"/>
            <a:ext cx="756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thread</a:t>
            </a:r>
            <a:endParaRPr sz="13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194" name="Google Shape;194;p21"/>
          <p:cNvCxnSpPr/>
          <p:nvPr/>
        </p:nvCxnSpPr>
        <p:spPr>
          <a:xfrm rot="10800000">
            <a:off x="7241275" y="3645125"/>
            <a:ext cx="59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Thread Model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exend Deca"/>
                <a:ea typeface="Lexend Deca"/>
                <a:cs typeface="Lexend Deca"/>
                <a:sym typeface="Lexend Deca"/>
              </a:rPr>
              <a:t>Single threaded systems use event loop with polling</a:t>
            </a:r>
            <a:endParaRPr b="1"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Threads run a infinite loop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It polls a single event queue, let say, waiting for a network file to be read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The program wait until the event handler returns which wastes the CPU time.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When a thread blocks for a resource, entire program stops running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Lexend Deca"/>
                <a:ea typeface="Lexend Deca"/>
                <a:cs typeface="Lexend Deca"/>
                <a:sym typeface="Lexend Deca"/>
              </a:rPr>
              <a:t>Example</a:t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206" name="Google Shape;20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2677" y="1246050"/>
            <a:ext cx="5858650" cy="281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