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Lexend Deca"/>
      <p:regular r:id="rId28"/>
      <p:bold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689380-B2F6-4193-A128-EAC1EA9569C9}">
  <a:tblStyle styleId="{28689380-B2F6-4193-A128-EAC1EA9569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LexendDec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exendDec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a6fcde18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a6fcde1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a6fcde1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a6fcde1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a6fcde18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a6fcde18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c9d08511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c9d08511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c9d08511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c9d08511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9d08511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c9d08511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c9d08511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c9d08511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a6fcde1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a6fcde1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c9d08511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c9d08511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c9d08511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c9d08511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a6fcde1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a6fcde1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c9d08511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c9d08511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c9d08511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c9d08511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a6fcde1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a6fcde1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c9d0851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c9d0851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a6fcde1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a6fcde1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a6fcde18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a6fcde1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c9d08511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c9d08511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c9d08511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c9d08511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c9d08511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c9d08511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58600"/>
            <a:ext cx="8520600" cy="162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ctr">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ctr">
              <a:spcBef>
                <a:spcPts val="0"/>
              </a:spcBef>
              <a:spcAft>
                <a:spcPts val="0"/>
              </a:spcAft>
              <a:buNone/>
            </a:pPr>
            <a:r>
              <a:rPr b="1" lang="en">
                <a:solidFill>
                  <a:srgbClr val="3C78D8"/>
                </a:solidFill>
                <a:latin typeface="Lexend Deca"/>
                <a:ea typeface="Lexend Deca"/>
                <a:cs typeface="Lexend Deca"/>
                <a:sym typeface="Lexend Deca"/>
              </a:rPr>
              <a:t>Exception </a:t>
            </a:r>
            <a:endParaRPr b="1">
              <a:solidFill>
                <a:srgbClr val="3C78D8"/>
              </a:solidFill>
              <a:latin typeface="Lexend Deca"/>
              <a:ea typeface="Lexend Deca"/>
              <a:cs typeface="Lexend Deca"/>
              <a:sym typeface="Lexend Deca"/>
            </a:endParaRPr>
          </a:p>
          <a:p>
            <a:pPr indent="0" lvl="0" marL="0" rtl="0" algn="ctr">
              <a:spcBef>
                <a:spcPts val="0"/>
              </a:spcBef>
              <a:spcAft>
                <a:spcPts val="0"/>
              </a:spcAft>
              <a:buNone/>
            </a:pPr>
            <a:r>
              <a:rPr b="1" lang="en">
                <a:solidFill>
                  <a:srgbClr val="3C78D8"/>
                </a:solidFill>
                <a:latin typeface="Lexend Deca"/>
                <a:ea typeface="Lexend Deca"/>
                <a:cs typeface="Lexend Deca"/>
                <a:sym typeface="Lexend Deca"/>
              </a:rPr>
              <a:t>Handling</a:t>
            </a:r>
            <a:endParaRPr b="1">
              <a:solidFill>
                <a:srgbClr val="3C78D8"/>
              </a:solidFill>
              <a:latin typeface="Lexend Deca"/>
              <a:ea typeface="Lexend Deca"/>
              <a:cs typeface="Lexend Deca"/>
              <a:sym typeface="Lexend De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Lexend Deca"/>
                <a:ea typeface="Lexend Deca"/>
                <a:cs typeface="Lexend Deca"/>
                <a:sym typeface="Lexend Deca"/>
              </a:rPr>
              <a:t>Memory Stack</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112" name="Google Shape;112;p22"/>
          <p:cNvSpPr/>
          <p:nvPr/>
        </p:nvSpPr>
        <p:spPr>
          <a:xfrm>
            <a:off x="1256425" y="1484150"/>
            <a:ext cx="2253600" cy="320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2"/>
          <p:cNvSpPr/>
          <p:nvPr/>
        </p:nvSpPr>
        <p:spPr>
          <a:xfrm>
            <a:off x="1408825" y="1636550"/>
            <a:ext cx="1959900" cy="805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m( )</a:t>
            </a:r>
            <a:endParaRPr b="1">
              <a:solidFill>
                <a:schemeClr val="lt1"/>
              </a:solidFill>
              <a:latin typeface="Comfortaa"/>
              <a:ea typeface="Comfortaa"/>
              <a:cs typeface="Comfortaa"/>
              <a:sym typeface="Comfortaa"/>
            </a:endParaRPr>
          </a:p>
        </p:txBody>
      </p:sp>
      <p:sp>
        <p:nvSpPr>
          <p:cNvPr id="114" name="Google Shape;114;p22"/>
          <p:cNvSpPr/>
          <p:nvPr/>
        </p:nvSpPr>
        <p:spPr>
          <a:xfrm>
            <a:off x="1403275" y="2571750"/>
            <a:ext cx="1959900" cy="4359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n( )</a:t>
            </a:r>
            <a:endParaRPr b="1">
              <a:solidFill>
                <a:schemeClr val="lt1"/>
              </a:solidFill>
              <a:latin typeface="Comfortaa"/>
              <a:ea typeface="Comfortaa"/>
              <a:cs typeface="Comfortaa"/>
              <a:sym typeface="Comfortaa"/>
            </a:endParaRPr>
          </a:p>
        </p:txBody>
      </p:sp>
      <p:sp>
        <p:nvSpPr>
          <p:cNvPr id="115" name="Google Shape;115;p22"/>
          <p:cNvSpPr/>
          <p:nvPr/>
        </p:nvSpPr>
        <p:spPr>
          <a:xfrm>
            <a:off x="1403275" y="3137350"/>
            <a:ext cx="1959900" cy="5298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p( )</a:t>
            </a:r>
            <a:endParaRPr b="1">
              <a:solidFill>
                <a:schemeClr val="lt1"/>
              </a:solidFill>
              <a:latin typeface="Comfortaa"/>
              <a:ea typeface="Comfortaa"/>
              <a:cs typeface="Comfortaa"/>
              <a:sym typeface="Comfortaa"/>
            </a:endParaRPr>
          </a:p>
        </p:txBody>
      </p:sp>
      <p:sp>
        <p:nvSpPr>
          <p:cNvPr id="116" name="Google Shape;116;p22"/>
          <p:cNvSpPr/>
          <p:nvPr/>
        </p:nvSpPr>
        <p:spPr>
          <a:xfrm>
            <a:off x="1408825" y="3894925"/>
            <a:ext cx="1959900" cy="631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Comfortaa"/>
                <a:ea typeface="Comfortaa"/>
                <a:cs typeface="Comfortaa"/>
                <a:sym typeface="Comfortaa"/>
              </a:rPr>
              <a:t>main( )</a:t>
            </a:r>
            <a:endParaRPr b="1">
              <a:solidFill>
                <a:schemeClr val="dk2"/>
              </a:solidFill>
              <a:latin typeface="Comfortaa"/>
              <a:ea typeface="Comfortaa"/>
              <a:cs typeface="Comfortaa"/>
              <a:sym typeface="Comfortaa"/>
            </a:endParaRPr>
          </a:p>
        </p:txBody>
      </p:sp>
      <p:sp>
        <p:nvSpPr>
          <p:cNvPr id="117" name="Google Shape;117;p22"/>
          <p:cNvSpPr txBox="1"/>
          <p:nvPr/>
        </p:nvSpPr>
        <p:spPr>
          <a:xfrm>
            <a:off x="4581525" y="1507613"/>
            <a:ext cx="452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E06666"/>
                </a:solidFill>
                <a:latin typeface="Lexend Deca"/>
                <a:ea typeface="Lexend Deca"/>
                <a:cs typeface="Lexend Deca"/>
                <a:sym typeface="Lexend Deca"/>
              </a:rPr>
              <a:t>Exception Occurred</a:t>
            </a:r>
            <a:endParaRPr b="1" sz="1200">
              <a:solidFill>
                <a:srgbClr val="E06666"/>
              </a:solidFill>
              <a:latin typeface="Lexend Deca"/>
              <a:ea typeface="Lexend Deca"/>
              <a:cs typeface="Lexend Deca"/>
              <a:sym typeface="Lexend Deca"/>
            </a:endParaRPr>
          </a:p>
        </p:txBody>
      </p:sp>
      <p:sp>
        <p:nvSpPr>
          <p:cNvPr id="118" name="Google Shape;118;p22"/>
          <p:cNvSpPr txBox="1"/>
          <p:nvPr/>
        </p:nvSpPr>
        <p:spPr>
          <a:xfrm>
            <a:off x="4581525" y="1730450"/>
            <a:ext cx="452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Lexend Deca"/>
                <a:ea typeface="Lexend Deca"/>
                <a:cs typeface="Lexend Deca"/>
                <a:sym typeface="Lexend Deca"/>
              </a:rPr>
              <a:t>No </a:t>
            </a:r>
            <a:r>
              <a:rPr b="1" lang="en" sz="1200">
                <a:solidFill>
                  <a:schemeClr val="dk2"/>
                </a:solidFill>
                <a:latin typeface="Lexend Deca"/>
                <a:ea typeface="Lexend Deca"/>
                <a:cs typeface="Lexend Deca"/>
                <a:sym typeface="Lexend Deca"/>
              </a:rPr>
              <a:t>Exception handling provided</a:t>
            </a:r>
            <a:endParaRPr b="1" sz="1200">
              <a:solidFill>
                <a:schemeClr val="dk2"/>
              </a:solidFill>
              <a:latin typeface="Lexend Deca"/>
              <a:ea typeface="Lexend Deca"/>
              <a:cs typeface="Lexend Deca"/>
              <a:sym typeface="Lexend Deca"/>
            </a:endParaRPr>
          </a:p>
        </p:txBody>
      </p:sp>
      <p:sp>
        <p:nvSpPr>
          <p:cNvPr id="119" name="Google Shape;119;p22"/>
          <p:cNvSpPr txBox="1"/>
          <p:nvPr/>
        </p:nvSpPr>
        <p:spPr>
          <a:xfrm>
            <a:off x="3657900" y="2214350"/>
            <a:ext cx="452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3C78D8"/>
                </a:solidFill>
                <a:latin typeface="Lexend Deca"/>
                <a:ea typeface="Lexend Deca"/>
                <a:cs typeface="Lexend Deca"/>
                <a:sym typeface="Lexend Deca"/>
              </a:rPr>
              <a:t>Exception thrown to the calling method</a:t>
            </a:r>
            <a:endParaRPr b="1" sz="1200">
              <a:solidFill>
                <a:srgbClr val="3C78D8"/>
              </a:solidFill>
              <a:latin typeface="Lexend Deca"/>
              <a:ea typeface="Lexend Deca"/>
              <a:cs typeface="Lexend Deca"/>
              <a:sym typeface="Lexend Deca"/>
            </a:endParaRPr>
          </a:p>
        </p:txBody>
      </p:sp>
      <p:sp>
        <p:nvSpPr>
          <p:cNvPr id="120" name="Google Shape;120;p22"/>
          <p:cNvSpPr txBox="1"/>
          <p:nvPr/>
        </p:nvSpPr>
        <p:spPr>
          <a:xfrm>
            <a:off x="4581525" y="2571738"/>
            <a:ext cx="452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Lexend Deca"/>
                <a:ea typeface="Lexend Deca"/>
                <a:cs typeface="Lexend Deca"/>
                <a:sym typeface="Lexend Deca"/>
              </a:rPr>
              <a:t>No Exception handling provided</a:t>
            </a:r>
            <a:endParaRPr b="1" sz="1200">
              <a:solidFill>
                <a:schemeClr val="dk2"/>
              </a:solidFill>
              <a:latin typeface="Lexend Deca"/>
              <a:ea typeface="Lexend Deca"/>
              <a:cs typeface="Lexend Deca"/>
              <a:sym typeface="Lexend Deca"/>
            </a:endParaRPr>
          </a:p>
        </p:txBody>
      </p:sp>
      <p:sp>
        <p:nvSpPr>
          <p:cNvPr id="121" name="Google Shape;121;p22"/>
          <p:cNvSpPr txBox="1"/>
          <p:nvPr/>
        </p:nvSpPr>
        <p:spPr>
          <a:xfrm>
            <a:off x="3586225" y="2995750"/>
            <a:ext cx="452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3C78D8"/>
                </a:solidFill>
                <a:latin typeface="Lexend Deca"/>
                <a:ea typeface="Lexend Deca"/>
                <a:cs typeface="Lexend Deca"/>
                <a:sym typeface="Lexend Deca"/>
              </a:rPr>
              <a:t>Exception thrown to the calling method</a:t>
            </a:r>
            <a:endParaRPr b="1" sz="1200">
              <a:solidFill>
                <a:srgbClr val="3C78D8"/>
              </a:solidFill>
              <a:latin typeface="Lexend Deca"/>
              <a:ea typeface="Lexend Deca"/>
              <a:cs typeface="Lexend Deca"/>
              <a:sym typeface="Lexend Deca"/>
            </a:endParaRPr>
          </a:p>
        </p:txBody>
      </p:sp>
      <p:sp>
        <p:nvSpPr>
          <p:cNvPr id="122" name="Google Shape;122;p22"/>
          <p:cNvSpPr txBox="1"/>
          <p:nvPr/>
        </p:nvSpPr>
        <p:spPr>
          <a:xfrm>
            <a:off x="4620900" y="3349075"/>
            <a:ext cx="452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6AA84F"/>
                </a:solidFill>
                <a:latin typeface="Lexend Deca"/>
                <a:ea typeface="Lexend Deca"/>
                <a:cs typeface="Lexend Deca"/>
                <a:sym typeface="Lexend Deca"/>
              </a:rPr>
              <a:t>Exception handling provided</a:t>
            </a:r>
            <a:endParaRPr b="1" sz="1200">
              <a:solidFill>
                <a:srgbClr val="6AA84F"/>
              </a:solidFill>
              <a:latin typeface="Lexend Deca"/>
              <a:ea typeface="Lexend Deca"/>
              <a:cs typeface="Lexend Deca"/>
              <a:sym typeface="Lexend Deca"/>
            </a:endParaRPr>
          </a:p>
        </p:txBody>
      </p:sp>
      <p:cxnSp>
        <p:nvCxnSpPr>
          <p:cNvPr id="123" name="Google Shape;123;p22"/>
          <p:cNvCxnSpPr/>
          <p:nvPr/>
        </p:nvCxnSpPr>
        <p:spPr>
          <a:xfrm flipH="1" rot="10800000">
            <a:off x="3363175" y="1688375"/>
            <a:ext cx="1185900" cy="78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22"/>
          <p:cNvCxnSpPr/>
          <p:nvPr/>
        </p:nvCxnSpPr>
        <p:spPr>
          <a:xfrm flipH="1" rot="10800000">
            <a:off x="3363175" y="1911200"/>
            <a:ext cx="1185900" cy="78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22"/>
          <p:cNvCxnSpPr/>
          <p:nvPr/>
        </p:nvCxnSpPr>
        <p:spPr>
          <a:xfrm flipH="1" rot="10800000">
            <a:off x="3363175" y="2785800"/>
            <a:ext cx="1185900" cy="78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22"/>
          <p:cNvCxnSpPr/>
          <p:nvPr/>
        </p:nvCxnSpPr>
        <p:spPr>
          <a:xfrm>
            <a:off x="3348100" y="2134013"/>
            <a:ext cx="600" cy="565500"/>
          </a:xfrm>
          <a:prstGeom prst="bentConnector3">
            <a:avLst>
              <a:gd fmla="val 39687500" name="adj1"/>
            </a:avLst>
          </a:prstGeom>
          <a:noFill/>
          <a:ln cap="flat" cmpd="sng" w="9525">
            <a:solidFill>
              <a:schemeClr val="dk2"/>
            </a:solidFill>
            <a:prstDash val="solid"/>
            <a:round/>
            <a:headEnd len="med" w="med" type="none"/>
            <a:tailEnd len="med" w="med" type="triangle"/>
          </a:ln>
        </p:spPr>
      </p:cxnSp>
      <p:cxnSp>
        <p:nvCxnSpPr>
          <p:cNvPr id="127" name="Google Shape;127;p22"/>
          <p:cNvCxnSpPr/>
          <p:nvPr/>
        </p:nvCxnSpPr>
        <p:spPr>
          <a:xfrm>
            <a:off x="3348100" y="2879875"/>
            <a:ext cx="600" cy="565500"/>
          </a:xfrm>
          <a:prstGeom prst="bentConnector3">
            <a:avLst>
              <a:gd fmla="val 39687500" name="adj1"/>
            </a:avLst>
          </a:prstGeom>
          <a:noFill/>
          <a:ln cap="flat" cmpd="sng" w="9525">
            <a:solidFill>
              <a:schemeClr val="dk2"/>
            </a:solidFill>
            <a:prstDash val="solid"/>
            <a:round/>
            <a:headEnd len="med" w="med" type="none"/>
            <a:tailEnd len="med" w="med" type="triangle"/>
          </a:ln>
        </p:spPr>
      </p:cxnSp>
      <p:cxnSp>
        <p:nvCxnSpPr>
          <p:cNvPr id="128" name="Google Shape;128;p22"/>
          <p:cNvCxnSpPr/>
          <p:nvPr/>
        </p:nvCxnSpPr>
        <p:spPr>
          <a:xfrm flipH="1" rot="10800000">
            <a:off x="3363175" y="3531650"/>
            <a:ext cx="1185900" cy="7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C78D8"/>
                </a:solidFill>
                <a:latin typeface="Lexend Deca"/>
                <a:ea typeface="Lexend Deca"/>
                <a:cs typeface="Lexend Deca"/>
                <a:sym typeface="Lexend Deca"/>
              </a:rPr>
              <a:t>Exceptions</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134" name="Google Shape;134;p23"/>
          <p:cNvSpPr/>
          <p:nvPr/>
        </p:nvSpPr>
        <p:spPr>
          <a:xfrm>
            <a:off x="1203925" y="1616838"/>
            <a:ext cx="2049600" cy="777300"/>
          </a:xfrm>
          <a:prstGeom prst="roundRect">
            <a:avLst>
              <a:gd fmla="val 3333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try</a:t>
            </a:r>
            <a:endParaRPr b="1" sz="1600">
              <a:solidFill>
                <a:schemeClr val="lt1"/>
              </a:solidFill>
              <a:latin typeface="Comfortaa"/>
              <a:ea typeface="Comfortaa"/>
              <a:cs typeface="Comfortaa"/>
              <a:sym typeface="Comfortaa"/>
            </a:endParaRPr>
          </a:p>
        </p:txBody>
      </p:sp>
      <p:sp>
        <p:nvSpPr>
          <p:cNvPr id="135" name="Google Shape;135;p23"/>
          <p:cNvSpPr/>
          <p:nvPr/>
        </p:nvSpPr>
        <p:spPr>
          <a:xfrm>
            <a:off x="3547200" y="1616838"/>
            <a:ext cx="2049600" cy="777300"/>
          </a:xfrm>
          <a:prstGeom prst="roundRect">
            <a:avLst>
              <a:gd fmla="val 3333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catch</a:t>
            </a:r>
            <a:endParaRPr b="1" sz="1600">
              <a:solidFill>
                <a:schemeClr val="lt1"/>
              </a:solidFill>
              <a:latin typeface="Comfortaa"/>
              <a:ea typeface="Comfortaa"/>
              <a:cs typeface="Comfortaa"/>
              <a:sym typeface="Comfortaa"/>
            </a:endParaRPr>
          </a:p>
        </p:txBody>
      </p:sp>
      <p:sp>
        <p:nvSpPr>
          <p:cNvPr id="136" name="Google Shape;136;p23"/>
          <p:cNvSpPr/>
          <p:nvPr/>
        </p:nvSpPr>
        <p:spPr>
          <a:xfrm>
            <a:off x="5890475" y="1576113"/>
            <a:ext cx="2049600" cy="777300"/>
          </a:xfrm>
          <a:prstGeom prst="roundRect">
            <a:avLst>
              <a:gd fmla="val 3333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finally</a:t>
            </a:r>
            <a:endParaRPr b="1" sz="1600">
              <a:solidFill>
                <a:schemeClr val="lt1"/>
              </a:solidFill>
              <a:latin typeface="Comfortaa"/>
              <a:ea typeface="Comfortaa"/>
              <a:cs typeface="Comfortaa"/>
              <a:sym typeface="Comfortaa"/>
            </a:endParaRPr>
          </a:p>
        </p:txBody>
      </p:sp>
      <p:sp>
        <p:nvSpPr>
          <p:cNvPr id="137" name="Google Shape;137;p23"/>
          <p:cNvSpPr/>
          <p:nvPr/>
        </p:nvSpPr>
        <p:spPr>
          <a:xfrm>
            <a:off x="2375563" y="2790088"/>
            <a:ext cx="2049600" cy="777300"/>
          </a:xfrm>
          <a:prstGeom prst="roundRect">
            <a:avLst>
              <a:gd fmla="val 3333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throw</a:t>
            </a:r>
            <a:endParaRPr b="1" sz="1600">
              <a:solidFill>
                <a:schemeClr val="lt1"/>
              </a:solidFill>
              <a:latin typeface="Comfortaa"/>
              <a:ea typeface="Comfortaa"/>
              <a:cs typeface="Comfortaa"/>
              <a:sym typeface="Comfortaa"/>
            </a:endParaRPr>
          </a:p>
        </p:txBody>
      </p:sp>
      <p:sp>
        <p:nvSpPr>
          <p:cNvPr id="138" name="Google Shape;138;p23"/>
          <p:cNvSpPr/>
          <p:nvPr/>
        </p:nvSpPr>
        <p:spPr>
          <a:xfrm>
            <a:off x="4718838" y="2790088"/>
            <a:ext cx="2049600" cy="777300"/>
          </a:xfrm>
          <a:prstGeom prst="roundRect">
            <a:avLst>
              <a:gd fmla="val 3333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throws</a:t>
            </a:r>
            <a:endParaRPr b="1" sz="1600">
              <a:solidFill>
                <a:schemeClr val="lt1"/>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C78D8"/>
                </a:solidFill>
                <a:latin typeface="Lexend Deca"/>
                <a:ea typeface="Lexend Deca"/>
                <a:cs typeface="Lexend Deca"/>
                <a:sym typeface="Lexend Deca"/>
              </a:rPr>
              <a:t>Key Concepts</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exend Deca"/>
              <a:buChar char="●"/>
            </a:pPr>
            <a:r>
              <a:rPr lang="en" sz="1400">
                <a:latin typeface="Lexend Deca"/>
                <a:ea typeface="Lexend Deca"/>
                <a:cs typeface="Lexend Deca"/>
                <a:sym typeface="Lexend Deca"/>
              </a:rPr>
              <a:t>‘throw’ keyword is used to throw an exception explicitly.</a:t>
            </a:r>
            <a:endParaRPr sz="1400">
              <a:latin typeface="Lexend Deca"/>
              <a:ea typeface="Lexend Deca"/>
              <a:cs typeface="Lexend Deca"/>
              <a:sym typeface="Lexend Deca"/>
            </a:endParaRPr>
          </a:p>
          <a:p>
            <a:pPr indent="-317500" lvl="0" marL="457200" rtl="0" algn="l">
              <a:spcBef>
                <a:spcPts val="1000"/>
              </a:spcBef>
              <a:spcAft>
                <a:spcPts val="0"/>
              </a:spcAft>
              <a:buSzPts val="1400"/>
              <a:buFont typeface="Lexend Deca"/>
              <a:buChar char="●"/>
            </a:pPr>
            <a:r>
              <a:rPr lang="en" sz="1400">
                <a:latin typeface="Lexend Deca"/>
                <a:ea typeface="Lexend Deca"/>
                <a:cs typeface="Lexend Deca"/>
                <a:sym typeface="Lexend Deca"/>
              </a:rPr>
              <a:t>But object thrown should be of type Throwable or subclass of throwable. Primitive types such as int, char … and non throwable classes like String cannot be used.</a:t>
            </a:r>
            <a:endParaRPr sz="1400">
              <a:latin typeface="Lexend Deca"/>
              <a:ea typeface="Lexend Deca"/>
              <a:cs typeface="Lexend Deca"/>
              <a:sym typeface="Lexend Deca"/>
            </a:endParaRPr>
          </a:p>
          <a:p>
            <a:pPr indent="-317500" lvl="0" marL="457200" rtl="0" algn="l">
              <a:spcBef>
                <a:spcPts val="1000"/>
              </a:spcBef>
              <a:spcAft>
                <a:spcPts val="0"/>
              </a:spcAft>
              <a:buSzPts val="1400"/>
              <a:buFont typeface="Lexend Deca"/>
              <a:buChar char="●"/>
            </a:pPr>
            <a:r>
              <a:rPr lang="en" sz="1400">
                <a:latin typeface="Lexend Deca"/>
                <a:ea typeface="Lexend Deca"/>
                <a:cs typeface="Lexend Deca"/>
                <a:sym typeface="Lexend Deca"/>
              </a:rPr>
              <a:t>Many built in runtime exceptions have at least two constructors, one that takes a string parameter describing the exception and one no argument constructor.</a:t>
            </a:r>
            <a:endParaRPr sz="1400">
              <a:latin typeface="Lexend Deca"/>
              <a:ea typeface="Lexend Deca"/>
              <a:cs typeface="Lexend Deca"/>
              <a:sym typeface="Lexend Deca"/>
            </a:endParaRPr>
          </a:p>
          <a:p>
            <a:pPr indent="-317500" lvl="1" marL="914400" rtl="0" algn="l">
              <a:spcBef>
                <a:spcPts val="1000"/>
              </a:spcBef>
              <a:spcAft>
                <a:spcPts val="0"/>
              </a:spcAft>
              <a:buSzPts val="1400"/>
              <a:buFont typeface="Lexend Deca"/>
              <a:buChar char="○"/>
            </a:pPr>
            <a:r>
              <a:rPr lang="en" sz="1400">
                <a:latin typeface="Lexend Deca"/>
                <a:ea typeface="Lexend Deca"/>
                <a:cs typeface="Lexend Deca"/>
                <a:sym typeface="Lexend Deca"/>
              </a:rPr>
              <a:t>e.getMessage() can also be used.</a:t>
            </a:r>
            <a:endParaRPr sz="1400">
              <a:latin typeface="Lexend Deca"/>
              <a:ea typeface="Lexend Deca"/>
              <a:cs typeface="Lexend Deca"/>
              <a:sym typeface="Lexend Deca"/>
            </a:endParaRPr>
          </a:p>
          <a:p>
            <a:pPr indent="0" lvl="0" marL="0" rtl="0" algn="l">
              <a:spcBef>
                <a:spcPts val="1000"/>
              </a:spcBef>
              <a:spcAft>
                <a:spcPts val="0"/>
              </a:spcAft>
              <a:buClr>
                <a:schemeClr val="dk1"/>
              </a:buClr>
              <a:buSzPts val="1100"/>
              <a:buFont typeface="Arial"/>
              <a:buNone/>
            </a:pPr>
            <a:r>
              <a:t/>
            </a:r>
            <a:endParaRPr sz="1100">
              <a:latin typeface="Lexend Deca"/>
              <a:ea typeface="Lexend Deca"/>
              <a:cs typeface="Lexend Deca"/>
              <a:sym typeface="Lexend Deca"/>
            </a:endParaRPr>
          </a:p>
          <a:p>
            <a:pPr indent="0" lvl="0" marL="0" rtl="0" algn="l">
              <a:spcBef>
                <a:spcPts val="1000"/>
              </a:spcBef>
              <a:spcAft>
                <a:spcPts val="0"/>
              </a:spcAft>
              <a:buNone/>
            </a:pPr>
            <a:r>
              <a:t/>
            </a:r>
            <a:endParaRPr sz="1100">
              <a:latin typeface="Lexend Deca"/>
              <a:ea typeface="Lexend Deca"/>
              <a:cs typeface="Lexend Deca"/>
              <a:sym typeface="Lexend Deca"/>
            </a:endParaRPr>
          </a:p>
          <a:p>
            <a:pPr indent="0" lvl="0" marL="0" rtl="0" algn="l">
              <a:spcBef>
                <a:spcPts val="1000"/>
              </a:spcBef>
              <a:spcAft>
                <a:spcPts val="1200"/>
              </a:spcAft>
              <a:buNone/>
            </a:pPr>
            <a:r>
              <a:t/>
            </a:r>
            <a:endParaRPr sz="1100">
              <a:latin typeface="Lexend Deca"/>
              <a:ea typeface="Lexend Deca"/>
              <a:cs typeface="Lexend Deca"/>
              <a:sym typeface="Lexend De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Lexend Deca"/>
                <a:ea typeface="Lexend Deca"/>
                <a:cs typeface="Lexend Deca"/>
                <a:sym typeface="Lexend Deca"/>
              </a:rPr>
              <a:t>Throw</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150" name="Google Shape;150;p25"/>
          <p:cNvSpPr/>
          <p:nvPr/>
        </p:nvSpPr>
        <p:spPr>
          <a:xfrm>
            <a:off x="1860300" y="1269275"/>
            <a:ext cx="5423400" cy="3481500"/>
          </a:xfrm>
          <a:prstGeom prst="roundRect">
            <a:avLst>
              <a:gd fmla="val 4018" name="adj"/>
            </a:avLst>
          </a:prstGeom>
          <a:solidFill>
            <a:srgbClr val="1E1E1E"/>
          </a:solidFill>
          <a:ln>
            <a:noFill/>
          </a:ln>
        </p:spPr>
        <p:txBody>
          <a:bodyPr anchorCtr="0" anchor="ctr"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b="1" lang="en" sz="1300">
                <a:solidFill>
                  <a:srgbClr val="569CD6"/>
                </a:solidFill>
                <a:highlight>
                  <a:srgbClr val="1E1E1E"/>
                </a:highlight>
                <a:latin typeface="Courier New"/>
                <a:ea typeface="Courier New"/>
                <a:cs typeface="Courier New"/>
                <a:sym typeface="Courier New"/>
              </a:rPr>
              <a:t>public</a:t>
            </a:r>
            <a:r>
              <a:rPr b="1" lang="en" sz="1300">
                <a:solidFill>
                  <a:srgbClr val="D4D4D4"/>
                </a:solidFill>
                <a:highlight>
                  <a:srgbClr val="1E1E1E"/>
                </a:highlight>
                <a:latin typeface="Courier New"/>
                <a:ea typeface="Courier New"/>
                <a:cs typeface="Courier New"/>
                <a:sym typeface="Courier New"/>
              </a:rPr>
              <a:t> </a:t>
            </a:r>
            <a:r>
              <a:rPr b="1" lang="en" sz="1300">
                <a:solidFill>
                  <a:srgbClr val="569CD6"/>
                </a:solidFill>
                <a:highlight>
                  <a:srgbClr val="1E1E1E"/>
                </a:highlight>
                <a:latin typeface="Courier New"/>
                <a:ea typeface="Courier New"/>
                <a:cs typeface="Courier New"/>
                <a:sym typeface="Courier New"/>
              </a:rPr>
              <a:t>class</a:t>
            </a:r>
            <a:r>
              <a:rPr b="1" lang="en" sz="1300">
                <a:solidFill>
                  <a:srgbClr val="D4D4D4"/>
                </a:solidFill>
                <a:highlight>
                  <a:srgbClr val="1E1E1E"/>
                </a:highlight>
                <a:latin typeface="Courier New"/>
                <a:ea typeface="Courier New"/>
                <a:cs typeface="Courier New"/>
                <a:sym typeface="Courier New"/>
              </a:rPr>
              <a:t> </a:t>
            </a:r>
            <a:r>
              <a:rPr b="1" lang="en" sz="1300">
                <a:solidFill>
                  <a:srgbClr val="4EC9B0"/>
                </a:solidFill>
                <a:highlight>
                  <a:srgbClr val="1E1E1E"/>
                </a:highlight>
                <a:latin typeface="Courier New"/>
                <a:ea typeface="Courier New"/>
                <a:cs typeface="Courier New"/>
                <a:sym typeface="Courier New"/>
              </a:rPr>
              <a:t>TestThrow1</a:t>
            </a:r>
            <a:r>
              <a:rPr b="1" lang="en" sz="1300">
                <a:solidFill>
                  <a:srgbClr val="D4D4D4"/>
                </a:solidFill>
                <a:highlight>
                  <a:srgbClr val="1E1E1E"/>
                </a:highlight>
                <a:latin typeface="Courier New"/>
                <a:ea typeface="Courier New"/>
                <a:cs typeface="Courier New"/>
                <a:sym typeface="Courier New"/>
              </a:rPr>
              <a:t>{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300">
                <a:solidFill>
                  <a:srgbClr val="D4D4D4"/>
                </a:solidFill>
                <a:highlight>
                  <a:srgbClr val="1E1E1E"/>
                </a:highlight>
                <a:latin typeface="Courier New"/>
                <a:ea typeface="Courier New"/>
                <a:cs typeface="Courier New"/>
                <a:sym typeface="Courier New"/>
              </a:rPr>
              <a:t>    </a:t>
            </a:r>
            <a:r>
              <a:rPr b="1" lang="en" sz="1300">
                <a:solidFill>
                  <a:srgbClr val="569CD6"/>
                </a:solidFill>
                <a:highlight>
                  <a:srgbClr val="1E1E1E"/>
                </a:highlight>
                <a:latin typeface="Courier New"/>
                <a:ea typeface="Courier New"/>
                <a:cs typeface="Courier New"/>
                <a:sym typeface="Courier New"/>
              </a:rPr>
              <a:t>static</a:t>
            </a:r>
            <a:r>
              <a:rPr b="1" lang="en" sz="1300">
                <a:solidFill>
                  <a:srgbClr val="D4D4D4"/>
                </a:solidFill>
                <a:highlight>
                  <a:srgbClr val="1E1E1E"/>
                </a:highlight>
                <a:latin typeface="Courier New"/>
                <a:ea typeface="Courier New"/>
                <a:cs typeface="Courier New"/>
                <a:sym typeface="Courier New"/>
              </a:rPr>
              <a:t> </a:t>
            </a:r>
            <a:r>
              <a:rPr b="1" lang="en" sz="1300">
                <a:solidFill>
                  <a:srgbClr val="4EC9B0"/>
                </a:solidFill>
                <a:highlight>
                  <a:srgbClr val="1E1E1E"/>
                </a:highlight>
                <a:latin typeface="Courier New"/>
                <a:ea typeface="Courier New"/>
                <a:cs typeface="Courier New"/>
                <a:sym typeface="Courier New"/>
              </a:rPr>
              <a:t>void</a:t>
            </a:r>
            <a:r>
              <a:rPr b="1" lang="en" sz="1300">
                <a:solidFill>
                  <a:srgbClr val="D4D4D4"/>
                </a:solidFill>
                <a:highlight>
                  <a:srgbClr val="1E1E1E"/>
                </a:highlight>
                <a:latin typeface="Courier New"/>
                <a:ea typeface="Courier New"/>
                <a:cs typeface="Courier New"/>
                <a:sym typeface="Courier New"/>
              </a:rPr>
              <a:t> </a:t>
            </a:r>
            <a:r>
              <a:rPr b="1" lang="en" sz="1300">
                <a:solidFill>
                  <a:srgbClr val="DCDCAA"/>
                </a:solidFill>
                <a:highlight>
                  <a:srgbClr val="1E1E1E"/>
                </a:highlight>
                <a:latin typeface="Courier New"/>
                <a:ea typeface="Courier New"/>
                <a:cs typeface="Courier New"/>
                <a:sym typeface="Courier New"/>
              </a:rPr>
              <a:t>validate</a:t>
            </a:r>
            <a:r>
              <a:rPr b="1" lang="en" sz="1300">
                <a:solidFill>
                  <a:srgbClr val="D4D4D4"/>
                </a:solidFill>
                <a:highlight>
                  <a:srgbClr val="1E1E1E"/>
                </a:highlight>
                <a:latin typeface="Courier New"/>
                <a:ea typeface="Courier New"/>
                <a:cs typeface="Courier New"/>
                <a:sym typeface="Courier New"/>
              </a:rPr>
              <a:t>(</a:t>
            </a:r>
            <a:r>
              <a:rPr b="1" lang="en" sz="1300">
                <a:solidFill>
                  <a:srgbClr val="4EC9B0"/>
                </a:solidFill>
                <a:highlight>
                  <a:srgbClr val="1E1E1E"/>
                </a:highlight>
                <a:latin typeface="Courier New"/>
                <a:ea typeface="Courier New"/>
                <a:cs typeface="Courier New"/>
                <a:sym typeface="Courier New"/>
              </a:rPr>
              <a:t>int</a:t>
            </a:r>
            <a:r>
              <a:rPr b="1" lang="en" sz="1300">
                <a:solidFill>
                  <a:srgbClr val="D4D4D4"/>
                </a:solidFill>
                <a:highlight>
                  <a:srgbClr val="1E1E1E"/>
                </a:highlight>
                <a:latin typeface="Courier New"/>
                <a:ea typeface="Courier New"/>
                <a:cs typeface="Courier New"/>
                <a:sym typeface="Courier New"/>
              </a:rPr>
              <a:t> </a:t>
            </a:r>
            <a:r>
              <a:rPr b="1" lang="en" sz="1300">
                <a:solidFill>
                  <a:srgbClr val="9CDCFE"/>
                </a:solidFill>
                <a:highlight>
                  <a:srgbClr val="1E1E1E"/>
                </a:highlight>
                <a:latin typeface="Courier New"/>
                <a:ea typeface="Courier New"/>
                <a:cs typeface="Courier New"/>
                <a:sym typeface="Courier New"/>
              </a:rPr>
              <a:t>age</a:t>
            </a:r>
            <a:r>
              <a:rPr b="1" lang="en" sz="1300">
                <a:solidFill>
                  <a:srgbClr val="D4D4D4"/>
                </a:solidFill>
                <a:highlight>
                  <a:srgbClr val="1E1E1E"/>
                </a:highlight>
                <a:latin typeface="Courier New"/>
                <a:ea typeface="Courier New"/>
                <a:cs typeface="Courier New"/>
                <a:sym typeface="Courier New"/>
              </a:rPr>
              <a:t>){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300">
                <a:solidFill>
                  <a:srgbClr val="D4D4D4"/>
                </a:solidFill>
                <a:highlight>
                  <a:srgbClr val="1E1E1E"/>
                </a:highlight>
                <a:latin typeface="Courier New"/>
                <a:ea typeface="Courier New"/>
                <a:cs typeface="Courier New"/>
                <a:sym typeface="Courier New"/>
              </a:rPr>
              <a:t>      </a:t>
            </a:r>
            <a:r>
              <a:rPr b="1" lang="en" sz="1300">
                <a:solidFill>
                  <a:srgbClr val="C586C0"/>
                </a:solidFill>
                <a:highlight>
                  <a:srgbClr val="1E1E1E"/>
                </a:highlight>
                <a:latin typeface="Courier New"/>
                <a:ea typeface="Courier New"/>
                <a:cs typeface="Courier New"/>
                <a:sym typeface="Courier New"/>
              </a:rPr>
              <a:t>if</a:t>
            </a:r>
            <a:r>
              <a:rPr b="1" lang="en" sz="1300">
                <a:solidFill>
                  <a:srgbClr val="D4D4D4"/>
                </a:solidFill>
                <a:highlight>
                  <a:srgbClr val="1E1E1E"/>
                </a:highlight>
                <a:latin typeface="Courier New"/>
                <a:ea typeface="Courier New"/>
                <a:cs typeface="Courier New"/>
                <a:sym typeface="Courier New"/>
              </a:rPr>
              <a:t>(age&lt;</a:t>
            </a:r>
            <a:r>
              <a:rPr b="1" lang="en" sz="1300">
                <a:solidFill>
                  <a:srgbClr val="B5CEA8"/>
                </a:solidFill>
                <a:highlight>
                  <a:srgbClr val="1E1E1E"/>
                </a:highlight>
                <a:latin typeface="Courier New"/>
                <a:ea typeface="Courier New"/>
                <a:cs typeface="Courier New"/>
                <a:sym typeface="Courier New"/>
              </a:rPr>
              <a:t>18</a:t>
            </a:r>
            <a:r>
              <a:rPr b="1" lang="en" sz="1300">
                <a:solidFill>
                  <a:srgbClr val="D4D4D4"/>
                </a:solidFill>
                <a:highlight>
                  <a:srgbClr val="1E1E1E"/>
                </a:highlight>
                <a:latin typeface="Courier New"/>
                <a:ea typeface="Courier New"/>
                <a:cs typeface="Courier New"/>
                <a:sym typeface="Courier New"/>
              </a:rPr>
              <a:t>)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300">
                <a:solidFill>
                  <a:srgbClr val="D4D4D4"/>
                </a:solidFill>
                <a:highlight>
                  <a:srgbClr val="1E1E1E"/>
                </a:highlight>
                <a:latin typeface="Courier New"/>
                <a:ea typeface="Courier New"/>
                <a:cs typeface="Courier New"/>
                <a:sym typeface="Courier New"/>
              </a:rPr>
              <a:t>       </a:t>
            </a:r>
            <a:r>
              <a:rPr b="1" lang="en" sz="1300">
                <a:solidFill>
                  <a:srgbClr val="C586C0"/>
                </a:solidFill>
                <a:highlight>
                  <a:srgbClr val="1E1E1E"/>
                </a:highlight>
                <a:latin typeface="Courier New"/>
                <a:ea typeface="Courier New"/>
                <a:cs typeface="Courier New"/>
                <a:sym typeface="Courier New"/>
              </a:rPr>
              <a:t>throw</a:t>
            </a:r>
            <a:r>
              <a:rPr b="1" lang="en" sz="1300">
                <a:solidFill>
                  <a:srgbClr val="D4D4D4"/>
                </a:solidFill>
                <a:highlight>
                  <a:srgbClr val="1E1E1E"/>
                </a:highlight>
                <a:latin typeface="Courier New"/>
                <a:ea typeface="Courier New"/>
                <a:cs typeface="Courier New"/>
                <a:sym typeface="Courier New"/>
              </a:rPr>
              <a:t> </a:t>
            </a:r>
            <a:r>
              <a:rPr b="1" lang="en" sz="1300">
                <a:solidFill>
                  <a:srgbClr val="C586C0"/>
                </a:solidFill>
                <a:highlight>
                  <a:srgbClr val="1E1E1E"/>
                </a:highlight>
                <a:latin typeface="Courier New"/>
                <a:ea typeface="Courier New"/>
                <a:cs typeface="Courier New"/>
                <a:sym typeface="Courier New"/>
              </a:rPr>
              <a:t>new</a:t>
            </a:r>
            <a:r>
              <a:rPr b="1" lang="en" sz="1300">
                <a:solidFill>
                  <a:srgbClr val="D4D4D4"/>
                </a:solidFill>
                <a:highlight>
                  <a:srgbClr val="1E1E1E"/>
                </a:highlight>
                <a:latin typeface="Courier New"/>
                <a:ea typeface="Courier New"/>
                <a:cs typeface="Courier New"/>
                <a:sym typeface="Courier New"/>
              </a:rPr>
              <a:t> </a:t>
            </a:r>
            <a:r>
              <a:rPr b="1" lang="en" sz="1300">
                <a:solidFill>
                  <a:srgbClr val="DCDCAA"/>
                </a:solidFill>
                <a:highlight>
                  <a:srgbClr val="1E1E1E"/>
                </a:highlight>
                <a:latin typeface="Courier New"/>
                <a:ea typeface="Courier New"/>
                <a:cs typeface="Courier New"/>
                <a:sym typeface="Courier New"/>
              </a:rPr>
              <a:t>ArithmeticException</a:t>
            </a:r>
            <a:r>
              <a:rPr b="1" lang="en" sz="1300">
                <a:solidFill>
                  <a:srgbClr val="D4D4D4"/>
                </a:solidFill>
                <a:highlight>
                  <a:srgbClr val="1E1E1E"/>
                </a:highlight>
                <a:latin typeface="Courier New"/>
                <a:ea typeface="Courier New"/>
                <a:cs typeface="Courier New"/>
                <a:sym typeface="Courier New"/>
              </a:rPr>
              <a:t>(</a:t>
            </a:r>
            <a:r>
              <a:rPr b="1" lang="en" sz="1300">
                <a:solidFill>
                  <a:srgbClr val="CE9178"/>
                </a:solidFill>
                <a:highlight>
                  <a:srgbClr val="1E1E1E"/>
                </a:highlight>
                <a:latin typeface="Courier New"/>
                <a:ea typeface="Courier New"/>
                <a:cs typeface="Courier New"/>
                <a:sym typeface="Courier New"/>
              </a:rPr>
              <a:t>"not valid"</a:t>
            </a:r>
            <a:r>
              <a:rPr b="1" lang="en" sz="1300">
                <a:solidFill>
                  <a:srgbClr val="D4D4D4"/>
                </a:solidFill>
                <a:highlight>
                  <a:srgbClr val="1E1E1E"/>
                </a:highlight>
                <a:latin typeface="Courier New"/>
                <a:ea typeface="Courier New"/>
                <a:cs typeface="Courier New"/>
                <a:sym typeface="Courier New"/>
              </a:rPr>
              <a:t>);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300">
                <a:solidFill>
                  <a:srgbClr val="D4D4D4"/>
                </a:solidFill>
                <a:highlight>
                  <a:srgbClr val="1E1E1E"/>
                </a:highlight>
                <a:latin typeface="Courier New"/>
                <a:ea typeface="Courier New"/>
                <a:cs typeface="Courier New"/>
                <a:sym typeface="Courier New"/>
              </a:rPr>
              <a:t>      </a:t>
            </a:r>
            <a:r>
              <a:rPr b="1" lang="en" sz="1300">
                <a:solidFill>
                  <a:srgbClr val="C586C0"/>
                </a:solidFill>
                <a:highlight>
                  <a:srgbClr val="1E1E1E"/>
                </a:highlight>
                <a:latin typeface="Courier New"/>
                <a:ea typeface="Courier New"/>
                <a:cs typeface="Courier New"/>
                <a:sym typeface="Courier New"/>
              </a:rPr>
              <a:t>else</a:t>
            </a:r>
            <a:r>
              <a:rPr b="1" lang="en" sz="1300">
                <a:solidFill>
                  <a:srgbClr val="D4D4D4"/>
                </a:solidFill>
                <a:highlight>
                  <a:srgbClr val="1E1E1E"/>
                </a:highlight>
                <a:latin typeface="Courier New"/>
                <a:ea typeface="Courier New"/>
                <a:cs typeface="Courier New"/>
                <a:sym typeface="Courier New"/>
              </a:rPr>
              <a:t>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300">
                <a:solidFill>
                  <a:srgbClr val="D4D4D4"/>
                </a:solidFill>
                <a:highlight>
                  <a:srgbClr val="1E1E1E"/>
                </a:highlight>
                <a:latin typeface="Courier New"/>
                <a:ea typeface="Courier New"/>
                <a:cs typeface="Courier New"/>
                <a:sym typeface="Courier New"/>
              </a:rPr>
              <a:t>       </a:t>
            </a:r>
            <a:r>
              <a:rPr b="1" lang="en" sz="1300">
                <a:solidFill>
                  <a:srgbClr val="9CDCFE"/>
                </a:solidFill>
                <a:highlight>
                  <a:srgbClr val="1E1E1E"/>
                </a:highlight>
                <a:latin typeface="Courier New"/>
                <a:ea typeface="Courier New"/>
                <a:cs typeface="Courier New"/>
                <a:sym typeface="Courier New"/>
              </a:rPr>
              <a:t>System</a:t>
            </a:r>
            <a:r>
              <a:rPr b="1" lang="en" sz="1300">
                <a:solidFill>
                  <a:srgbClr val="D4D4D4"/>
                </a:solidFill>
                <a:highlight>
                  <a:srgbClr val="1E1E1E"/>
                </a:highlight>
                <a:latin typeface="Courier New"/>
                <a:ea typeface="Courier New"/>
                <a:cs typeface="Courier New"/>
                <a:sym typeface="Courier New"/>
              </a:rPr>
              <a:t>.</a:t>
            </a:r>
            <a:r>
              <a:rPr b="1" lang="en" sz="1300">
                <a:solidFill>
                  <a:srgbClr val="9CDCFE"/>
                </a:solidFill>
                <a:highlight>
                  <a:srgbClr val="1E1E1E"/>
                </a:highlight>
                <a:latin typeface="Courier New"/>
                <a:ea typeface="Courier New"/>
                <a:cs typeface="Courier New"/>
                <a:sym typeface="Courier New"/>
              </a:rPr>
              <a:t>out</a:t>
            </a:r>
            <a:r>
              <a:rPr b="1" lang="en" sz="1300">
                <a:solidFill>
                  <a:srgbClr val="D4D4D4"/>
                </a:solidFill>
                <a:highlight>
                  <a:srgbClr val="1E1E1E"/>
                </a:highlight>
                <a:latin typeface="Courier New"/>
                <a:ea typeface="Courier New"/>
                <a:cs typeface="Courier New"/>
                <a:sym typeface="Courier New"/>
              </a:rPr>
              <a:t>.</a:t>
            </a:r>
            <a:r>
              <a:rPr b="1" lang="en" sz="1300">
                <a:solidFill>
                  <a:srgbClr val="DCDCAA"/>
                </a:solidFill>
                <a:highlight>
                  <a:srgbClr val="1E1E1E"/>
                </a:highlight>
                <a:latin typeface="Courier New"/>
                <a:ea typeface="Courier New"/>
                <a:cs typeface="Courier New"/>
                <a:sym typeface="Courier New"/>
              </a:rPr>
              <a:t>println</a:t>
            </a:r>
            <a:r>
              <a:rPr b="1" lang="en" sz="1300">
                <a:solidFill>
                  <a:srgbClr val="D4D4D4"/>
                </a:solidFill>
                <a:highlight>
                  <a:srgbClr val="1E1E1E"/>
                </a:highlight>
                <a:latin typeface="Courier New"/>
                <a:ea typeface="Courier New"/>
                <a:cs typeface="Courier New"/>
                <a:sym typeface="Courier New"/>
              </a:rPr>
              <a:t>(</a:t>
            </a:r>
            <a:r>
              <a:rPr b="1" lang="en" sz="1300">
                <a:solidFill>
                  <a:srgbClr val="CE9178"/>
                </a:solidFill>
                <a:highlight>
                  <a:srgbClr val="1E1E1E"/>
                </a:highlight>
                <a:latin typeface="Courier New"/>
                <a:ea typeface="Courier New"/>
                <a:cs typeface="Courier New"/>
                <a:sym typeface="Courier New"/>
              </a:rPr>
              <a:t>"welcome to vote"</a:t>
            </a:r>
            <a:r>
              <a:rPr b="1" lang="en" sz="1300">
                <a:solidFill>
                  <a:srgbClr val="D4D4D4"/>
                </a:solidFill>
                <a:highlight>
                  <a:srgbClr val="1E1E1E"/>
                </a:highlight>
                <a:latin typeface="Courier New"/>
                <a:ea typeface="Courier New"/>
                <a:cs typeface="Courier New"/>
                <a:sym typeface="Courier New"/>
              </a:rPr>
              <a:t>);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300">
                <a:solidFill>
                  <a:srgbClr val="D4D4D4"/>
                </a:solidFill>
                <a:highlight>
                  <a:srgbClr val="1E1E1E"/>
                </a:highlight>
                <a:latin typeface="Courier New"/>
                <a:ea typeface="Courier New"/>
                <a:cs typeface="Courier New"/>
                <a:sym typeface="Courier New"/>
              </a:rPr>
              <a:t>    }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300">
                <a:solidFill>
                  <a:srgbClr val="D4D4D4"/>
                </a:solidFill>
                <a:highlight>
                  <a:srgbClr val="1E1E1E"/>
                </a:highlight>
                <a:latin typeface="Courier New"/>
                <a:ea typeface="Courier New"/>
                <a:cs typeface="Courier New"/>
                <a:sym typeface="Courier New"/>
              </a:rPr>
              <a:t>    </a:t>
            </a:r>
            <a:r>
              <a:rPr b="1" lang="en" sz="1300">
                <a:solidFill>
                  <a:srgbClr val="569CD6"/>
                </a:solidFill>
                <a:highlight>
                  <a:srgbClr val="1E1E1E"/>
                </a:highlight>
                <a:latin typeface="Courier New"/>
                <a:ea typeface="Courier New"/>
                <a:cs typeface="Courier New"/>
                <a:sym typeface="Courier New"/>
              </a:rPr>
              <a:t>public</a:t>
            </a:r>
            <a:r>
              <a:rPr b="1" lang="en" sz="1300">
                <a:solidFill>
                  <a:srgbClr val="D4D4D4"/>
                </a:solidFill>
                <a:highlight>
                  <a:srgbClr val="1E1E1E"/>
                </a:highlight>
                <a:latin typeface="Courier New"/>
                <a:ea typeface="Courier New"/>
                <a:cs typeface="Courier New"/>
                <a:sym typeface="Courier New"/>
              </a:rPr>
              <a:t> </a:t>
            </a:r>
            <a:r>
              <a:rPr b="1" lang="en" sz="1300">
                <a:solidFill>
                  <a:srgbClr val="569CD6"/>
                </a:solidFill>
                <a:highlight>
                  <a:srgbClr val="1E1E1E"/>
                </a:highlight>
                <a:latin typeface="Courier New"/>
                <a:ea typeface="Courier New"/>
                <a:cs typeface="Courier New"/>
                <a:sym typeface="Courier New"/>
              </a:rPr>
              <a:t>static</a:t>
            </a:r>
            <a:r>
              <a:rPr b="1" lang="en" sz="1300">
                <a:solidFill>
                  <a:srgbClr val="D4D4D4"/>
                </a:solidFill>
                <a:highlight>
                  <a:srgbClr val="1E1E1E"/>
                </a:highlight>
                <a:latin typeface="Courier New"/>
                <a:ea typeface="Courier New"/>
                <a:cs typeface="Courier New"/>
                <a:sym typeface="Courier New"/>
              </a:rPr>
              <a:t> </a:t>
            </a:r>
            <a:r>
              <a:rPr b="1" lang="en" sz="1300">
                <a:solidFill>
                  <a:srgbClr val="4EC9B0"/>
                </a:solidFill>
                <a:highlight>
                  <a:srgbClr val="1E1E1E"/>
                </a:highlight>
                <a:latin typeface="Courier New"/>
                <a:ea typeface="Courier New"/>
                <a:cs typeface="Courier New"/>
                <a:sym typeface="Courier New"/>
              </a:rPr>
              <a:t>void</a:t>
            </a:r>
            <a:r>
              <a:rPr b="1" lang="en" sz="1300">
                <a:solidFill>
                  <a:srgbClr val="D4D4D4"/>
                </a:solidFill>
                <a:highlight>
                  <a:srgbClr val="1E1E1E"/>
                </a:highlight>
                <a:latin typeface="Courier New"/>
                <a:ea typeface="Courier New"/>
                <a:cs typeface="Courier New"/>
                <a:sym typeface="Courier New"/>
              </a:rPr>
              <a:t> </a:t>
            </a:r>
            <a:r>
              <a:rPr b="1" lang="en" sz="1300">
                <a:solidFill>
                  <a:srgbClr val="DCDCAA"/>
                </a:solidFill>
                <a:highlight>
                  <a:srgbClr val="1E1E1E"/>
                </a:highlight>
                <a:latin typeface="Courier New"/>
                <a:ea typeface="Courier New"/>
                <a:cs typeface="Courier New"/>
                <a:sym typeface="Courier New"/>
              </a:rPr>
              <a:t>main</a:t>
            </a:r>
            <a:r>
              <a:rPr b="1" lang="en" sz="1300">
                <a:solidFill>
                  <a:srgbClr val="D4D4D4"/>
                </a:solidFill>
                <a:highlight>
                  <a:srgbClr val="1E1E1E"/>
                </a:highlight>
                <a:latin typeface="Courier New"/>
                <a:ea typeface="Courier New"/>
                <a:cs typeface="Courier New"/>
                <a:sym typeface="Courier New"/>
              </a:rPr>
              <a:t>(</a:t>
            </a:r>
            <a:r>
              <a:rPr b="1" lang="en" sz="1300">
                <a:solidFill>
                  <a:srgbClr val="4EC9B0"/>
                </a:solidFill>
                <a:highlight>
                  <a:srgbClr val="1E1E1E"/>
                </a:highlight>
                <a:latin typeface="Courier New"/>
                <a:ea typeface="Courier New"/>
                <a:cs typeface="Courier New"/>
                <a:sym typeface="Courier New"/>
              </a:rPr>
              <a:t>String</a:t>
            </a:r>
            <a:r>
              <a:rPr b="1" lang="en" sz="1300">
                <a:solidFill>
                  <a:srgbClr val="D4D4D4"/>
                </a:solidFill>
                <a:highlight>
                  <a:srgbClr val="1E1E1E"/>
                </a:highlight>
                <a:latin typeface="Courier New"/>
                <a:ea typeface="Courier New"/>
                <a:cs typeface="Courier New"/>
                <a:sym typeface="Courier New"/>
              </a:rPr>
              <a:t> </a:t>
            </a:r>
            <a:r>
              <a:rPr b="1" lang="en" sz="1300">
                <a:solidFill>
                  <a:srgbClr val="9CDCFE"/>
                </a:solidFill>
                <a:highlight>
                  <a:srgbClr val="1E1E1E"/>
                </a:highlight>
                <a:latin typeface="Courier New"/>
                <a:ea typeface="Courier New"/>
                <a:cs typeface="Courier New"/>
                <a:sym typeface="Courier New"/>
              </a:rPr>
              <a:t>args</a:t>
            </a:r>
            <a:r>
              <a:rPr b="1" lang="en" sz="1300">
                <a:solidFill>
                  <a:srgbClr val="D4D4D4"/>
                </a:solidFill>
                <a:highlight>
                  <a:srgbClr val="1E1E1E"/>
                </a:highlight>
                <a:latin typeface="Courier New"/>
                <a:ea typeface="Courier New"/>
                <a:cs typeface="Courier New"/>
                <a:sym typeface="Courier New"/>
              </a:rPr>
              <a:t>[]){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300">
                <a:solidFill>
                  <a:srgbClr val="D4D4D4"/>
                </a:solidFill>
                <a:highlight>
                  <a:srgbClr val="1E1E1E"/>
                </a:highlight>
                <a:latin typeface="Courier New"/>
                <a:ea typeface="Courier New"/>
                <a:cs typeface="Courier New"/>
                <a:sym typeface="Courier New"/>
              </a:rPr>
              <a:t>       </a:t>
            </a:r>
            <a:r>
              <a:rPr b="1" lang="en" sz="1300">
                <a:solidFill>
                  <a:srgbClr val="DCDCAA"/>
                </a:solidFill>
                <a:highlight>
                  <a:srgbClr val="1E1E1E"/>
                </a:highlight>
                <a:latin typeface="Courier New"/>
                <a:ea typeface="Courier New"/>
                <a:cs typeface="Courier New"/>
                <a:sym typeface="Courier New"/>
              </a:rPr>
              <a:t>validate</a:t>
            </a:r>
            <a:r>
              <a:rPr b="1" lang="en" sz="1300">
                <a:solidFill>
                  <a:srgbClr val="D4D4D4"/>
                </a:solidFill>
                <a:highlight>
                  <a:srgbClr val="1E1E1E"/>
                </a:highlight>
                <a:latin typeface="Courier New"/>
                <a:ea typeface="Courier New"/>
                <a:cs typeface="Courier New"/>
                <a:sym typeface="Courier New"/>
              </a:rPr>
              <a:t>(</a:t>
            </a:r>
            <a:r>
              <a:rPr b="1" lang="en" sz="1300">
                <a:solidFill>
                  <a:srgbClr val="B5CEA8"/>
                </a:solidFill>
                <a:highlight>
                  <a:srgbClr val="1E1E1E"/>
                </a:highlight>
                <a:latin typeface="Courier New"/>
                <a:ea typeface="Courier New"/>
                <a:cs typeface="Courier New"/>
                <a:sym typeface="Courier New"/>
              </a:rPr>
              <a:t>13</a:t>
            </a:r>
            <a:r>
              <a:rPr b="1" lang="en" sz="1300">
                <a:solidFill>
                  <a:srgbClr val="D4D4D4"/>
                </a:solidFill>
                <a:highlight>
                  <a:srgbClr val="1E1E1E"/>
                </a:highlight>
                <a:latin typeface="Courier New"/>
                <a:ea typeface="Courier New"/>
                <a:cs typeface="Courier New"/>
                <a:sym typeface="Courier New"/>
              </a:rPr>
              <a:t>);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300">
                <a:solidFill>
                  <a:srgbClr val="D4D4D4"/>
                </a:solidFill>
                <a:highlight>
                  <a:srgbClr val="1E1E1E"/>
                </a:highlight>
                <a:latin typeface="Courier New"/>
                <a:ea typeface="Courier New"/>
                <a:cs typeface="Courier New"/>
                <a:sym typeface="Courier New"/>
              </a:rPr>
              <a:t>       </a:t>
            </a:r>
            <a:r>
              <a:rPr b="1" lang="en" sz="1300">
                <a:solidFill>
                  <a:srgbClr val="9CDCFE"/>
                </a:solidFill>
                <a:highlight>
                  <a:srgbClr val="1E1E1E"/>
                </a:highlight>
                <a:latin typeface="Courier New"/>
                <a:ea typeface="Courier New"/>
                <a:cs typeface="Courier New"/>
                <a:sym typeface="Courier New"/>
              </a:rPr>
              <a:t>System</a:t>
            </a:r>
            <a:r>
              <a:rPr b="1" lang="en" sz="1300">
                <a:solidFill>
                  <a:srgbClr val="D4D4D4"/>
                </a:solidFill>
                <a:highlight>
                  <a:srgbClr val="1E1E1E"/>
                </a:highlight>
                <a:latin typeface="Courier New"/>
                <a:ea typeface="Courier New"/>
                <a:cs typeface="Courier New"/>
                <a:sym typeface="Courier New"/>
              </a:rPr>
              <a:t>.</a:t>
            </a:r>
            <a:r>
              <a:rPr b="1" lang="en" sz="1300">
                <a:solidFill>
                  <a:srgbClr val="9CDCFE"/>
                </a:solidFill>
                <a:highlight>
                  <a:srgbClr val="1E1E1E"/>
                </a:highlight>
                <a:latin typeface="Courier New"/>
                <a:ea typeface="Courier New"/>
                <a:cs typeface="Courier New"/>
                <a:sym typeface="Courier New"/>
              </a:rPr>
              <a:t>out</a:t>
            </a:r>
            <a:r>
              <a:rPr b="1" lang="en" sz="1300">
                <a:solidFill>
                  <a:srgbClr val="D4D4D4"/>
                </a:solidFill>
                <a:highlight>
                  <a:srgbClr val="1E1E1E"/>
                </a:highlight>
                <a:latin typeface="Courier New"/>
                <a:ea typeface="Courier New"/>
                <a:cs typeface="Courier New"/>
                <a:sym typeface="Courier New"/>
              </a:rPr>
              <a:t>.</a:t>
            </a:r>
            <a:r>
              <a:rPr b="1" lang="en" sz="1300">
                <a:solidFill>
                  <a:srgbClr val="DCDCAA"/>
                </a:solidFill>
                <a:highlight>
                  <a:srgbClr val="1E1E1E"/>
                </a:highlight>
                <a:latin typeface="Courier New"/>
                <a:ea typeface="Courier New"/>
                <a:cs typeface="Courier New"/>
                <a:sym typeface="Courier New"/>
              </a:rPr>
              <a:t>println</a:t>
            </a:r>
            <a:r>
              <a:rPr b="1" lang="en" sz="1300">
                <a:solidFill>
                  <a:srgbClr val="D4D4D4"/>
                </a:solidFill>
                <a:highlight>
                  <a:srgbClr val="1E1E1E"/>
                </a:highlight>
                <a:latin typeface="Courier New"/>
                <a:ea typeface="Courier New"/>
                <a:cs typeface="Courier New"/>
                <a:sym typeface="Courier New"/>
              </a:rPr>
              <a:t>(</a:t>
            </a:r>
            <a:r>
              <a:rPr b="1" lang="en" sz="1300">
                <a:solidFill>
                  <a:srgbClr val="CE9178"/>
                </a:solidFill>
                <a:highlight>
                  <a:srgbClr val="1E1E1E"/>
                </a:highlight>
                <a:latin typeface="Courier New"/>
                <a:ea typeface="Courier New"/>
                <a:cs typeface="Courier New"/>
                <a:sym typeface="Courier New"/>
              </a:rPr>
              <a:t>"rest of the code..."</a:t>
            </a:r>
            <a:r>
              <a:rPr b="1" lang="en" sz="1300">
                <a:solidFill>
                  <a:srgbClr val="D4D4D4"/>
                </a:solidFill>
                <a:highlight>
                  <a:srgbClr val="1E1E1E"/>
                </a:highlight>
                <a:latin typeface="Courier New"/>
                <a:ea typeface="Courier New"/>
                <a:cs typeface="Courier New"/>
                <a:sym typeface="Courier New"/>
              </a:rPr>
              <a:t>);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300">
                <a:solidFill>
                  <a:srgbClr val="D4D4D4"/>
                </a:solidFill>
                <a:highlight>
                  <a:srgbClr val="1E1E1E"/>
                </a:highlight>
                <a:latin typeface="Courier New"/>
                <a:ea typeface="Courier New"/>
                <a:cs typeface="Courier New"/>
                <a:sym typeface="Courier New"/>
              </a:rPr>
              <a:t>   }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300">
                <a:solidFill>
                  <a:srgbClr val="D4D4D4"/>
                </a:solidFill>
                <a:highlight>
                  <a:srgbClr val="1E1E1E"/>
                </a:highlight>
                <a:latin typeface="Courier New"/>
                <a:ea typeface="Courier New"/>
                <a:cs typeface="Courier New"/>
                <a:sym typeface="Courier New"/>
              </a:rPr>
              <a:t> }</a:t>
            </a:r>
            <a:endParaRPr b="1" sz="13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C78D8"/>
                </a:solidFill>
                <a:latin typeface="Lexend Deca"/>
                <a:ea typeface="Lexend Deca"/>
                <a:cs typeface="Lexend Deca"/>
                <a:sym typeface="Lexend Deca"/>
              </a:rPr>
              <a:t>Key Concepts</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156" name="Google Shape;156;p26"/>
          <p:cNvSpPr txBox="1"/>
          <p:nvPr>
            <p:ph idx="1" type="body"/>
          </p:nvPr>
        </p:nvSpPr>
        <p:spPr>
          <a:xfrm>
            <a:off x="311700" y="2063400"/>
            <a:ext cx="8520600" cy="87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latin typeface="Lexend Deca"/>
                <a:ea typeface="Lexend Deca"/>
                <a:cs typeface="Lexend Deca"/>
                <a:sym typeface="Lexend Deca"/>
              </a:rPr>
              <a:t>‘throws’ </a:t>
            </a:r>
            <a:r>
              <a:rPr lang="en" sz="1400">
                <a:latin typeface="Lexend Deca"/>
                <a:ea typeface="Lexend Deca"/>
                <a:cs typeface="Lexend Deca"/>
                <a:sym typeface="Lexend Deca"/>
              </a:rPr>
              <a:t>keyword is used to specify the callers of the method, when it is capable of causing an exception and it does not handle.</a:t>
            </a:r>
            <a:endParaRPr sz="1400">
              <a:latin typeface="Lexend Deca"/>
              <a:ea typeface="Lexend Deca"/>
              <a:cs typeface="Lexend Deca"/>
              <a:sym typeface="Lexend Deca"/>
            </a:endParaRPr>
          </a:p>
          <a:p>
            <a:pPr indent="0" lvl="0" marL="0" rtl="0" algn="ctr">
              <a:spcBef>
                <a:spcPts val="1000"/>
              </a:spcBef>
              <a:spcAft>
                <a:spcPts val="0"/>
              </a:spcAft>
              <a:buNone/>
            </a:pPr>
            <a:r>
              <a:t/>
            </a:r>
            <a:endParaRPr sz="1100">
              <a:latin typeface="Lexend Deca"/>
              <a:ea typeface="Lexend Deca"/>
              <a:cs typeface="Lexend Deca"/>
              <a:sym typeface="Lexend Deca"/>
            </a:endParaRPr>
          </a:p>
          <a:p>
            <a:pPr indent="0" lvl="0" marL="0" rtl="0" algn="ctr">
              <a:spcBef>
                <a:spcPts val="1000"/>
              </a:spcBef>
              <a:spcAft>
                <a:spcPts val="0"/>
              </a:spcAft>
              <a:buNone/>
            </a:pPr>
            <a:r>
              <a:t/>
            </a:r>
            <a:endParaRPr sz="1100">
              <a:latin typeface="Lexend Deca"/>
              <a:ea typeface="Lexend Deca"/>
              <a:cs typeface="Lexend Deca"/>
              <a:sym typeface="Lexend Deca"/>
            </a:endParaRPr>
          </a:p>
          <a:p>
            <a:pPr indent="0" lvl="0" marL="0" rtl="0" algn="ctr">
              <a:spcBef>
                <a:spcPts val="1000"/>
              </a:spcBef>
              <a:spcAft>
                <a:spcPts val="1200"/>
              </a:spcAft>
              <a:buNone/>
            </a:pPr>
            <a:r>
              <a:t/>
            </a:r>
            <a:endParaRPr sz="1100">
              <a:latin typeface="Lexend Deca"/>
              <a:ea typeface="Lexend Deca"/>
              <a:cs typeface="Lexend Deca"/>
              <a:sym typeface="Lexend De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Lexend Deca"/>
                <a:ea typeface="Lexend Deca"/>
                <a:cs typeface="Lexend Deca"/>
                <a:sym typeface="Lexend Deca"/>
              </a:rPr>
              <a:t>Throws</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162" name="Google Shape;162;p27"/>
          <p:cNvSpPr/>
          <p:nvPr/>
        </p:nvSpPr>
        <p:spPr>
          <a:xfrm>
            <a:off x="1426650" y="1017725"/>
            <a:ext cx="6355500" cy="3803700"/>
          </a:xfrm>
          <a:prstGeom prst="roundRect">
            <a:avLst>
              <a:gd fmla="val 4018" name="adj"/>
            </a:avLst>
          </a:prstGeom>
          <a:solidFill>
            <a:srgbClr val="1E1E1E"/>
          </a:solidFill>
          <a:ln>
            <a:noFill/>
          </a:ln>
        </p:spPr>
        <p:txBody>
          <a:bodyPr anchorCtr="0" anchor="ctr"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b="1" lang="en" sz="1200">
                <a:solidFill>
                  <a:srgbClr val="569CD6"/>
                </a:solidFill>
                <a:highlight>
                  <a:srgbClr val="1E1E1E"/>
                </a:highlight>
                <a:latin typeface="Courier New"/>
                <a:ea typeface="Courier New"/>
                <a:cs typeface="Courier New"/>
                <a:sym typeface="Courier New"/>
              </a:rPr>
              <a:t>import</a:t>
            </a:r>
            <a:r>
              <a:rPr b="1" lang="en" sz="1200">
                <a:solidFill>
                  <a:srgbClr val="D4D4D4"/>
                </a:solidFill>
                <a:highlight>
                  <a:srgbClr val="1E1E1E"/>
                </a:highlight>
                <a:latin typeface="Courier New"/>
                <a:ea typeface="Courier New"/>
                <a:cs typeface="Courier New"/>
                <a:sym typeface="Courier New"/>
              </a:rPr>
              <a:t> java.io.IOException;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569CD6"/>
                </a:solidFill>
                <a:highlight>
                  <a:srgbClr val="1E1E1E"/>
                </a:highlight>
                <a:latin typeface="Courier New"/>
                <a:ea typeface="Courier New"/>
                <a:cs typeface="Courier New"/>
                <a:sym typeface="Courier New"/>
              </a:rPr>
              <a:t>class</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Testthrows1</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4EC9B0"/>
                </a:solidFill>
                <a:highlight>
                  <a:srgbClr val="1E1E1E"/>
                </a:highlight>
                <a:latin typeface="Courier New"/>
                <a:ea typeface="Courier New"/>
                <a:cs typeface="Courier New"/>
                <a:sym typeface="Courier New"/>
              </a:rPr>
              <a:t>  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m</a:t>
            </a:r>
            <a:r>
              <a:rPr b="1" lang="en" sz="1200">
                <a:solidFill>
                  <a:srgbClr val="D4D4D4"/>
                </a:solidFill>
                <a:highlight>
                  <a:srgbClr val="1E1E1E"/>
                </a:highlight>
                <a:latin typeface="Courier New"/>
                <a:ea typeface="Courier New"/>
                <a:cs typeface="Courier New"/>
                <a:sym typeface="Courier New"/>
              </a:rPr>
              <a:t>()</a:t>
            </a:r>
            <a:r>
              <a:rPr b="1" lang="en" sz="1200">
                <a:solidFill>
                  <a:srgbClr val="569CD6"/>
                </a:solidFill>
                <a:highlight>
                  <a:srgbClr val="1E1E1E"/>
                </a:highlight>
                <a:latin typeface="Courier New"/>
                <a:ea typeface="Courier New"/>
                <a:cs typeface="Courier New"/>
                <a:sym typeface="Courier New"/>
              </a:rPr>
              <a:t>throws</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IOException</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throw</a:t>
            </a: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new</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IOException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"device error"</a:t>
            </a:r>
            <a:r>
              <a:rPr b="1" lang="en" sz="1200">
                <a:solidFill>
                  <a:srgbClr val="D4D4D4"/>
                </a:solidFill>
                <a:highlight>
                  <a:srgbClr val="1E1E1E"/>
                </a:highlight>
                <a:latin typeface="Courier New"/>
                <a:ea typeface="Courier New"/>
                <a:cs typeface="Courier New"/>
                <a:sym typeface="Courier New"/>
              </a:rPr>
              <a:t>);</a:t>
            </a:r>
            <a:r>
              <a:rPr b="1" lang="en" sz="1200">
                <a:solidFill>
                  <a:srgbClr val="6A9955"/>
                </a:solidFill>
                <a:highlight>
                  <a:srgbClr val="1E1E1E"/>
                </a:highlight>
                <a:latin typeface="Courier New"/>
                <a:ea typeface="Courier New"/>
                <a:cs typeface="Courier New"/>
                <a:sym typeface="Courier New"/>
              </a:rPr>
              <a:t>//checked exception    </a:t>
            </a:r>
            <a:endParaRPr b="1" sz="1200">
              <a:solidFill>
                <a:srgbClr val="6A9955"/>
              </a:solidFill>
              <a:highlight>
                <a:srgbClr val="1E1E1E"/>
              </a:highlight>
              <a:latin typeface="Courier New"/>
              <a:ea typeface="Courier New"/>
              <a:cs typeface="Courier New"/>
              <a:sym typeface="Courier New"/>
            </a:endParaRPr>
          </a:p>
          <a:p>
            <a:pPr indent="457200" lvl="0" marL="0" rtl="0" algn="l">
              <a:lnSpc>
                <a:spcPct val="137500"/>
              </a:lnSpc>
              <a:spcBef>
                <a:spcPts val="0"/>
              </a:spcBef>
              <a:spcAft>
                <a:spcPts val="0"/>
              </a:spcAft>
              <a:buClr>
                <a:schemeClr val="dk1"/>
              </a:buClr>
              <a:buSzPts val="1100"/>
              <a:buFont typeface="Arial"/>
              <a:buNone/>
            </a:pPr>
            <a:r>
              <a:rPr b="1" lang="en" sz="1200">
                <a:solidFill>
                  <a:srgbClr val="6A9955"/>
                </a:solidFill>
                <a:highlight>
                  <a:srgbClr val="1E1E1E"/>
                </a:highlight>
                <a:latin typeface="Courier New"/>
                <a:ea typeface="Courier New"/>
                <a:cs typeface="Courier New"/>
                <a:sym typeface="Courier New"/>
              </a:rPr>
              <a:t> </a:t>
            </a:r>
            <a:r>
              <a:rPr b="1" lang="en" sz="1200">
                <a:solidFill>
                  <a:srgbClr val="D4D4D4"/>
                </a:solidFill>
                <a:highlight>
                  <a:srgbClr val="1E1E1E"/>
                </a:highlight>
                <a:latin typeface="Courier New"/>
                <a:ea typeface="Courier New"/>
                <a:cs typeface="Courier New"/>
                <a:sym typeface="Courier New"/>
              </a:rPr>
              <a:t>}</a:t>
            </a:r>
            <a:r>
              <a:rPr b="1" lang="en" sz="1200">
                <a:solidFill>
                  <a:srgbClr val="6A9955"/>
                </a:solidFill>
                <a:highlight>
                  <a:srgbClr val="1E1E1E"/>
                </a:highlight>
                <a:latin typeface="Courier New"/>
                <a:ea typeface="Courier New"/>
                <a:cs typeface="Courier New"/>
                <a:sym typeface="Courier New"/>
              </a:rPr>
              <a:t>  </a:t>
            </a:r>
            <a:endParaRPr b="1" sz="1200">
              <a:solidFill>
                <a:srgbClr val="6A9955"/>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n</a:t>
            </a:r>
            <a:r>
              <a:rPr b="1" lang="en" sz="1200">
                <a:solidFill>
                  <a:srgbClr val="D4D4D4"/>
                </a:solidFill>
                <a:highlight>
                  <a:srgbClr val="1E1E1E"/>
                </a:highlight>
                <a:latin typeface="Courier New"/>
                <a:ea typeface="Courier New"/>
                <a:cs typeface="Courier New"/>
                <a:sym typeface="Courier New"/>
              </a:rPr>
              <a:t>()throws IOException{       </a:t>
            </a:r>
            <a:r>
              <a:rPr b="1" lang="en" sz="1200">
                <a:solidFill>
                  <a:srgbClr val="DCDCAA"/>
                </a:solidFill>
                <a:highlight>
                  <a:srgbClr val="1E1E1E"/>
                </a:highlight>
                <a:latin typeface="Courier New"/>
                <a:ea typeface="Courier New"/>
                <a:cs typeface="Courier New"/>
                <a:sym typeface="Courier New"/>
              </a:rPr>
              <a:t>m</a:t>
            </a:r>
            <a:r>
              <a:rPr b="1" lang="en" sz="1200">
                <a:solidFill>
                  <a:srgbClr val="D4D4D4"/>
                </a:solidFill>
                <a:highlight>
                  <a:srgbClr val="1E1E1E"/>
                </a:highlight>
                <a:latin typeface="Courier New"/>
                <a:ea typeface="Courier New"/>
                <a:cs typeface="Courier New"/>
                <a:sym typeface="Courier New"/>
              </a:rPr>
              <a:t>();     }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p</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457200" lvl="0" marL="0" rtl="0" algn="l">
              <a:lnSpc>
                <a:spcPct val="137500"/>
              </a:lnSpc>
              <a:spcBef>
                <a:spcPts val="0"/>
              </a:spcBef>
              <a:spcAft>
                <a:spcPts val="0"/>
              </a:spcAft>
              <a:buClr>
                <a:schemeClr val="dk1"/>
              </a:buClr>
              <a:buSzPts val="1100"/>
              <a:buFont typeface="Arial"/>
              <a:buNone/>
            </a:pPr>
            <a:r>
              <a:rPr b="1" lang="en" sz="1200">
                <a:solidFill>
                  <a:srgbClr val="C586C0"/>
                </a:solidFill>
                <a:highlight>
                  <a:srgbClr val="1E1E1E"/>
                </a:highlight>
                <a:latin typeface="Courier New"/>
                <a:ea typeface="Courier New"/>
                <a:cs typeface="Courier New"/>
                <a:sym typeface="Courier New"/>
              </a:rPr>
              <a:t>try</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n</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catch</a:t>
            </a:r>
            <a:r>
              <a:rPr b="1" lang="en" sz="1200">
                <a:solidFill>
                  <a:srgbClr val="D4D4D4"/>
                </a:solidFill>
                <a:highlight>
                  <a:srgbClr val="1E1E1E"/>
                </a:highlight>
                <a:latin typeface="Courier New"/>
                <a:ea typeface="Courier New"/>
                <a:cs typeface="Courier New"/>
                <a:sym typeface="Courier New"/>
              </a:rPr>
              <a:t>(</a:t>
            </a:r>
            <a:r>
              <a:rPr b="1" lang="en" sz="1200">
                <a:solidFill>
                  <a:srgbClr val="4EC9B0"/>
                </a:solidFill>
                <a:highlight>
                  <a:srgbClr val="1E1E1E"/>
                </a:highlight>
                <a:latin typeface="Courier New"/>
                <a:ea typeface="Courier New"/>
                <a:cs typeface="Courier New"/>
                <a:sym typeface="Courier New"/>
              </a:rPr>
              <a:t>Exception</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e</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"exception handled"</a:t>
            </a:r>
            <a:r>
              <a:rPr b="1" lang="en" sz="1200">
                <a:solidFill>
                  <a:srgbClr val="D4D4D4"/>
                </a:solidFill>
                <a:highlight>
                  <a:srgbClr val="1E1E1E"/>
                </a:highlight>
                <a:latin typeface="Courier New"/>
                <a:ea typeface="Courier New"/>
                <a:cs typeface="Courier New"/>
                <a:sym typeface="Courier New"/>
              </a:rPr>
              <a:t>);}     }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569CD6"/>
                </a:solidFill>
                <a:highlight>
                  <a:srgbClr val="1E1E1E"/>
                </a:highlight>
                <a:latin typeface="Courier New"/>
                <a:ea typeface="Courier New"/>
                <a:cs typeface="Courier New"/>
                <a:sym typeface="Courier New"/>
              </a:rPr>
              <a:t>public</a:t>
            </a:r>
            <a:r>
              <a:rPr b="1" lang="en" sz="1200">
                <a:solidFill>
                  <a:srgbClr val="D4D4D4"/>
                </a:solidFill>
                <a:highlight>
                  <a:srgbClr val="1E1E1E"/>
                </a:highlight>
                <a:latin typeface="Courier New"/>
                <a:ea typeface="Courier New"/>
                <a:cs typeface="Courier New"/>
                <a:sym typeface="Courier New"/>
              </a:rPr>
              <a:t> </a:t>
            </a:r>
            <a:r>
              <a:rPr b="1" lang="en" sz="1200">
                <a:solidFill>
                  <a:srgbClr val="569CD6"/>
                </a:solidFill>
                <a:highlight>
                  <a:srgbClr val="1E1E1E"/>
                </a:highlight>
                <a:latin typeface="Courier New"/>
                <a:ea typeface="Courier New"/>
                <a:cs typeface="Courier New"/>
                <a:sym typeface="Courier New"/>
              </a:rPr>
              <a:t>static</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main</a:t>
            </a:r>
            <a:r>
              <a:rPr b="1" lang="en" sz="1200">
                <a:solidFill>
                  <a:srgbClr val="D4D4D4"/>
                </a:solidFill>
                <a:highlight>
                  <a:srgbClr val="1E1E1E"/>
                </a:highlight>
                <a:latin typeface="Courier New"/>
                <a:ea typeface="Courier New"/>
                <a:cs typeface="Courier New"/>
                <a:sym typeface="Courier New"/>
              </a:rPr>
              <a:t>(</a:t>
            </a:r>
            <a:r>
              <a:rPr b="1" lang="en" sz="1200">
                <a:solidFill>
                  <a:srgbClr val="4EC9B0"/>
                </a:solidFill>
                <a:highlight>
                  <a:srgbClr val="1E1E1E"/>
                </a:highlight>
                <a:latin typeface="Courier New"/>
                <a:ea typeface="Courier New"/>
                <a:cs typeface="Courier New"/>
                <a:sym typeface="Courier New"/>
              </a:rPr>
              <a:t>String</a:t>
            </a:r>
            <a:r>
              <a:rPr b="1" lang="en" sz="1200">
                <a:solidFill>
                  <a:srgbClr val="D4D4D4"/>
                </a:solidFill>
                <a:highlight>
                  <a:srgbClr val="1E1E1E"/>
                </a:highlight>
                <a:latin typeface="Courier New"/>
                <a:ea typeface="Courier New"/>
                <a:cs typeface="Courier New"/>
                <a:sym typeface="Courier New"/>
              </a:rPr>
              <a:t> args[]){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Testthrows1</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obj</a:t>
            </a:r>
            <a:r>
              <a:rPr b="1" lang="en" sz="1200">
                <a:solidFill>
                  <a:srgbClr val="D4D4D4"/>
                </a:solidFill>
                <a:highlight>
                  <a:srgbClr val="1E1E1E"/>
                </a:highlight>
                <a:latin typeface="Courier New"/>
                <a:ea typeface="Courier New"/>
                <a:cs typeface="Courier New"/>
                <a:sym typeface="Courier New"/>
              </a:rPr>
              <a:t>=</a:t>
            </a:r>
            <a:r>
              <a:rPr b="1" lang="en" sz="1200">
                <a:solidFill>
                  <a:srgbClr val="C586C0"/>
                </a:solidFill>
                <a:highlight>
                  <a:srgbClr val="1E1E1E"/>
                </a:highlight>
                <a:latin typeface="Courier New"/>
                <a:ea typeface="Courier New"/>
                <a:cs typeface="Courier New"/>
                <a:sym typeface="Courier New"/>
              </a:rPr>
              <a:t>new</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Testthrows1</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obj</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"normal flow..."</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45720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endParaRPr b="1" sz="13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168" name="Google Shape;168;p28"/>
          <p:cNvSpPr/>
          <p:nvPr/>
        </p:nvSpPr>
        <p:spPr>
          <a:xfrm>
            <a:off x="1426650" y="1017725"/>
            <a:ext cx="6290700" cy="3591900"/>
          </a:xfrm>
          <a:prstGeom prst="roundRect">
            <a:avLst>
              <a:gd fmla="val 4018" name="adj"/>
            </a:avLst>
          </a:prstGeom>
          <a:solidFill>
            <a:srgbClr val="1E1E1E"/>
          </a:solidFill>
          <a:ln>
            <a:noFill/>
          </a:ln>
        </p:spPr>
        <p:txBody>
          <a:bodyPr anchorCtr="0" anchor="ctr"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b="1" lang="en" sz="1200">
                <a:solidFill>
                  <a:srgbClr val="569CD6"/>
                </a:solidFill>
                <a:highlight>
                  <a:srgbClr val="1E1E1E"/>
                </a:highlight>
                <a:latin typeface="Courier New"/>
                <a:ea typeface="Courier New"/>
                <a:cs typeface="Courier New"/>
                <a:sym typeface="Courier New"/>
              </a:rPr>
              <a:t>import</a:t>
            </a:r>
            <a:r>
              <a:rPr b="1" lang="en" sz="1200">
                <a:solidFill>
                  <a:srgbClr val="D4D4D4"/>
                </a:solidFill>
                <a:highlight>
                  <a:srgbClr val="1E1E1E"/>
                </a:highlight>
                <a:latin typeface="Courier New"/>
                <a:ea typeface="Courier New"/>
                <a:cs typeface="Courier New"/>
                <a:sym typeface="Courier New"/>
              </a:rPr>
              <a:t> java.io.IOException;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569CD6"/>
                </a:solidFill>
                <a:highlight>
                  <a:srgbClr val="1E1E1E"/>
                </a:highlight>
                <a:latin typeface="Courier New"/>
                <a:ea typeface="Courier New"/>
                <a:cs typeface="Courier New"/>
                <a:sym typeface="Courier New"/>
              </a:rPr>
              <a:t>class</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Testthrows1</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m</a:t>
            </a:r>
            <a:r>
              <a:rPr b="1" lang="en" sz="1200">
                <a:solidFill>
                  <a:srgbClr val="D4D4D4"/>
                </a:solidFill>
                <a:highlight>
                  <a:srgbClr val="1E1E1E"/>
                </a:highlight>
                <a:latin typeface="Courier New"/>
                <a:ea typeface="Courier New"/>
                <a:cs typeface="Courier New"/>
                <a:sym typeface="Courier New"/>
              </a:rPr>
              <a:t>() {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throw</a:t>
            </a: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new</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IOException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"device error"</a:t>
            </a:r>
            <a:r>
              <a:rPr b="1" lang="en" sz="1200">
                <a:solidFill>
                  <a:srgbClr val="D4D4D4"/>
                </a:solidFill>
                <a:highlight>
                  <a:srgbClr val="1E1E1E"/>
                </a:highlight>
                <a:latin typeface="Courier New"/>
                <a:ea typeface="Courier New"/>
                <a:cs typeface="Courier New"/>
                <a:sym typeface="Courier New"/>
              </a:rPr>
              <a:t>);</a:t>
            </a:r>
            <a:r>
              <a:rPr b="1" lang="en" sz="1200">
                <a:solidFill>
                  <a:srgbClr val="6A9955"/>
                </a:solidFill>
                <a:highlight>
                  <a:srgbClr val="1E1E1E"/>
                </a:highlight>
                <a:latin typeface="Courier New"/>
                <a:ea typeface="Courier New"/>
                <a:cs typeface="Courier New"/>
                <a:sym typeface="Courier New"/>
              </a:rPr>
              <a:t>//checked exception     }  </a:t>
            </a:r>
            <a:endParaRPr b="1" sz="1200">
              <a:solidFill>
                <a:srgbClr val="6A9955"/>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n</a:t>
            </a:r>
            <a:r>
              <a:rPr b="1" lang="en" sz="1200">
                <a:solidFill>
                  <a:srgbClr val="D4D4D4"/>
                </a:solidFill>
                <a:highlight>
                  <a:srgbClr val="1E1E1E"/>
                </a:highlight>
                <a:latin typeface="Courier New"/>
                <a:ea typeface="Courier New"/>
                <a:cs typeface="Courier New"/>
                <a:sym typeface="Courier New"/>
              </a:rPr>
              <a:t>()throws IOException{       </a:t>
            </a:r>
            <a:r>
              <a:rPr b="1" lang="en" sz="1200">
                <a:solidFill>
                  <a:srgbClr val="DCDCAA"/>
                </a:solidFill>
                <a:highlight>
                  <a:srgbClr val="1E1E1E"/>
                </a:highlight>
                <a:latin typeface="Courier New"/>
                <a:ea typeface="Courier New"/>
                <a:cs typeface="Courier New"/>
                <a:sym typeface="Courier New"/>
              </a:rPr>
              <a:t>m</a:t>
            </a:r>
            <a:r>
              <a:rPr b="1" lang="en" sz="1200">
                <a:solidFill>
                  <a:srgbClr val="D4D4D4"/>
                </a:solidFill>
                <a:highlight>
                  <a:srgbClr val="1E1E1E"/>
                </a:highlight>
                <a:latin typeface="Courier New"/>
                <a:ea typeface="Courier New"/>
                <a:cs typeface="Courier New"/>
                <a:sym typeface="Courier New"/>
              </a:rPr>
              <a:t>();     }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p</a:t>
            </a: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try</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n</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catch</a:t>
            </a:r>
            <a:r>
              <a:rPr b="1" lang="en" sz="1200">
                <a:solidFill>
                  <a:srgbClr val="D4D4D4"/>
                </a:solidFill>
                <a:highlight>
                  <a:srgbClr val="1E1E1E"/>
                </a:highlight>
                <a:latin typeface="Courier New"/>
                <a:ea typeface="Courier New"/>
                <a:cs typeface="Courier New"/>
                <a:sym typeface="Courier New"/>
              </a:rPr>
              <a:t>(</a:t>
            </a:r>
            <a:r>
              <a:rPr b="1" lang="en" sz="1200">
                <a:solidFill>
                  <a:srgbClr val="4EC9B0"/>
                </a:solidFill>
                <a:highlight>
                  <a:srgbClr val="1E1E1E"/>
                </a:highlight>
                <a:latin typeface="Courier New"/>
                <a:ea typeface="Courier New"/>
                <a:cs typeface="Courier New"/>
                <a:sym typeface="Courier New"/>
              </a:rPr>
              <a:t>Exception</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e</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"exception handled"</a:t>
            </a:r>
            <a:r>
              <a:rPr b="1" lang="en" sz="1200">
                <a:solidFill>
                  <a:srgbClr val="D4D4D4"/>
                </a:solidFill>
                <a:highlight>
                  <a:srgbClr val="1E1E1E"/>
                </a:highlight>
                <a:latin typeface="Courier New"/>
                <a:ea typeface="Courier New"/>
                <a:cs typeface="Courier New"/>
                <a:sym typeface="Courier New"/>
              </a:rPr>
              <a:t>);}     }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569CD6"/>
                </a:solidFill>
                <a:highlight>
                  <a:srgbClr val="1E1E1E"/>
                </a:highlight>
                <a:latin typeface="Courier New"/>
                <a:ea typeface="Courier New"/>
                <a:cs typeface="Courier New"/>
                <a:sym typeface="Courier New"/>
              </a:rPr>
              <a:t>public</a:t>
            </a:r>
            <a:r>
              <a:rPr b="1" lang="en" sz="1200">
                <a:solidFill>
                  <a:srgbClr val="D4D4D4"/>
                </a:solidFill>
                <a:highlight>
                  <a:srgbClr val="1E1E1E"/>
                </a:highlight>
                <a:latin typeface="Courier New"/>
                <a:ea typeface="Courier New"/>
                <a:cs typeface="Courier New"/>
                <a:sym typeface="Courier New"/>
              </a:rPr>
              <a:t> </a:t>
            </a:r>
            <a:r>
              <a:rPr b="1" lang="en" sz="1200">
                <a:solidFill>
                  <a:srgbClr val="569CD6"/>
                </a:solidFill>
                <a:highlight>
                  <a:srgbClr val="1E1E1E"/>
                </a:highlight>
                <a:latin typeface="Courier New"/>
                <a:ea typeface="Courier New"/>
                <a:cs typeface="Courier New"/>
                <a:sym typeface="Courier New"/>
              </a:rPr>
              <a:t>static</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main</a:t>
            </a:r>
            <a:r>
              <a:rPr b="1" lang="en" sz="1200">
                <a:solidFill>
                  <a:srgbClr val="D4D4D4"/>
                </a:solidFill>
                <a:highlight>
                  <a:srgbClr val="1E1E1E"/>
                </a:highlight>
                <a:latin typeface="Courier New"/>
                <a:ea typeface="Courier New"/>
                <a:cs typeface="Courier New"/>
                <a:sym typeface="Courier New"/>
              </a:rPr>
              <a:t>(</a:t>
            </a:r>
            <a:r>
              <a:rPr b="1" lang="en" sz="1200">
                <a:solidFill>
                  <a:srgbClr val="4EC9B0"/>
                </a:solidFill>
                <a:highlight>
                  <a:srgbClr val="1E1E1E"/>
                </a:highlight>
                <a:latin typeface="Courier New"/>
                <a:ea typeface="Courier New"/>
                <a:cs typeface="Courier New"/>
                <a:sym typeface="Courier New"/>
              </a:rPr>
              <a:t>String</a:t>
            </a:r>
            <a:r>
              <a:rPr b="1" lang="en" sz="1200">
                <a:solidFill>
                  <a:srgbClr val="D4D4D4"/>
                </a:solidFill>
                <a:highlight>
                  <a:srgbClr val="1E1E1E"/>
                </a:highlight>
                <a:latin typeface="Courier New"/>
                <a:ea typeface="Courier New"/>
                <a:cs typeface="Courier New"/>
                <a:sym typeface="Courier New"/>
              </a:rPr>
              <a:t> args[]){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Testthrows1</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obj</a:t>
            </a:r>
            <a:r>
              <a:rPr b="1" lang="en" sz="1200">
                <a:solidFill>
                  <a:srgbClr val="D4D4D4"/>
                </a:solidFill>
                <a:highlight>
                  <a:srgbClr val="1E1E1E"/>
                </a:highlight>
                <a:latin typeface="Courier New"/>
                <a:ea typeface="Courier New"/>
                <a:cs typeface="Courier New"/>
                <a:sym typeface="Courier New"/>
              </a:rPr>
              <a:t>=</a:t>
            </a:r>
            <a:r>
              <a:rPr b="1" lang="en" sz="1200">
                <a:solidFill>
                  <a:srgbClr val="C586C0"/>
                </a:solidFill>
                <a:highlight>
                  <a:srgbClr val="1E1E1E"/>
                </a:highlight>
                <a:latin typeface="Courier New"/>
                <a:ea typeface="Courier New"/>
                <a:cs typeface="Courier New"/>
                <a:sym typeface="Courier New"/>
              </a:rPr>
              <a:t>new</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Testthrows1</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obj</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"normal flow..."</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a:t>
            </a:r>
            <a:endParaRPr b="1"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C78D8"/>
                </a:solidFill>
                <a:latin typeface="Lexend Deca"/>
                <a:ea typeface="Lexend Deca"/>
                <a:cs typeface="Lexend Deca"/>
                <a:sym typeface="Lexend Deca"/>
              </a:rPr>
              <a:t>Throw vs throws</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graphicFrame>
        <p:nvGraphicFramePr>
          <p:cNvPr id="174" name="Google Shape;174;p29"/>
          <p:cNvGraphicFramePr/>
          <p:nvPr/>
        </p:nvGraphicFramePr>
        <p:xfrm>
          <a:off x="952500" y="1360100"/>
          <a:ext cx="3000000" cy="3000000"/>
        </p:xfrm>
        <a:graphic>
          <a:graphicData uri="http://schemas.openxmlformats.org/drawingml/2006/table">
            <a:tbl>
              <a:tblPr>
                <a:noFill/>
                <a:tableStyleId>{28689380-B2F6-4193-A128-EAC1EA9569C9}</a:tableStyleId>
              </a:tblPr>
              <a:tblGrid>
                <a:gridCol w="3619500"/>
                <a:gridCol w="3619500"/>
              </a:tblGrid>
              <a:tr h="423400">
                <a:tc>
                  <a:txBody>
                    <a:bodyPr/>
                    <a:lstStyle/>
                    <a:p>
                      <a:pPr indent="0" lvl="0" marL="0" rtl="0" algn="ctr">
                        <a:spcBef>
                          <a:spcPts val="0"/>
                        </a:spcBef>
                        <a:spcAft>
                          <a:spcPts val="0"/>
                        </a:spcAft>
                        <a:buNone/>
                      </a:pPr>
                      <a:r>
                        <a:rPr b="1" lang="en">
                          <a:solidFill>
                            <a:schemeClr val="dk2"/>
                          </a:solidFill>
                          <a:latin typeface="Lexend Deca"/>
                          <a:ea typeface="Lexend Deca"/>
                          <a:cs typeface="Lexend Deca"/>
                          <a:sym typeface="Lexend Deca"/>
                        </a:rPr>
                        <a:t>throw</a:t>
                      </a:r>
                      <a:endParaRPr b="1">
                        <a:solidFill>
                          <a:schemeClr val="dk2"/>
                        </a:solidFill>
                        <a:latin typeface="Lexend Deca"/>
                        <a:ea typeface="Lexend Deca"/>
                        <a:cs typeface="Lexend Deca"/>
                        <a:sym typeface="Lexend Deca"/>
                      </a:endParaRPr>
                    </a:p>
                  </a:txBody>
                  <a:tcPr marT="91425" marB="91425" marR="91425" marL="91425">
                    <a:lnL cap="flat" cmpd="sng" w="9525">
                      <a:solidFill>
                        <a:srgbClr val="6D9EEB"/>
                      </a:solidFill>
                      <a:prstDash val="solid"/>
                      <a:round/>
                      <a:headEnd len="sm" w="sm" type="none"/>
                      <a:tailEnd len="sm" w="sm" type="none"/>
                    </a:lnL>
                    <a:lnR cap="flat" cmpd="sng" w="9525">
                      <a:solidFill>
                        <a:srgbClr val="6D9EEB"/>
                      </a:solidFill>
                      <a:prstDash val="solid"/>
                      <a:round/>
                      <a:headEnd len="sm" w="sm" type="none"/>
                      <a:tailEnd len="sm" w="sm" type="none"/>
                    </a:lnR>
                    <a:lnT cap="flat" cmpd="sng" w="9525">
                      <a:solidFill>
                        <a:srgbClr val="6D9EEB"/>
                      </a:solidFill>
                      <a:prstDash val="solid"/>
                      <a:round/>
                      <a:headEnd len="sm" w="sm" type="none"/>
                      <a:tailEnd len="sm" w="sm" type="none"/>
                    </a:lnT>
                    <a:lnB cap="flat" cmpd="sng" w="952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Lexend Deca"/>
                          <a:ea typeface="Lexend Deca"/>
                          <a:cs typeface="Lexend Deca"/>
                          <a:sym typeface="Lexend Deca"/>
                        </a:rPr>
                        <a:t>throws</a:t>
                      </a:r>
                      <a:endParaRPr b="1">
                        <a:solidFill>
                          <a:schemeClr val="dk2"/>
                        </a:solidFill>
                        <a:latin typeface="Lexend Deca"/>
                        <a:ea typeface="Lexend Deca"/>
                        <a:cs typeface="Lexend Deca"/>
                        <a:sym typeface="Lexend Deca"/>
                      </a:endParaRPr>
                    </a:p>
                  </a:txBody>
                  <a:tcPr marT="91425" marB="91425" marR="91425" marL="91425">
                    <a:lnL cap="flat" cmpd="sng" w="9525">
                      <a:solidFill>
                        <a:srgbClr val="6D9EEB"/>
                      </a:solidFill>
                      <a:prstDash val="solid"/>
                      <a:round/>
                      <a:headEnd len="sm" w="sm" type="none"/>
                      <a:tailEnd len="sm" w="sm" type="none"/>
                    </a:lnL>
                    <a:lnR cap="flat" cmpd="sng" w="9525">
                      <a:solidFill>
                        <a:srgbClr val="6D9EEB"/>
                      </a:solidFill>
                      <a:prstDash val="solid"/>
                      <a:round/>
                      <a:headEnd len="sm" w="sm" type="none"/>
                      <a:tailEnd len="sm" w="sm" type="none"/>
                    </a:lnR>
                    <a:lnT cap="flat" cmpd="sng" w="9525">
                      <a:solidFill>
                        <a:srgbClr val="6D9EEB"/>
                      </a:solidFill>
                      <a:prstDash val="solid"/>
                      <a:round/>
                      <a:headEnd len="sm" w="sm" type="none"/>
                      <a:tailEnd len="sm" w="sm" type="none"/>
                    </a:lnT>
                    <a:lnB cap="flat" cmpd="sng" w="9525">
                      <a:solidFill>
                        <a:srgbClr val="6D9EEB"/>
                      </a:solidFill>
                      <a:prstDash val="solid"/>
                      <a:round/>
                      <a:headEnd len="sm" w="sm" type="none"/>
                      <a:tailEnd len="sm" w="sm" type="none"/>
                    </a:lnB>
                  </a:tcPr>
                </a:tc>
              </a:tr>
              <a:tr h="651400">
                <a:tc>
                  <a:txBody>
                    <a:bodyPr/>
                    <a:lstStyle/>
                    <a:p>
                      <a:pPr indent="0" lvl="0" marL="0" rtl="0" algn="l">
                        <a:spcBef>
                          <a:spcPts val="0"/>
                        </a:spcBef>
                        <a:spcAft>
                          <a:spcPts val="0"/>
                        </a:spcAft>
                        <a:buNone/>
                      </a:pPr>
                      <a:r>
                        <a:rPr lang="en">
                          <a:solidFill>
                            <a:schemeClr val="dk2"/>
                          </a:solidFill>
                          <a:latin typeface="Lexend Deca"/>
                          <a:ea typeface="Lexend Deca"/>
                          <a:cs typeface="Lexend Deca"/>
                          <a:sym typeface="Lexend Deca"/>
                        </a:rPr>
                        <a:t>Java throw keyword is used to explicitly throw an exception.</a:t>
                      </a:r>
                      <a:endParaRPr>
                        <a:solidFill>
                          <a:schemeClr val="dk2"/>
                        </a:solidFill>
                        <a:latin typeface="Lexend Deca"/>
                        <a:ea typeface="Lexend Deca"/>
                        <a:cs typeface="Lexend Deca"/>
                        <a:sym typeface="Lexend Deca"/>
                      </a:endParaRPr>
                    </a:p>
                  </a:txBody>
                  <a:tcPr marT="91425" marB="91425" marR="91425" marL="91425">
                    <a:lnL cap="flat" cmpd="sng" w="9525">
                      <a:solidFill>
                        <a:srgbClr val="6D9EEB"/>
                      </a:solidFill>
                      <a:prstDash val="solid"/>
                      <a:round/>
                      <a:headEnd len="sm" w="sm" type="none"/>
                      <a:tailEnd len="sm" w="sm" type="none"/>
                    </a:lnL>
                    <a:lnR cap="flat" cmpd="sng" w="9525">
                      <a:solidFill>
                        <a:srgbClr val="6D9EEB"/>
                      </a:solidFill>
                      <a:prstDash val="solid"/>
                      <a:round/>
                      <a:headEnd len="sm" w="sm" type="none"/>
                      <a:tailEnd len="sm" w="sm" type="none"/>
                    </a:lnR>
                    <a:lnT cap="flat" cmpd="sng" w="9525">
                      <a:solidFill>
                        <a:srgbClr val="6D9EEB"/>
                      </a:solidFill>
                      <a:prstDash val="solid"/>
                      <a:round/>
                      <a:headEnd len="sm" w="sm" type="none"/>
                      <a:tailEnd len="sm" w="sm" type="none"/>
                    </a:lnT>
                    <a:lnB cap="flat" cmpd="sng" w="9525">
                      <a:solidFill>
                        <a:srgbClr val="6D9EEB"/>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Lexend Deca"/>
                          <a:ea typeface="Lexend Deca"/>
                          <a:cs typeface="Lexend Deca"/>
                          <a:sym typeface="Lexend Deca"/>
                        </a:rPr>
                        <a:t>Java throws keyword is used to declare an exception.</a:t>
                      </a:r>
                      <a:endParaRPr>
                        <a:solidFill>
                          <a:schemeClr val="dk2"/>
                        </a:solidFill>
                        <a:latin typeface="Lexend Deca"/>
                        <a:ea typeface="Lexend Deca"/>
                        <a:cs typeface="Lexend Deca"/>
                        <a:sym typeface="Lexend Deca"/>
                      </a:endParaRPr>
                    </a:p>
                  </a:txBody>
                  <a:tcPr marT="91425" marB="91425" marR="91425" marL="91425">
                    <a:lnL cap="flat" cmpd="sng" w="9525">
                      <a:solidFill>
                        <a:srgbClr val="6D9EEB"/>
                      </a:solidFill>
                      <a:prstDash val="solid"/>
                      <a:round/>
                      <a:headEnd len="sm" w="sm" type="none"/>
                      <a:tailEnd len="sm" w="sm" type="none"/>
                    </a:lnL>
                    <a:lnR cap="flat" cmpd="sng" w="9525">
                      <a:solidFill>
                        <a:srgbClr val="6D9EEB"/>
                      </a:solidFill>
                      <a:prstDash val="solid"/>
                      <a:round/>
                      <a:headEnd len="sm" w="sm" type="none"/>
                      <a:tailEnd len="sm" w="sm" type="none"/>
                    </a:lnR>
                    <a:lnT cap="flat" cmpd="sng" w="9525">
                      <a:solidFill>
                        <a:srgbClr val="6D9EEB"/>
                      </a:solidFill>
                      <a:prstDash val="solid"/>
                      <a:round/>
                      <a:headEnd len="sm" w="sm" type="none"/>
                      <a:tailEnd len="sm" w="sm" type="none"/>
                    </a:lnT>
                    <a:lnB cap="flat" cmpd="sng" w="9525">
                      <a:solidFill>
                        <a:srgbClr val="6D9EEB"/>
                      </a:solidFill>
                      <a:prstDash val="solid"/>
                      <a:round/>
                      <a:headEnd len="sm" w="sm" type="none"/>
                      <a:tailEnd len="sm" w="sm" type="none"/>
                    </a:lnB>
                  </a:tcPr>
                </a:tc>
              </a:tr>
              <a:tr h="423400">
                <a:tc>
                  <a:txBody>
                    <a:bodyPr/>
                    <a:lstStyle/>
                    <a:p>
                      <a:pPr indent="0" lvl="0" marL="0" rtl="0" algn="l">
                        <a:spcBef>
                          <a:spcPts val="0"/>
                        </a:spcBef>
                        <a:spcAft>
                          <a:spcPts val="0"/>
                        </a:spcAft>
                        <a:buNone/>
                      </a:pPr>
                      <a:r>
                        <a:rPr lang="en">
                          <a:solidFill>
                            <a:schemeClr val="dk2"/>
                          </a:solidFill>
                          <a:latin typeface="Lexend Deca"/>
                          <a:ea typeface="Lexend Deca"/>
                          <a:cs typeface="Lexend Deca"/>
                          <a:sym typeface="Lexend Deca"/>
                        </a:rPr>
                        <a:t>Throw is followed by an instance.</a:t>
                      </a:r>
                      <a:endParaRPr>
                        <a:solidFill>
                          <a:schemeClr val="dk2"/>
                        </a:solidFill>
                        <a:latin typeface="Lexend Deca"/>
                        <a:ea typeface="Lexend Deca"/>
                        <a:cs typeface="Lexend Deca"/>
                        <a:sym typeface="Lexend Deca"/>
                      </a:endParaRPr>
                    </a:p>
                  </a:txBody>
                  <a:tcPr marT="91425" marB="91425" marR="91425" marL="91425">
                    <a:lnL cap="flat" cmpd="sng" w="9525">
                      <a:solidFill>
                        <a:srgbClr val="6D9EEB"/>
                      </a:solidFill>
                      <a:prstDash val="solid"/>
                      <a:round/>
                      <a:headEnd len="sm" w="sm" type="none"/>
                      <a:tailEnd len="sm" w="sm" type="none"/>
                    </a:lnL>
                    <a:lnR cap="flat" cmpd="sng" w="9525">
                      <a:solidFill>
                        <a:srgbClr val="6D9EEB"/>
                      </a:solidFill>
                      <a:prstDash val="solid"/>
                      <a:round/>
                      <a:headEnd len="sm" w="sm" type="none"/>
                      <a:tailEnd len="sm" w="sm" type="none"/>
                    </a:lnR>
                    <a:lnT cap="flat" cmpd="sng" w="9525">
                      <a:solidFill>
                        <a:srgbClr val="6D9EEB"/>
                      </a:solidFill>
                      <a:prstDash val="solid"/>
                      <a:round/>
                      <a:headEnd len="sm" w="sm" type="none"/>
                      <a:tailEnd len="sm" w="sm" type="none"/>
                    </a:lnT>
                    <a:lnB cap="flat" cmpd="sng" w="9525">
                      <a:solidFill>
                        <a:srgbClr val="6D9EEB"/>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Lexend Deca"/>
                          <a:ea typeface="Lexend Deca"/>
                          <a:cs typeface="Lexend Deca"/>
                          <a:sym typeface="Lexend Deca"/>
                        </a:rPr>
                        <a:t>Throws is followed by class.</a:t>
                      </a:r>
                      <a:endParaRPr>
                        <a:solidFill>
                          <a:schemeClr val="dk2"/>
                        </a:solidFill>
                        <a:latin typeface="Lexend Deca"/>
                        <a:ea typeface="Lexend Deca"/>
                        <a:cs typeface="Lexend Deca"/>
                        <a:sym typeface="Lexend Deca"/>
                      </a:endParaRPr>
                    </a:p>
                  </a:txBody>
                  <a:tcPr marT="91425" marB="91425" marR="91425" marL="91425">
                    <a:lnL cap="flat" cmpd="sng" w="9525">
                      <a:solidFill>
                        <a:srgbClr val="6D9EEB"/>
                      </a:solidFill>
                      <a:prstDash val="solid"/>
                      <a:round/>
                      <a:headEnd len="sm" w="sm" type="none"/>
                      <a:tailEnd len="sm" w="sm" type="none"/>
                    </a:lnL>
                    <a:lnR cap="flat" cmpd="sng" w="9525">
                      <a:solidFill>
                        <a:srgbClr val="6D9EEB"/>
                      </a:solidFill>
                      <a:prstDash val="solid"/>
                      <a:round/>
                      <a:headEnd len="sm" w="sm" type="none"/>
                      <a:tailEnd len="sm" w="sm" type="none"/>
                    </a:lnR>
                    <a:lnT cap="flat" cmpd="sng" w="9525">
                      <a:solidFill>
                        <a:srgbClr val="6D9EEB"/>
                      </a:solidFill>
                      <a:prstDash val="solid"/>
                      <a:round/>
                      <a:headEnd len="sm" w="sm" type="none"/>
                      <a:tailEnd len="sm" w="sm" type="none"/>
                    </a:lnT>
                    <a:lnB cap="flat" cmpd="sng" w="9525">
                      <a:solidFill>
                        <a:srgbClr val="6D9EEB"/>
                      </a:solidFill>
                      <a:prstDash val="solid"/>
                      <a:round/>
                      <a:headEnd len="sm" w="sm" type="none"/>
                      <a:tailEnd len="sm" w="sm" type="none"/>
                    </a:lnB>
                  </a:tcPr>
                </a:tc>
              </a:tr>
              <a:tr h="651400">
                <a:tc>
                  <a:txBody>
                    <a:bodyPr/>
                    <a:lstStyle/>
                    <a:p>
                      <a:pPr indent="0" lvl="0" marL="0" rtl="0" algn="l">
                        <a:spcBef>
                          <a:spcPts val="0"/>
                        </a:spcBef>
                        <a:spcAft>
                          <a:spcPts val="0"/>
                        </a:spcAft>
                        <a:buNone/>
                      </a:pPr>
                      <a:r>
                        <a:rPr lang="en">
                          <a:solidFill>
                            <a:schemeClr val="dk2"/>
                          </a:solidFill>
                          <a:latin typeface="Lexend Deca"/>
                          <a:ea typeface="Lexend Deca"/>
                          <a:cs typeface="Lexend Deca"/>
                          <a:sym typeface="Lexend Deca"/>
                        </a:rPr>
                        <a:t>Throw is used within the method.</a:t>
                      </a:r>
                      <a:endParaRPr>
                        <a:solidFill>
                          <a:schemeClr val="dk2"/>
                        </a:solidFill>
                        <a:latin typeface="Lexend Deca"/>
                        <a:ea typeface="Lexend Deca"/>
                        <a:cs typeface="Lexend Deca"/>
                        <a:sym typeface="Lexend Deca"/>
                      </a:endParaRPr>
                    </a:p>
                  </a:txBody>
                  <a:tcPr marT="91425" marB="91425" marR="91425" marL="91425">
                    <a:lnL cap="flat" cmpd="sng" w="9525">
                      <a:solidFill>
                        <a:srgbClr val="6D9EEB"/>
                      </a:solidFill>
                      <a:prstDash val="solid"/>
                      <a:round/>
                      <a:headEnd len="sm" w="sm" type="none"/>
                      <a:tailEnd len="sm" w="sm" type="none"/>
                    </a:lnL>
                    <a:lnR cap="flat" cmpd="sng" w="9525">
                      <a:solidFill>
                        <a:srgbClr val="6D9EEB"/>
                      </a:solidFill>
                      <a:prstDash val="solid"/>
                      <a:round/>
                      <a:headEnd len="sm" w="sm" type="none"/>
                      <a:tailEnd len="sm" w="sm" type="none"/>
                    </a:lnR>
                    <a:lnT cap="flat" cmpd="sng" w="9525">
                      <a:solidFill>
                        <a:srgbClr val="6D9EEB"/>
                      </a:solidFill>
                      <a:prstDash val="solid"/>
                      <a:round/>
                      <a:headEnd len="sm" w="sm" type="none"/>
                      <a:tailEnd len="sm" w="sm" type="none"/>
                    </a:lnT>
                    <a:lnB cap="flat" cmpd="sng" w="9525">
                      <a:solidFill>
                        <a:srgbClr val="6D9EEB"/>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Lexend Deca"/>
                          <a:ea typeface="Lexend Deca"/>
                          <a:cs typeface="Lexend Deca"/>
                          <a:sym typeface="Lexend Deca"/>
                        </a:rPr>
                        <a:t>Throws is used within the method signature</a:t>
                      </a:r>
                      <a:endParaRPr>
                        <a:solidFill>
                          <a:schemeClr val="dk2"/>
                        </a:solidFill>
                        <a:latin typeface="Lexend Deca"/>
                        <a:ea typeface="Lexend Deca"/>
                        <a:cs typeface="Lexend Deca"/>
                        <a:sym typeface="Lexend Deca"/>
                      </a:endParaRPr>
                    </a:p>
                  </a:txBody>
                  <a:tcPr marT="91425" marB="91425" marR="91425" marL="91425">
                    <a:lnL cap="flat" cmpd="sng" w="9525">
                      <a:solidFill>
                        <a:srgbClr val="6D9EEB"/>
                      </a:solidFill>
                      <a:prstDash val="solid"/>
                      <a:round/>
                      <a:headEnd len="sm" w="sm" type="none"/>
                      <a:tailEnd len="sm" w="sm" type="none"/>
                    </a:lnL>
                    <a:lnR cap="flat" cmpd="sng" w="9525">
                      <a:solidFill>
                        <a:srgbClr val="6D9EEB"/>
                      </a:solidFill>
                      <a:prstDash val="solid"/>
                      <a:round/>
                      <a:headEnd len="sm" w="sm" type="none"/>
                      <a:tailEnd len="sm" w="sm" type="none"/>
                    </a:lnR>
                    <a:lnT cap="flat" cmpd="sng" w="9525">
                      <a:solidFill>
                        <a:srgbClr val="6D9EEB"/>
                      </a:solidFill>
                      <a:prstDash val="solid"/>
                      <a:round/>
                      <a:headEnd len="sm" w="sm" type="none"/>
                      <a:tailEnd len="sm" w="sm" type="none"/>
                    </a:lnT>
                    <a:lnB cap="flat" cmpd="sng" w="9525">
                      <a:solidFill>
                        <a:srgbClr val="6D9EEB"/>
                      </a:solidFill>
                      <a:prstDash val="solid"/>
                      <a:round/>
                      <a:headEnd len="sm" w="sm" type="none"/>
                      <a:tailEnd len="sm" w="sm" type="none"/>
                    </a:lnB>
                  </a:tcPr>
                </a:tc>
              </a:tr>
              <a:tr h="1091100">
                <a:tc>
                  <a:txBody>
                    <a:bodyPr/>
                    <a:lstStyle/>
                    <a:p>
                      <a:pPr indent="0" lvl="0" marL="0" rtl="0" algn="l">
                        <a:spcBef>
                          <a:spcPts val="0"/>
                        </a:spcBef>
                        <a:spcAft>
                          <a:spcPts val="0"/>
                        </a:spcAft>
                        <a:buNone/>
                      </a:pPr>
                      <a:r>
                        <a:rPr lang="en">
                          <a:solidFill>
                            <a:schemeClr val="dk2"/>
                          </a:solidFill>
                          <a:latin typeface="Lexend Deca"/>
                          <a:ea typeface="Lexend Deca"/>
                          <a:cs typeface="Lexend Deca"/>
                          <a:sym typeface="Lexend Deca"/>
                        </a:rPr>
                        <a:t>You cannot throw multiple exceptions.</a:t>
                      </a:r>
                      <a:endParaRPr>
                        <a:solidFill>
                          <a:schemeClr val="dk2"/>
                        </a:solidFill>
                        <a:latin typeface="Lexend Deca"/>
                        <a:ea typeface="Lexend Deca"/>
                        <a:cs typeface="Lexend Deca"/>
                        <a:sym typeface="Lexend Deca"/>
                      </a:endParaRPr>
                    </a:p>
                  </a:txBody>
                  <a:tcPr marT="91425" marB="91425" marR="91425" marL="91425">
                    <a:lnL cap="flat" cmpd="sng" w="9525">
                      <a:solidFill>
                        <a:srgbClr val="6D9EEB"/>
                      </a:solidFill>
                      <a:prstDash val="solid"/>
                      <a:round/>
                      <a:headEnd len="sm" w="sm" type="none"/>
                      <a:tailEnd len="sm" w="sm" type="none"/>
                    </a:lnL>
                    <a:lnR cap="flat" cmpd="sng" w="9525">
                      <a:solidFill>
                        <a:srgbClr val="6D9EEB"/>
                      </a:solidFill>
                      <a:prstDash val="solid"/>
                      <a:round/>
                      <a:headEnd len="sm" w="sm" type="none"/>
                      <a:tailEnd len="sm" w="sm" type="none"/>
                    </a:lnR>
                    <a:lnT cap="flat" cmpd="sng" w="9525">
                      <a:solidFill>
                        <a:srgbClr val="6D9EEB"/>
                      </a:solidFill>
                      <a:prstDash val="solid"/>
                      <a:round/>
                      <a:headEnd len="sm" w="sm" type="none"/>
                      <a:tailEnd len="sm" w="sm" type="none"/>
                    </a:lnT>
                    <a:lnB cap="flat" cmpd="sng" w="9525">
                      <a:solidFill>
                        <a:srgbClr val="6D9EEB"/>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Lexend Deca"/>
                          <a:ea typeface="Lexend Deca"/>
                          <a:cs typeface="Lexend Deca"/>
                          <a:sym typeface="Lexend Deca"/>
                        </a:rPr>
                        <a:t>You can declare </a:t>
                      </a:r>
                      <a:r>
                        <a:rPr lang="en">
                          <a:solidFill>
                            <a:schemeClr val="dk2"/>
                          </a:solidFill>
                          <a:latin typeface="Lexend Deca"/>
                          <a:ea typeface="Lexend Deca"/>
                          <a:cs typeface="Lexend Deca"/>
                          <a:sym typeface="Lexend Deca"/>
                        </a:rPr>
                        <a:t>multiple</a:t>
                      </a:r>
                      <a:r>
                        <a:rPr lang="en">
                          <a:solidFill>
                            <a:schemeClr val="dk2"/>
                          </a:solidFill>
                          <a:latin typeface="Lexend Deca"/>
                          <a:ea typeface="Lexend Deca"/>
                          <a:cs typeface="Lexend Deca"/>
                          <a:sym typeface="Lexend Deca"/>
                        </a:rPr>
                        <a:t> exceptions.</a:t>
                      </a:r>
                      <a:endParaRPr>
                        <a:solidFill>
                          <a:schemeClr val="dk2"/>
                        </a:solidFill>
                        <a:latin typeface="Lexend Deca"/>
                        <a:ea typeface="Lexend Deca"/>
                        <a:cs typeface="Lexend Deca"/>
                        <a:sym typeface="Lexend Deca"/>
                      </a:endParaRPr>
                    </a:p>
                    <a:p>
                      <a:pPr indent="0" lvl="0" marL="0" rtl="0" algn="l">
                        <a:spcBef>
                          <a:spcPts val="0"/>
                        </a:spcBef>
                        <a:spcAft>
                          <a:spcPts val="0"/>
                        </a:spcAft>
                        <a:buNone/>
                      </a:pPr>
                      <a:r>
                        <a:rPr lang="en">
                          <a:solidFill>
                            <a:schemeClr val="dk2"/>
                          </a:solidFill>
                          <a:latin typeface="Lexend Deca"/>
                          <a:ea typeface="Lexend Deca"/>
                          <a:cs typeface="Lexend Deca"/>
                          <a:sym typeface="Lexend Deca"/>
                        </a:rPr>
                        <a:t>e.g.</a:t>
                      </a:r>
                      <a:endParaRPr>
                        <a:solidFill>
                          <a:schemeClr val="dk2"/>
                        </a:solidFill>
                        <a:latin typeface="Lexend Deca"/>
                        <a:ea typeface="Lexend Deca"/>
                        <a:cs typeface="Lexend Deca"/>
                        <a:sym typeface="Lexend Deca"/>
                      </a:endParaRPr>
                    </a:p>
                    <a:p>
                      <a:pPr indent="0" lvl="0" marL="0" rtl="0" algn="l">
                        <a:spcBef>
                          <a:spcPts val="0"/>
                        </a:spcBef>
                        <a:spcAft>
                          <a:spcPts val="0"/>
                        </a:spcAft>
                        <a:buNone/>
                      </a:pPr>
                      <a:r>
                        <a:rPr lang="en">
                          <a:solidFill>
                            <a:schemeClr val="dk2"/>
                          </a:solidFill>
                          <a:latin typeface="Lexend Deca"/>
                          <a:ea typeface="Lexend Deca"/>
                          <a:cs typeface="Lexend Deca"/>
                          <a:sym typeface="Lexend Deca"/>
                        </a:rPr>
                        <a:t> </a:t>
                      </a:r>
                      <a:r>
                        <a:rPr b="1" lang="en" sz="1300">
                          <a:solidFill>
                            <a:schemeClr val="dk1"/>
                          </a:solidFill>
                          <a:latin typeface="Courier New"/>
                          <a:ea typeface="Courier New"/>
                          <a:cs typeface="Courier New"/>
                          <a:sym typeface="Courier New"/>
                        </a:rPr>
                        <a:t>public void method() throws IOException, SQLException</a:t>
                      </a:r>
                      <a:endParaRPr b="1" sz="1300">
                        <a:solidFill>
                          <a:schemeClr val="dk1"/>
                        </a:solidFill>
                        <a:latin typeface="Courier New"/>
                        <a:ea typeface="Courier New"/>
                        <a:cs typeface="Courier New"/>
                        <a:sym typeface="Courier New"/>
                      </a:endParaRPr>
                    </a:p>
                  </a:txBody>
                  <a:tcPr marT="91425" marB="91425" marR="91425" marL="91425">
                    <a:lnL cap="flat" cmpd="sng" w="9525">
                      <a:solidFill>
                        <a:srgbClr val="6D9EEB"/>
                      </a:solidFill>
                      <a:prstDash val="solid"/>
                      <a:round/>
                      <a:headEnd len="sm" w="sm" type="none"/>
                      <a:tailEnd len="sm" w="sm" type="none"/>
                    </a:lnL>
                    <a:lnR cap="flat" cmpd="sng" w="9525">
                      <a:solidFill>
                        <a:srgbClr val="6D9EEB"/>
                      </a:solidFill>
                      <a:prstDash val="solid"/>
                      <a:round/>
                      <a:headEnd len="sm" w="sm" type="none"/>
                      <a:tailEnd len="sm" w="sm" type="none"/>
                    </a:lnR>
                    <a:lnT cap="flat" cmpd="sng" w="9525">
                      <a:solidFill>
                        <a:srgbClr val="6D9EEB"/>
                      </a:solidFill>
                      <a:prstDash val="solid"/>
                      <a:round/>
                      <a:headEnd len="sm" w="sm" type="none"/>
                      <a:tailEnd len="sm" w="sm" type="none"/>
                    </a:lnT>
                    <a:lnB cap="flat" cmpd="sng" w="9525">
                      <a:solidFill>
                        <a:srgbClr val="6D9EEB"/>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C78D8"/>
                </a:solidFill>
                <a:latin typeface="Lexend Deca"/>
                <a:ea typeface="Lexend Deca"/>
                <a:cs typeface="Lexend Deca"/>
                <a:sym typeface="Lexend Deca"/>
              </a:rPr>
              <a:t>User Defined Exception</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exend Deca"/>
              <a:buChar char="●"/>
            </a:pPr>
            <a:r>
              <a:rPr lang="en" sz="1400">
                <a:latin typeface="Lexend Deca"/>
                <a:ea typeface="Lexend Deca"/>
                <a:cs typeface="Lexend Deca"/>
                <a:sym typeface="Lexend Deca"/>
              </a:rPr>
              <a:t>Helps the user to create their own exception for situations specific to the applications.</a:t>
            </a:r>
            <a:endParaRPr sz="1400">
              <a:latin typeface="Lexend Deca"/>
              <a:ea typeface="Lexend Deca"/>
              <a:cs typeface="Lexend Deca"/>
              <a:sym typeface="Lexend Deca"/>
            </a:endParaRPr>
          </a:p>
          <a:p>
            <a:pPr indent="-317500" lvl="0" marL="457200" rtl="0" algn="l">
              <a:spcBef>
                <a:spcPts val="1000"/>
              </a:spcBef>
              <a:spcAft>
                <a:spcPts val="0"/>
              </a:spcAft>
              <a:buSzPts val="1400"/>
              <a:buFont typeface="Lexend Deca"/>
              <a:buChar char="●"/>
            </a:pPr>
            <a:r>
              <a:rPr lang="en" sz="1400">
                <a:latin typeface="Lexend Deca"/>
                <a:ea typeface="Lexend Deca"/>
                <a:cs typeface="Lexend Deca"/>
                <a:sym typeface="Lexend Deca"/>
              </a:rPr>
              <a:t>The user defined exception class is derived from the Exception class</a:t>
            </a:r>
            <a:endParaRPr sz="1400">
              <a:latin typeface="Lexend Deca"/>
              <a:ea typeface="Lexend Deca"/>
              <a:cs typeface="Lexend Deca"/>
              <a:sym typeface="Lexend Deca"/>
            </a:endParaRPr>
          </a:p>
          <a:p>
            <a:pPr indent="-317500" lvl="0" marL="457200" rtl="0" algn="l">
              <a:spcBef>
                <a:spcPts val="1000"/>
              </a:spcBef>
              <a:spcAft>
                <a:spcPts val="0"/>
              </a:spcAft>
              <a:buSzPts val="1400"/>
              <a:buFont typeface="Lexend Deca"/>
              <a:buChar char="●"/>
            </a:pPr>
            <a:r>
              <a:rPr lang="en" sz="1400">
                <a:latin typeface="Lexend Deca"/>
                <a:ea typeface="Lexend Deca"/>
                <a:cs typeface="Lexend Deca"/>
                <a:sym typeface="Lexend Deca"/>
              </a:rPr>
              <a:t>Exception class does not have methods on its own. But it inherits methods provided by the Throwable class.</a:t>
            </a:r>
            <a:endParaRPr sz="1400">
              <a:latin typeface="Lexend Deca"/>
              <a:ea typeface="Lexend Deca"/>
              <a:cs typeface="Lexend Deca"/>
              <a:sym typeface="Lexend Deca"/>
            </a:endParaRPr>
          </a:p>
          <a:p>
            <a:pPr indent="-317500" lvl="0" marL="457200" rtl="0" algn="l">
              <a:spcBef>
                <a:spcPts val="1000"/>
              </a:spcBef>
              <a:spcAft>
                <a:spcPts val="0"/>
              </a:spcAft>
              <a:buSzPts val="1400"/>
              <a:buFont typeface="Lexend Deca"/>
              <a:buChar char="●"/>
            </a:pPr>
            <a:r>
              <a:rPr lang="en" sz="1400">
                <a:latin typeface="Lexend Deca"/>
                <a:ea typeface="Lexend Deca"/>
                <a:cs typeface="Lexend Deca"/>
                <a:sym typeface="Lexend Deca"/>
              </a:rPr>
              <a:t>Overriding the toString() method helps to provide a description about the exception.</a:t>
            </a:r>
            <a:endParaRPr sz="1400">
              <a:latin typeface="Lexend Deca"/>
              <a:ea typeface="Lexend Deca"/>
              <a:cs typeface="Lexend Deca"/>
              <a:sym typeface="Lexend Deca"/>
            </a:endParaRPr>
          </a:p>
          <a:p>
            <a:pPr indent="0" lvl="0" marL="0" rtl="0" algn="l">
              <a:spcBef>
                <a:spcPts val="1000"/>
              </a:spcBef>
              <a:spcAft>
                <a:spcPts val="0"/>
              </a:spcAft>
              <a:buClr>
                <a:schemeClr val="dk1"/>
              </a:buClr>
              <a:buSzPts val="1100"/>
              <a:buFont typeface="Arial"/>
              <a:buNone/>
            </a:pPr>
            <a:r>
              <a:t/>
            </a:r>
            <a:endParaRPr sz="1400">
              <a:latin typeface="Lexend Deca"/>
              <a:ea typeface="Lexend Deca"/>
              <a:cs typeface="Lexend Deca"/>
              <a:sym typeface="Lexend Deca"/>
            </a:endParaRPr>
          </a:p>
          <a:p>
            <a:pPr indent="0" lvl="0" marL="0" rtl="0" algn="l">
              <a:spcBef>
                <a:spcPts val="1200"/>
              </a:spcBef>
              <a:spcAft>
                <a:spcPts val="1200"/>
              </a:spcAft>
              <a:buNone/>
            </a:pPr>
            <a:r>
              <a:t/>
            </a:r>
            <a:endParaRPr sz="1400">
              <a:latin typeface="Lexend Deca"/>
              <a:ea typeface="Lexend Deca"/>
              <a:cs typeface="Lexend Deca"/>
              <a:sym typeface="Lexend De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C78D8"/>
                </a:solidFill>
                <a:latin typeface="Lexend Deca"/>
                <a:ea typeface="Lexend Deca"/>
                <a:cs typeface="Lexend Deca"/>
                <a:sym typeface="Lexend Deca"/>
              </a:rPr>
              <a:t>Chained Exceptions</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exend Deca"/>
              <a:buChar char="●"/>
            </a:pPr>
            <a:r>
              <a:rPr lang="en" sz="1400">
                <a:latin typeface="Lexend Deca"/>
                <a:ea typeface="Lexend Deca"/>
                <a:cs typeface="Lexend Deca"/>
                <a:sym typeface="Lexend Deca"/>
              </a:rPr>
              <a:t>Allows to associate another exception with an exception.</a:t>
            </a:r>
            <a:endParaRPr sz="1400">
              <a:latin typeface="Lexend Deca"/>
              <a:ea typeface="Lexend Deca"/>
              <a:cs typeface="Lexend Deca"/>
              <a:sym typeface="Lexend Deca"/>
            </a:endParaRPr>
          </a:p>
          <a:p>
            <a:pPr indent="-317500" lvl="0" marL="457200" rtl="0" algn="l">
              <a:spcBef>
                <a:spcPts val="1000"/>
              </a:spcBef>
              <a:spcAft>
                <a:spcPts val="0"/>
              </a:spcAft>
              <a:buSzPts val="1400"/>
              <a:buFont typeface="Lexend Deca"/>
              <a:buChar char="●"/>
            </a:pPr>
            <a:r>
              <a:rPr lang="en" sz="1400">
                <a:latin typeface="Lexend Deca"/>
                <a:ea typeface="Lexend Deca"/>
                <a:cs typeface="Lexend Deca"/>
                <a:sym typeface="Lexend Deca"/>
              </a:rPr>
              <a:t>The second exception describes the cause of the first exception.</a:t>
            </a:r>
            <a:endParaRPr sz="1400">
              <a:latin typeface="Lexend Deca"/>
              <a:ea typeface="Lexend Deca"/>
              <a:cs typeface="Lexend Deca"/>
              <a:sym typeface="Lexend Deca"/>
            </a:endParaRPr>
          </a:p>
          <a:p>
            <a:pPr indent="-317500" lvl="0" marL="457200" rtl="0" algn="l">
              <a:spcBef>
                <a:spcPts val="1000"/>
              </a:spcBef>
              <a:spcAft>
                <a:spcPts val="0"/>
              </a:spcAft>
              <a:buSzPts val="1400"/>
              <a:buFont typeface="Lexend Deca"/>
              <a:buChar char="●"/>
            </a:pPr>
            <a:r>
              <a:rPr lang="en" sz="1400">
                <a:latin typeface="Lexend Deca"/>
                <a:ea typeface="Lexend Deca"/>
                <a:cs typeface="Lexend Deca"/>
                <a:sym typeface="Lexend Deca"/>
              </a:rPr>
              <a:t>Chained exception methods supported by Throwable are getCause() and initCause()</a:t>
            </a:r>
            <a:endParaRPr sz="1400">
              <a:latin typeface="Lexend Deca"/>
              <a:ea typeface="Lexend Deca"/>
              <a:cs typeface="Lexend Deca"/>
              <a:sym typeface="Lexend Deca"/>
            </a:endParaRPr>
          </a:p>
          <a:p>
            <a:pPr indent="0" lvl="0" marL="0" rtl="0" algn="l">
              <a:spcBef>
                <a:spcPts val="1000"/>
              </a:spcBef>
              <a:spcAft>
                <a:spcPts val="0"/>
              </a:spcAft>
              <a:buClr>
                <a:schemeClr val="dk1"/>
              </a:buClr>
              <a:buSzPts val="1100"/>
              <a:buFont typeface="Arial"/>
              <a:buNone/>
            </a:pPr>
            <a:r>
              <a:t/>
            </a:r>
            <a:endParaRPr sz="1400">
              <a:latin typeface="Lexend Deca"/>
              <a:ea typeface="Lexend Deca"/>
              <a:cs typeface="Lexend Deca"/>
              <a:sym typeface="Lexend Deca"/>
            </a:endParaRPr>
          </a:p>
          <a:p>
            <a:pPr indent="0" lvl="0" marL="0" rtl="0" algn="l">
              <a:spcBef>
                <a:spcPts val="1200"/>
              </a:spcBef>
              <a:spcAft>
                <a:spcPts val="1200"/>
              </a:spcAft>
              <a:buNone/>
            </a:pPr>
            <a:r>
              <a:t/>
            </a:r>
            <a:endParaRPr sz="1400">
              <a:latin typeface="Lexend Deca"/>
              <a:ea typeface="Lexend Deca"/>
              <a:cs typeface="Lexend Deca"/>
              <a:sym typeface="Lexend De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Lexend Deca"/>
                <a:ea typeface="Lexend Deca"/>
                <a:cs typeface="Lexend Deca"/>
                <a:sym typeface="Lexend Deca"/>
              </a:rPr>
              <a:t>Uncaught Exceptions</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Lexend Deca"/>
              <a:buChar char="●"/>
            </a:pPr>
            <a:r>
              <a:rPr lang="en" sz="1400">
                <a:latin typeface="Lexend Deca"/>
                <a:ea typeface="Lexend Deca"/>
                <a:cs typeface="Lexend Deca"/>
                <a:sym typeface="Lexend Deca"/>
              </a:rPr>
              <a:t>When the Java runtime detects an exception, it constructs an object and throws the exception.</a:t>
            </a:r>
            <a:endParaRPr sz="1400">
              <a:latin typeface="Lexend Deca"/>
              <a:ea typeface="Lexend Deca"/>
              <a:cs typeface="Lexend Deca"/>
              <a:sym typeface="Lexend Deca"/>
            </a:endParaRPr>
          </a:p>
          <a:p>
            <a:pPr indent="-317500" lvl="0" marL="457200" rtl="0" algn="l">
              <a:lnSpc>
                <a:spcPct val="100000"/>
              </a:lnSpc>
              <a:spcBef>
                <a:spcPts val="1000"/>
              </a:spcBef>
              <a:spcAft>
                <a:spcPts val="0"/>
              </a:spcAft>
              <a:buSzPts val="1400"/>
              <a:buFont typeface="Lexend Deca"/>
              <a:buChar char="●"/>
            </a:pPr>
            <a:r>
              <a:rPr lang="en" sz="1400">
                <a:latin typeface="Lexend Deca"/>
                <a:ea typeface="Lexend Deca"/>
                <a:cs typeface="Lexend Deca"/>
                <a:sym typeface="Lexend Deca"/>
              </a:rPr>
              <a:t>If there are no exception handlers in the program, the exception is caught by the default exception handler.</a:t>
            </a:r>
            <a:endParaRPr sz="1400">
              <a:latin typeface="Lexend Deca"/>
              <a:ea typeface="Lexend Deca"/>
              <a:cs typeface="Lexend Deca"/>
              <a:sym typeface="Lexend Deca"/>
            </a:endParaRPr>
          </a:p>
          <a:p>
            <a:pPr indent="-317500" lvl="0" marL="457200" rtl="0" algn="l">
              <a:lnSpc>
                <a:spcPct val="100000"/>
              </a:lnSpc>
              <a:spcBef>
                <a:spcPts val="1000"/>
              </a:spcBef>
              <a:spcAft>
                <a:spcPts val="0"/>
              </a:spcAft>
              <a:buSzPts val="1400"/>
              <a:buFont typeface="Lexend Deca"/>
              <a:buChar char="●"/>
            </a:pPr>
            <a:r>
              <a:rPr lang="en" sz="1400">
                <a:latin typeface="Lexend Deca"/>
                <a:ea typeface="Lexend Deca"/>
                <a:cs typeface="Lexend Deca"/>
                <a:sym typeface="Lexend Deca"/>
              </a:rPr>
              <a:t>User defined catch using catch keyword.</a:t>
            </a:r>
            <a:endParaRPr sz="1400">
              <a:latin typeface="Lexend Deca"/>
              <a:ea typeface="Lexend Deca"/>
              <a:cs typeface="Lexend Deca"/>
              <a:sym typeface="Lexend Deca"/>
            </a:endParaRPr>
          </a:p>
          <a:p>
            <a:pPr indent="-317500" lvl="0" marL="457200" rtl="0" algn="l">
              <a:lnSpc>
                <a:spcPct val="100000"/>
              </a:lnSpc>
              <a:spcBef>
                <a:spcPts val="1000"/>
              </a:spcBef>
              <a:spcAft>
                <a:spcPts val="0"/>
              </a:spcAft>
              <a:buSzPts val="1400"/>
              <a:buFont typeface="Lexend Deca"/>
              <a:buChar char="●"/>
            </a:pPr>
            <a:r>
              <a:rPr lang="en" sz="1400">
                <a:latin typeface="Lexend Deca"/>
                <a:ea typeface="Lexend Deca"/>
                <a:cs typeface="Lexend Deca"/>
                <a:sym typeface="Lexend Deca"/>
              </a:rPr>
              <a:t>Finally keyword.</a:t>
            </a:r>
            <a:endParaRPr sz="1400">
              <a:latin typeface="Lexend Deca"/>
              <a:ea typeface="Lexend Deca"/>
              <a:cs typeface="Lexend Deca"/>
              <a:sym typeface="Lexend Deca"/>
            </a:endParaRPr>
          </a:p>
          <a:p>
            <a:pPr indent="0" lvl="0" marL="914400" rtl="0" algn="l">
              <a:lnSpc>
                <a:spcPct val="100000"/>
              </a:lnSpc>
              <a:spcBef>
                <a:spcPts val="1000"/>
              </a:spcBef>
              <a:spcAft>
                <a:spcPts val="0"/>
              </a:spcAft>
              <a:buClr>
                <a:schemeClr val="dk1"/>
              </a:buClr>
              <a:buSzPts val="1100"/>
              <a:buFont typeface="Arial"/>
              <a:buNone/>
            </a:pPr>
            <a:r>
              <a:t/>
            </a:r>
            <a:endParaRPr b="1" sz="1400">
              <a:solidFill>
                <a:schemeClr val="accent5"/>
              </a:solidFill>
              <a:latin typeface="Lexend Deca"/>
              <a:ea typeface="Lexend Deca"/>
              <a:cs typeface="Lexend Deca"/>
              <a:sym typeface="Lexend Deca"/>
            </a:endParaRPr>
          </a:p>
          <a:p>
            <a:pPr indent="0" lvl="0" marL="914400" rtl="0" algn="l">
              <a:lnSpc>
                <a:spcPct val="100000"/>
              </a:lnSpc>
              <a:spcBef>
                <a:spcPts val="0"/>
              </a:spcBef>
              <a:spcAft>
                <a:spcPts val="0"/>
              </a:spcAft>
              <a:buNone/>
            </a:pPr>
            <a:r>
              <a:t/>
            </a:r>
            <a:endParaRPr b="1" sz="1400">
              <a:solidFill>
                <a:schemeClr val="accent5"/>
              </a:solidFill>
              <a:latin typeface="Lexend Deca"/>
              <a:ea typeface="Lexend Deca"/>
              <a:cs typeface="Lexend Deca"/>
              <a:sym typeface="Lexend Deca"/>
            </a:endParaRPr>
          </a:p>
          <a:p>
            <a:pPr indent="0" lvl="0" marL="0" rtl="0" algn="l">
              <a:spcBef>
                <a:spcPts val="0"/>
              </a:spcBef>
              <a:spcAft>
                <a:spcPts val="1200"/>
              </a:spcAft>
              <a:buNone/>
            </a:pPr>
            <a:r>
              <a:t/>
            </a:r>
            <a:endParaRPr b="1" sz="1400">
              <a:latin typeface="Lexend Deca"/>
              <a:ea typeface="Lexend Deca"/>
              <a:cs typeface="Lexend Deca"/>
              <a:sym typeface="Lexend De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Lexend Deca"/>
                <a:ea typeface="Lexend Deca"/>
                <a:cs typeface="Lexend Deca"/>
                <a:sym typeface="Lexend Deca"/>
              </a:rPr>
              <a:t>Exception - Example</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192" name="Google Shape;192;p32"/>
          <p:cNvSpPr/>
          <p:nvPr/>
        </p:nvSpPr>
        <p:spPr>
          <a:xfrm>
            <a:off x="953100" y="1261425"/>
            <a:ext cx="7237800" cy="3434400"/>
          </a:xfrm>
          <a:prstGeom prst="roundRect">
            <a:avLst>
              <a:gd fmla="val 4018" name="adj"/>
            </a:avLst>
          </a:prstGeom>
          <a:solidFill>
            <a:srgbClr val="1E1E1E"/>
          </a:solidFill>
          <a:ln>
            <a:noFill/>
          </a:ln>
        </p:spPr>
        <p:txBody>
          <a:bodyPr anchorCtr="0" anchor="ctr"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b="1" lang="en" sz="1200">
                <a:solidFill>
                  <a:srgbClr val="569CD6"/>
                </a:solidFill>
                <a:highlight>
                  <a:srgbClr val="1E1E1E"/>
                </a:highlight>
                <a:latin typeface="Courier New"/>
                <a:ea typeface="Courier New"/>
                <a:cs typeface="Courier New"/>
                <a:sym typeface="Courier New"/>
              </a:rPr>
              <a:t>class</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test</a:t>
            </a:r>
            <a:r>
              <a:rPr b="1" lang="en" sz="1200">
                <a:solidFill>
                  <a:srgbClr val="D4D4D4"/>
                </a:solidFill>
                <a:highlight>
                  <a:srgbClr val="1E1E1E"/>
                </a:highlight>
                <a:latin typeface="Courier New"/>
                <a:ea typeface="Courier New"/>
                <a:cs typeface="Courier New"/>
                <a:sym typeface="Courier New"/>
              </a:rPr>
              <a:t>{</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569CD6"/>
                </a:solidFill>
                <a:highlight>
                  <a:srgbClr val="1E1E1E"/>
                </a:highlight>
                <a:latin typeface="Courier New"/>
                <a:ea typeface="Courier New"/>
                <a:cs typeface="Courier New"/>
                <a:sym typeface="Courier New"/>
              </a:rPr>
              <a:t>public</a:t>
            </a:r>
            <a:r>
              <a:rPr b="1" lang="en" sz="1200">
                <a:solidFill>
                  <a:srgbClr val="D4D4D4"/>
                </a:solidFill>
                <a:highlight>
                  <a:srgbClr val="1E1E1E"/>
                </a:highlight>
                <a:latin typeface="Courier New"/>
                <a:ea typeface="Courier New"/>
                <a:cs typeface="Courier New"/>
                <a:sym typeface="Courier New"/>
              </a:rPr>
              <a:t> </a:t>
            </a:r>
            <a:r>
              <a:rPr b="1" lang="en" sz="1200">
                <a:solidFill>
                  <a:srgbClr val="569CD6"/>
                </a:solidFill>
                <a:highlight>
                  <a:srgbClr val="1E1E1E"/>
                </a:highlight>
                <a:latin typeface="Courier New"/>
                <a:ea typeface="Courier New"/>
                <a:cs typeface="Courier New"/>
                <a:sym typeface="Courier New"/>
              </a:rPr>
              <a:t>static</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main</a:t>
            </a:r>
            <a:r>
              <a:rPr b="1" lang="en" sz="1200">
                <a:solidFill>
                  <a:srgbClr val="D4D4D4"/>
                </a:solidFill>
                <a:highlight>
                  <a:srgbClr val="1E1E1E"/>
                </a:highlight>
                <a:latin typeface="Courier New"/>
                <a:ea typeface="Courier New"/>
                <a:cs typeface="Courier New"/>
                <a:sym typeface="Courier New"/>
              </a:rPr>
              <a:t>(</a:t>
            </a:r>
            <a:r>
              <a:rPr b="1" lang="en" sz="1200">
                <a:solidFill>
                  <a:srgbClr val="4EC9B0"/>
                </a:solidFill>
                <a:highlight>
                  <a:srgbClr val="1E1E1E"/>
                </a:highlight>
                <a:latin typeface="Courier New"/>
                <a:ea typeface="Courier New"/>
                <a:cs typeface="Courier New"/>
                <a:sym typeface="Courier New"/>
              </a:rPr>
              <a:t>String</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args</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try</a:t>
            </a:r>
            <a:r>
              <a:rPr b="1" lang="en" sz="1200">
                <a:solidFill>
                  <a:srgbClr val="D4D4D4"/>
                </a:solidFill>
                <a:highlight>
                  <a:srgbClr val="1E1E1E"/>
                </a:highlight>
                <a:latin typeface="Courier New"/>
                <a:ea typeface="Courier New"/>
                <a:cs typeface="Courier New"/>
                <a:sym typeface="Courier New"/>
              </a:rPr>
              <a:t>{</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NumberFormatException</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e</a:t>
            </a: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new</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NumberFormatException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"Outer"</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e</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initCause</a:t>
            </a:r>
            <a:r>
              <a:rPr b="1" lang="en" sz="1200">
                <a:solidFill>
                  <a:srgbClr val="D4D4D4"/>
                </a:solidFill>
                <a:highlight>
                  <a:srgbClr val="1E1E1E"/>
                </a:highlight>
                <a:latin typeface="Courier New"/>
                <a:ea typeface="Courier New"/>
                <a:cs typeface="Courier New"/>
                <a:sym typeface="Courier New"/>
              </a:rPr>
              <a:t>(</a:t>
            </a:r>
            <a:r>
              <a:rPr b="1" lang="en" sz="1200">
                <a:solidFill>
                  <a:srgbClr val="C586C0"/>
                </a:solidFill>
                <a:highlight>
                  <a:srgbClr val="1E1E1E"/>
                </a:highlight>
                <a:latin typeface="Courier New"/>
                <a:ea typeface="Courier New"/>
                <a:cs typeface="Courier New"/>
                <a:sym typeface="Courier New"/>
              </a:rPr>
              <a:t>new</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ArithmeticException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"Inner"</a:t>
            </a:r>
            <a:r>
              <a:rPr b="1" lang="en" sz="1200">
                <a:solidFill>
                  <a:srgbClr val="D4D4D4"/>
                </a:solidFill>
                <a:highlight>
                  <a:srgbClr val="1E1E1E"/>
                </a:highlight>
                <a:latin typeface="Courier New"/>
                <a:ea typeface="Courier New"/>
                <a:cs typeface="Courier New"/>
                <a:sym typeface="Courier New"/>
              </a:rPr>
              <a:t>));</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throw</a:t>
            </a:r>
            <a:r>
              <a:rPr b="1" lang="en" sz="1200">
                <a:solidFill>
                  <a:srgbClr val="D4D4D4"/>
                </a:solidFill>
                <a:highlight>
                  <a:srgbClr val="1E1E1E"/>
                </a:highlight>
                <a:latin typeface="Courier New"/>
                <a:ea typeface="Courier New"/>
                <a:cs typeface="Courier New"/>
                <a:sym typeface="Courier New"/>
              </a:rPr>
              <a:t> e;</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catch</a:t>
            </a:r>
            <a:r>
              <a:rPr b="1" lang="en" sz="1200">
                <a:solidFill>
                  <a:srgbClr val="D4D4D4"/>
                </a:solidFill>
                <a:highlight>
                  <a:srgbClr val="1E1E1E"/>
                </a:highlight>
                <a:latin typeface="Courier New"/>
                <a:ea typeface="Courier New"/>
                <a:cs typeface="Courier New"/>
                <a:sym typeface="Courier New"/>
              </a:rPr>
              <a:t>(</a:t>
            </a:r>
            <a:r>
              <a:rPr b="1" lang="en" sz="1200">
                <a:solidFill>
                  <a:srgbClr val="4EC9B0"/>
                </a:solidFill>
                <a:highlight>
                  <a:srgbClr val="1E1E1E"/>
                </a:highlight>
                <a:latin typeface="Courier New"/>
                <a:ea typeface="Courier New"/>
                <a:cs typeface="Courier New"/>
                <a:sym typeface="Courier New"/>
              </a:rPr>
              <a:t>NumberFormatException</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e</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(e);</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e</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getCause</a:t>
            </a:r>
            <a:r>
              <a:rPr b="1" lang="en" sz="1200">
                <a:solidFill>
                  <a:srgbClr val="D4D4D4"/>
                </a:solidFill>
                <a:highlight>
                  <a:srgbClr val="1E1E1E"/>
                </a:highlight>
                <a:latin typeface="Courier New"/>
                <a:ea typeface="Courier New"/>
                <a:cs typeface="Courier New"/>
                <a:sym typeface="Courier New"/>
              </a:rPr>
              <a:t>());</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a:t>
            </a:r>
            <a:endParaRPr b="1"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68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C78D8"/>
                </a:solidFill>
                <a:latin typeface="Lexend Deca"/>
                <a:ea typeface="Lexend Deca"/>
                <a:cs typeface="Lexend Deca"/>
                <a:sym typeface="Lexend Deca"/>
              </a:rPr>
              <a:t>Difference between C++ and JAVA</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198" name="Google Shape;198;p33"/>
          <p:cNvSpPr txBox="1"/>
          <p:nvPr>
            <p:ph idx="1" type="body"/>
          </p:nvPr>
        </p:nvSpPr>
        <p:spPr>
          <a:xfrm>
            <a:off x="311700" y="12388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exend Deca"/>
              <a:buChar char="●"/>
            </a:pPr>
            <a:r>
              <a:rPr lang="en" sz="1400">
                <a:latin typeface="Lexend Deca"/>
                <a:ea typeface="Lexend Deca"/>
                <a:cs typeface="Lexend Deca"/>
                <a:sym typeface="Lexend Deca"/>
              </a:rPr>
              <a:t>In C++, all types (including primitive and pointer) can be thrown as exception. But in Java only throwable objects (Throwable objects are instances of any subclass of the Throwable class) can be thrown as exception.</a:t>
            </a:r>
            <a:endParaRPr sz="1400">
              <a:latin typeface="Lexend Deca"/>
              <a:ea typeface="Lexend Deca"/>
              <a:cs typeface="Lexend Deca"/>
              <a:sym typeface="Lexend Deca"/>
            </a:endParaRPr>
          </a:p>
          <a:p>
            <a:pPr indent="-317500" lvl="0" marL="457200" rtl="0" algn="l">
              <a:spcBef>
                <a:spcPts val="1000"/>
              </a:spcBef>
              <a:spcAft>
                <a:spcPts val="0"/>
              </a:spcAft>
              <a:buSzPts val="1400"/>
              <a:buFont typeface="Lexend Deca"/>
              <a:buChar char="●"/>
            </a:pPr>
            <a:r>
              <a:rPr lang="en" sz="1400">
                <a:latin typeface="Lexend Deca"/>
                <a:ea typeface="Lexend Deca"/>
                <a:cs typeface="Lexend Deca"/>
                <a:sym typeface="Lexend Deca"/>
              </a:rPr>
              <a:t>In C++, there is a special catch called “catch all” that can catch all kind of exceptions. In Java, we can catch Exception object to catch all kind of exceptions. </a:t>
            </a:r>
            <a:endParaRPr sz="1400">
              <a:latin typeface="Lexend Deca"/>
              <a:ea typeface="Lexend Deca"/>
              <a:cs typeface="Lexend Deca"/>
              <a:sym typeface="Lexend Deca"/>
            </a:endParaRPr>
          </a:p>
          <a:p>
            <a:pPr indent="-317500" lvl="0" marL="457200" rtl="0" algn="l">
              <a:spcBef>
                <a:spcPts val="1000"/>
              </a:spcBef>
              <a:spcAft>
                <a:spcPts val="0"/>
              </a:spcAft>
              <a:buSzPts val="1400"/>
              <a:buFont typeface="Lexend Deca"/>
              <a:buChar char="●"/>
            </a:pPr>
            <a:r>
              <a:rPr lang="en" sz="1400">
                <a:latin typeface="Lexend Deca"/>
                <a:ea typeface="Lexend Deca"/>
                <a:cs typeface="Lexend Deca"/>
                <a:sym typeface="Lexend Deca"/>
              </a:rPr>
              <a:t>In Java, there is a block called finally that is always executed after the try-catch block. This block can be used to do cleanup work. </a:t>
            </a:r>
            <a:endParaRPr sz="1400">
              <a:latin typeface="Lexend Deca"/>
              <a:ea typeface="Lexend Deca"/>
              <a:cs typeface="Lexend Deca"/>
              <a:sym typeface="Lexend Deca"/>
            </a:endParaRPr>
          </a:p>
          <a:p>
            <a:pPr indent="-317500" lvl="0" marL="457200" rtl="0" algn="l">
              <a:spcBef>
                <a:spcPts val="1000"/>
              </a:spcBef>
              <a:spcAft>
                <a:spcPts val="0"/>
              </a:spcAft>
              <a:buSzPts val="1400"/>
              <a:buFont typeface="Lexend Deca"/>
              <a:buChar char="●"/>
            </a:pPr>
            <a:r>
              <a:rPr lang="en" sz="1400">
                <a:latin typeface="Lexend Deca"/>
                <a:ea typeface="Lexend Deca"/>
                <a:cs typeface="Lexend Deca"/>
                <a:sym typeface="Lexend Deca"/>
              </a:rPr>
              <a:t>In C++, all exceptions are unchecked. In Java, there are two types of exceptions – checked and unchecked.</a:t>
            </a:r>
            <a:endParaRPr sz="1400">
              <a:latin typeface="Lexend Deca"/>
              <a:ea typeface="Lexend Deca"/>
              <a:cs typeface="Lexend Deca"/>
              <a:sym typeface="Lexend Deca"/>
            </a:endParaRPr>
          </a:p>
          <a:p>
            <a:pPr indent="-317500" lvl="0" marL="457200" rtl="0" algn="l">
              <a:spcBef>
                <a:spcPts val="1000"/>
              </a:spcBef>
              <a:spcAft>
                <a:spcPts val="0"/>
              </a:spcAft>
              <a:buSzPts val="1400"/>
              <a:buFont typeface="Lexend Deca"/>
              <a:buChar char="●"/>
            </a:pPr>
            <a:r>
              <a:rPr lang="en" sz="1400">
                <a:latin typeface="Lexend Deca"/>
                <a:ea typeface="Lexend Deca"/>
                <a:cs typeface="Lexend Deca"/>
                <a:sym typeface="Lexend Deca"/>
              </a:rPr>
              <a:t> In Java, a new keyword throws is used to list exceptions that can be thrown by a function. In C++, there is no throws keyword, the same keyword throw is used for this purpose also.</a:t>
            </a:r>
            <a:endParaRPr sz="1400">
              <a:latin typeface="Lexend Deca"/>
              <a:ea typeface="Lexend Deca"/>
              <a:cs typeface="Lexend Deca"/>
              <a:sym typeface="Lexend Deca"/>
            </a:endParaRPr>
          </a:p>
          <a:p>
            <a:pPr indent="0" lvl="0" marL="457200" rtl="0" algn="l">
              <a:spcBef>
                <a:spcPts val="1000"/>
              </a:spcBef>
              <a:spcAft>
                <a:spcPts val="0"/>
              </a:spcAft>
              <a:buNone/>
            </a:pPr>
            <a:r>
              <a:t/>
            </a:r>
            <a:endParaRPr sz="1400">
              <a:latin typeface="Lexend Deca"/>
              <a:ea typeface="Lexend Deca"/>
              <a:cs typeface="Lexend Deca"/>
              <a:sym typeface="Lexend Deca"/>
            </a:endParaRPr>
          </a:p>
          <a:p>
            <a:pPr indent="0" lvl="0" marL="0" rtl="0" algn="l">
              <a:spcBef>
                <a:spcPts val="1000"/>
              </a:spcBef>
              <a:spcAft>
                <a:spcPts val="0"/>
              </a:spcAft>
              <a:buClr>
                <a:schemeClr val="dk1"/>
              </a:buClr>
              <a:buSzPts val="1100"/>
              <a:buFont typeface="Arial"/>
              <a:buNone/>
            </a:pPr>
            <a:r>
              <a:t/>
            </a:r>
            <a:endParaRPr sz="1400">
              <a:latin typeface="Lexend Deca"/>
              <a:ea typeface="Lexend Deca"/>
              <a:cs typeface="Lexend Deca"/>
              <a:sym typeface="Lexend Deca"/>
            </a:endParaRPr>
          </a:p>
          <a:p>
            <a:pPr indent="0" lvl="0" marL="0" rtl="0" algn="l">
              <a:spcBef>
                <a:spcPts val="1200"/>
              </a:spcBef>
              <a:spcAft>
                <a:spcPts val="1200"/>
              </a:spcAft>
              <a:buNone/>
            </a:pPr>
            <a:r>
              <a:t/>
            </a:r>
            <a:endParaRPr sz="1400">
              <a:latin typeface="Lexend Deca"/>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Lexend Deca"/>
                <a:ea typeface="Lexend Deca"/>
                <a:cs typeface="Lexend Deca"/>
                <a:sym typeface="Lexend Deca"/>
              </a:rPr>
              <a:t>Example</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66" name="Google Shape;66;p15"/>
          <p:cNvSpPr/>
          <p:nvPr/>
        </p:nvSpPr>
        <p:spPr>
          <a:xfrm>
            <a:off x="1945200" y="1064825"/>
            <a:ext cx="5253600" cy="2638500"/>
          </a:xfrm>
          <a:prstGeom prst="roundRect">
            <a:avLst>
              <a:gd fmla="val 4018" name="adj"/>
            </a:avLst>
          </a:prstGeom>
          <a:solidFill>
            <a:srgbClr val="1E1E1E"/>
          </a:solidFill>
          <a:ln>
            <a:noFill/>
          </a:ln>
        </p:spPr>
        <p:txBody>
          <a:bodyPr anchorCtr="0" anchor="ctr"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b="1" lang="en">
                <a:solidFill>
                  <a:srgbClr val="569CD6"/>
                </a:solidFill>
                <a:highlight>
                  <a:srgbClr val="1E1E1E"/>
                </a:highlight>
                <a:latin typeface="Courier New"/>
                <a:ea typeface="Courier New"/>
                <a:cs typeface="Courier New"/>
                <a:sym typeface="Courier New"/>
              </a:rPr>
              <a:t>package</a:t>
            </a:r>
            <a:r>
              <a:rPr b="1" lang="en">
                <a:solidFill>
                  <a:srgbClr val="D4D4D4"/>
                </a:solidFill>
                <a:highlight>
                  <a:srgbClr val="1E1E1E"/>
                </a:highlight>
                <a:latin typeface="Courier New"/>
                <a:ea typeface="Courier New"/>
                <a:cs typeface="Courier New"/>
                <a:sym typeface="Courier New"/>
              </a:rPr>
              <a:t> class1;</a:t>
            </a:r>
            <a:endParaRPr b="1">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t/>
            </a:r>
            <a:endParaRPr b="1">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a:solidFill>
                  <a:srgbClr val="569CD6"/>
                </a:solidFill>
                <a:highlight>
                  <a:srgbClr val="1E1E1E"/>
                </a:highlight>
                <a:latin typeface="Courier New"/>
                <a:ea typeface="Courier New"/>
                <a:cs typeface="Courier New"/>
                <a:sym typeface="Courier New"/>
              </a:rPr>
              <a:t>public</a:t>
            </a:r>
            <a:r>
              <a:rPr b="1" lang="en">
                <a:solidFill>
                  <a:srgbClr val="D4D4D4"/>
                </a:solidFill>
                <a:highlight>
                  <a:srgbClr val="1E1E1E"/>
                </a:highlight>
                <a:latin typeface="Courier New"/>
                <a:ea typeface="Courier New"/>
                <a:cs typeface="Courier New"/>
                <a:sym typeface="Courier New"/>
              </a:rPr>
              <a:t> </a:t>
            </a:r>
            <a:r>
              <a:rPr b="1" lang="en">
                <a:solidFill>
                  <a:srgbClr val="569CD6"/>
                </a:solidFill>
                <a:highlight>
                  <a:srgbClr val="1E1E1E"/>
                </a:highlight>
                <a:latin typeface="Courier New"/>
                <a:ea typeface="Courier New"/>
                <a:cs typeface="Courier New"/>
                <a:sym typeface="Courier New"/>
              </a:rPr>
              <a:t>class</a:t>
            </a:r>
            <a:r>
              <a:rPr b="1" lang="en">
                <a:solidFill>
                  <a:srgbClr val="D4D4D4"/>
                </a:solidFill>
                <a:highlight>
                  <a:srgbClr val="1E1E1E"/>
                </a:highlight>
                <a:latin typeface="Courier New"/>
                <a:ea typeface="Courier New"/>
                <a:cs typeface="Courier New"/>
                <a:sym typeface="Courier New"/>
              </a:rPr>
              <a:t> </a:t>
            </a:r>
            <a:r>
              <a:rPr b="1" lang="en">
                <a:solidFill>
                  <a:srgbClr val="4EC9B0"/>
                </a:solidFill>
                <a:highlight>
                  <a:srgbClr val="1E1E1E"/>
                </a:highlight>
                <a:latin typeface="Courier New"/>
                <a:ea typeface="Courier New"/>
                <a:cs typeface="Courier New"/>
                <a:sym typeface="Courier New"/>
              </a:rPr>
              <a:t>test</a:t>
            </a:r>
            <a:r>
              <a:rPr b="1" lang="en">
                <a:solidFill>
                  <a:srgbClr val="D4D4D4"/>
                </a:solidFill>
                <a:highlight>
                  <a:srgbClr val="1E1E1E"/>
                </a:highlight>
                <a:latin typeface="Courier New"/>
                <a:ea typeface="Courier New"/>
                <a:cs typeface="Courier New"/>
                <a:sym typeface="Courier New"/>
              </a:rPr>
              <a:t>  {  </a:t>
            </a:r>
            <a:endParaRPr b="1">
              <a:solidFill>
                <a:srgbClr val="D4D4D4"/>
              </a:solidFill>
              <a:highlight>
                <a:srgbClr val="1E1E1E"/>
              </a:highlight>
              <a:latin typeface="Courier New"/>
              <a:ea typeface="Courier New"/>
              <a:cs typeface="Courier New"/>
              <a:sym typeface="Courier New"/>
            </a:endParaRPr>
          </a:p>
          <a:p>
            <a:pPr indent="457200" lvl="0" marL="0" rtl="0" algn="l">
              <a:lnSpc>
                <a:spcPct val="137500"/>
              </a:lnSpc>
              <a:spcBef>
                <a:spcPts val="0"/>
              </a:spcBef>
              <a:spcAft>
                <a:spcPts val="0"/>
              </a:spcAft>
              <a:buClr>
                <a:schemeClr val="dk1"/>
              </a:buClr>
              <a:buSzPts val="1100"/>
              <a:buFont typeface="Arial"/>
              <a:buNone/>
            </a:pPr>
            <a:r>
              <a:rPr b="1" lang="en">
                <a:solidFill>
                  <a:srgbClr val="569CD6"/>
                </a:solidFill>
                <a:highlight>
                  <a:srgbClr val="1E1E1E"/>
                </a:highlight>
                <a:latin typeface="Courier New"/>
                <a:ea typeface="Courier New"/>
                <a:cs typeface="Courier New"/>
                <a:sym typeface="Courier New"/>
              </a:rPr>
              <a:t>public</a:t>
            </a:r>
            <a:r>
              <a:rPr b="1" lang="en">
                <a:solidFill>
                  <a:srgbClr val="D4D4D4"/>
                </a:solidFill>
                <a:highlight>
                  <a:srgbClr val="1E1E1E"/>
                </a:highlight>
                <a:latin typeface="Courier New"/>
                <a:ea typeface="Courier New"/>
                <a:cs typeface="Courier New"/>
                <a:sym typeface="Courier New"/>
              </a:rPr>
              <a:t> </a:t>
            </a:r>
            <a:r>
              <a:rPr b="1" lang="en">
                <a:solidFill>
                  <a:srgbClr val="569CD6"/>
                </a:solidFill>
                <a:highlight>
                  <a:srgbClr val="1E1E1E"/>
                </a:highlight>
                <a:latin typeface="Courier New"/>
                <a:ea typeface="Courier New"/>
                <a:cs typeface="Courier New"/>
                <a:sym typeface="Courier New"/>
              </a:rPr>
              <a:t>static</a:t>
            </a:r>
            <a:r>
              <a:rPr b="1" lang="en">
                <a:solidFill>
                  <a:srgbClr val="D4D4D4"/>
                </a:solidFill>
                <a:highlight>
                  <a:srgbClr val="1E1E1E"/>
                </a:highlight>
                <a:latin typeface="Courier New"/>
                <a:ea typeface="Courier New"/>
                <a:cs typeface="Courier New"/>
                <a:sym typeface="Courier New"/>
              </a:rPr>
              <a:t> </a:t>
            </a:r>
            <a:r>
              <a:rPr b="1" lang="en">
                <a:solidFill>
                  <a:srgbClr val="4EC9B0"/>
                </a:solidFill>
                <a:highlight>
                  <a:srgbClr val="1E1E1E"/>
                </a:highlight>
                <a:latin typeface="Courier New"/>
                <a:ea typeface="Courier New"/>
                <a:cs typeface="Courier New"/>
                <a:sym typeface="Courier New"/>
              </a:rPr>
              <a:t>void</a:t>
            </a:r>
            <a:r>
              <a:rPr b="1" lang="en">
                <a:solidFill>
                  <a:srgbClr val="D4D4D4"/>
                </a:solidFill>
                <a:highlight>
                  <a:srgbClr val="1E1E1E"/>
                </a:highlight>
                <a:latin typeface="Courier New"/>
                <a:ea typeface="Courier New"/>
                <a:cs typeface="Courier New"/>
                <a:sym typeface="Courier New"/>
              </a:rPr>
              <a:t> </a:t>
            </a:r>
            <a:r>
              <a:rPr b="1" lang="en">
                <a:solidFill>
                  <a:srgbClr val="DCDCAA"/>
                </a:solidFill>
                <a:highlight>
                  <a:srgbClr val="1E1E1E"/>
                </a:highlight>
                <a:latin typeface="Courier New"/>
                <a:ea typeface="Courier New"/>
                <a:cs typeface="Courier New"/>
                <a:sym typeface="Courier New"/>
              </a:rPr>
              <a:t>main</a:t>
            </a:r>
            <a:r>
              <a:rPr b="1" lang="en">
                <a:solidFill>
                  <a:srgbClr val="D4D4D4"/>
                </a:solidFill>
                <a:highlight>
                  <a:srgbClr val="1E1E1E"/>
                </a:highlight>
                <a:latin typeface="Courier New"/>
                <a:ea typeface="Courier New"/>
                <a:cs typeface="Courier New"/>
                <a:sym typeface="Courier New"/>
              </a:rPr>
              <a:t>(</a:t>
            </a:r>
            <a:r>
              <a:rPr b="1" lang="en">
                <a:solidFill>
                  <a:srgbClr val="4EC9B0"/>
                </a:solidFill>
                <a:highlight>
                  <a:srgbClr val="1E1E1E"/>
                </a:highlight>
                <a:latin typeface="Courier New"/>
                <a:ea typeface="Courier New"/>
                <a:cs typeface="Courier New"/>
                <a:sym typeface="Courier New"/>
              </a:rPr>
              <a:t>String</a:t>
            </a:r>
            <a:r>
              <a:rPr b="1" lang="en">
                <a:solidFill>
                  <a:srgbClr val="D4D4D4"/>
                </a:solidFill>
                <a:highlight>
                  <a:srgbClr val="1E1E1E"/>
                </a:highlight>
                <a:latin typeface="Courier New"/>
                <a:ea typeface="Courier New"/>
                <a:cs typeface="Courier New"/>
                <a:sym typeface="Courier New"/>
              </a:rPr>
              <a:t> </a:t>
            </a:r>
            <a:r>
              <a:rPr b="1" lang="en">
                <a:solidFill>
                  <a:srgbClr val="9CDCFE"/>
                </a:solidFill>
                <a:highlight>
                  <a:srgbClr val="1E1E1E"/>
                </a:highlight>
                <a:latin typeface="Courier New"/>
                <a:ea typeface="Courier New"/>
                <a:cs typeface="Courier New"/>
                <a:sym typeface="Courier New"/>
              </a:rPr>
              <a:t>args</a:t>
            </a:r>
            <a:r>
              <a:rPr b="1" lang="en">
                <a:solidFill>
                  <a:srgbClr val="D4D4D4"/>
                </a:solidFill>
                <a:highlight>
                  <a:srgbClr val="1E1E1E"/>
                </a:highlight>
                <a:latin typeface="Courier New"/>
                <a:ea typeface="Courier New"/>
                <a:cs typeface="Courier New"/>
                <a:sym typeface="Courier New"/>
              </a:rPr>
              <a:t>[]) {</a:t>
            </a:r>
            <a:endParaRPr b="1">
              <a:solidFill>
                <a:srgbClr val="D4D4D4"/>
              </a:solidFill>
              <a:highlight>
                <a:srgbClr val="1E1E1E"/>
              </a:highlight>
              <a:latin typeface="Courier New"/>
              <a:ea typeface="Courier New"/>
              <a:cs typeface="Courier New"/>
              <a:sym typeface="Courier New"/>
            </a:endParaRPr>
          </a:p>
          <a:p>
            <a:pPr indent="457200" lvl="0" marL="457200" rtl="0" algn="l">
              <a:lnSpc>
                <a:spcPct val="137500"/>
              </a:lnSpc>
              <a:spcBef>
                <a:spcPts val="0"/>
              </a:spcBef>
              <a:spcAft>
                <a:spcPts val="0"/>
              </a:spcAft>
              <a:buClr>
                <a:schemeClr val="dk1"/>
              </a:buClr>
              <a:buSzPts val="1100"/>
              <a:buFont typeface="Arial"/>
              <a:buNone/>
            </a:pPr>
            <a:r>
              <a:rPr b="1" lang="en">
                <a:solidFill>
                  <a:srgbClr val="4EC9B0"/>
                </a:solidFill>
                <a:highlight>
                  <a:srgbClr val="1E1E1E"/>
                </a:highlight>
                <a:latin typeface="Courier New"/>
                <a:ea typeface="Courier New"/>
                <a:cs typeface="Courier New"/>
                <a:sym typeface="Courier New"/>
              </a:rPr>
              <a:t>int</a:t>
            </a:r>
            <a:r>
              <a:rPr b="1" lang="en">
                <a:solidFill>
                  <a:srgbClr val="D4D4D4"/>
                </a:solidFill>
                <a:highlight>
                  <a:srgbClr val="1E1E1E"/>
                </a:highlight>
                <a:latin typeface="Courier New"/>
                <a:ea typeface="Courier New"/>
                <a:cs typeface="Courier New"/>
                <a:sym typeface="Courier New"/>
              </a:rPr>
              <a:t> </a:t>
            </a:r>
            <a:r>
              <a:rPr b="1" lang="en">
                <a:solidFill>
                  <a:srgbClr val="9CDCFE"/>
                </a:solidFill>
                <a:highlight>
                  <a:srgbClr val="1E1E1E"/>
                </a:highlight>
                <a:latin typeface="Courier New"/>
                <a:ea typeface="Courier New"/>
                <a:cs typeface="Courier New"/>
                <a:sym typeface="Courier New"/>
              </a:rPr>
              <a:t>b</a:t>
            </a:r>
            <a:r>
              <a:rPr b="1" lang="en">
                <a:solidFill>
                  <a:srgbClr val="D4D4D4"/>
                </a:solidFill>
                <a:highlight>
                  <a:srgbClr val="1E1E1E"/>
                </a:highlight>
                <a:latin typeface="Courier New"/>
                <a:ea typeface="Courier New"/>
                <a:cs typeface="Courier New"/>
                <a:sym typeface="Courier New"/>
              </a:rPr>
              <a:t> = </a:t>
            </a:r>
            <a:r>
              <a:rPr b="1" lang="en">
                <a:solidFill>
                  <a:srgbClr val="B5CEA8"/>
                </a:solidFill>
                <a:highlight>
                  <a:srgbClr val="1E1E1E"/>
                </a:highlight>
                <a:latin typeface="Courier New"/>
                <a:ea typeface="Courier New"/>
                <a:cs typeface="Courier New"/>
                <a:sym typeface="Courier New"/>
              </a:rPr>
              <a:t>30</a:t>
            </a:r>
            <a:r>
              <a:rPr b="1" lang="en">
                <a:solidFill>
                  <a:srgbClr val="D4D4D4"/>
                </a:solidFill>
                <a:highlight>
                  <a:srgbClr val="1E1E1E"/>
                </a:highlight>
                <a:latin typeface="Courier New"/>
                <a:ea typeface="Courier New"/>
                <a:cs typeface="Courier New"/>
                <a:sym typeface="Courier New"/>
              </a:rPr>
              <a:t>,c = </a:t>
            </a:r>
            <a:r>
              <a:rPr b="1" lang="en">
                <a:solidFill>
                  <a:srgbClr val="B5CEA8"/>
                </a:solidFill>
                <a:highlight>
                  <a:srgbClr val="1E1E1E"/>
                </a:highlight>
                <a:latin typeface="Courier New"/>
                <a:ea typeface="Courier New"/>
                <a:cs typeface="Courier New"/>
                <a:sym typeface="Courier New"/>
              </a:rPr>
              <a:t>0</a:t>
            </a:r>
            <a:r>
              <a:rPr b="1" lang="en">
                <a:solidFill>
                  <a:srgbClr val="D4D4D4"/>
                </a:solidFill>
                <a:highlight>
                  <a:srgbClr val="1E1E1E"/>
                </a:highlight>
                <a:latin typeface="Courier New"/>
                <a:ea typeface="Courier New"/>
                <a:cs typeface="Courier New"/>
                <a:sym typeface="Courier New"/>
              </a:rPr>
              <a:t>;</a:t>
            </a:r>
            <a:endParaRPr b="1">
              <a:solidFill>
                <a:srgbClr val="D4D4D4"/>
              </a:solidFill>
              <a:highlight>
                <a:srgbClr val="1E1E1E"/>
              </a:highlight>
              <a:latin typeface="Courier New"/>
              <a:ea typeface="Courier New"/>
              <a:cs typeface="Courier New"/>
              <a:sym typeface="Courier New"/>
            </a:endParaRPr>
          </a:p>
          <a:p>
            <a:pPr indent="457200" lvl="0" marL="457200" rtl="0" algn="l">
              <a:lnSpc>
                <a:spcPct val="137500"/>
              </a:lnSpc>
              <a:spcBef>
                <a:spcPts val="0"/>
              </a:spcBef>
              <a:spcAft>
                <a:spcPts val="0"/>
              </a:spcAft>
              <a:buClr>
                <a:schemeClr val="dk1"/>
              </a:buClr>
              <a:buSzPts val="1100"/>
              <a:buFont typeface="Arial"/>
              <a:buNone/>
            </a:pPr>
            <a:r>
              <a:rPr b="1" lang="en">
                <a:solidFill>
                  <a:srgbClr val="9CDCFE"/>
                </a:solidFill>
                <a:highlight>
                  <a:srgbClr val="1E1E1E"/>
                </a:highlight>
                <a:latin typeface="Courier New"/>
                <a:ea typeface="Courier New"/>
                <a:cs typeface="Courier New"/>
                <a:sym typeface="Courier New"/>
              </a:rPr>
              <a:t>System</a:t>
            </a:r>
            <a:r>
              <a:rPr b="1" lang="en">
                <a:solidFill>
                  <a:srgbClr val="D4D4D4"/>
                </a:solidFill>
                <a:highlight>
                  <a:srgbClr val="1E1E1E"/>
                </a:highlight>
                <a:latin typeface="Courier New"/>
                <a:ea typeface="Courier New"/>
                <a:cs typeface="Courier New"/>
                <a:sym typeface="Courier New"/>
              </a:rPr>
              <a:t>.</a:t>
            </a:r>
            <a:r>
              <a:rPr b="1" lang="en">
                <a:solidFill>
                  <a:srgbClr val="9CDCFE"/>
                </a:solidFill>
                <a:highlight>
                  <a:srgbClr val="1E1E1E"/>
                </a:highlight>
                <a:latin typeface="Courier New"/>
                <a:ea typeface="Courier New"/>
                <a:cs typeface="Courier New"/>
                <a:sym typeface="Courier New"/>
              </a:rPr>
              <a:t>out</a:t>
            </a:r>
            <a:r>
              <a:rPr b="1" lang="en">
                <a:solidFill>
                  <a:srgbClr val="D4D4D4"/>
                </a:solidFill>
                <a:highlight>
                  <a:srgbClr val="1E1E1E"/>
                </a:highlight>
                <a:latin typeface="Courier New"/>
                <a:ea typeface="Courier New"/>
                <a:cs typeface="Courier New"/>
                <a:sym typeface="Courier New"/>
              </a:rPr>
              <a:t>.</a:t>
            </a:r>
            <a:r>
              <a:rPr b="1" lang="en">
                <a:solidFill>
                  <a:srgbClr val="DCDCAA"/>
                </a:solidFill>
                <a:highlight>
                  <a:srgbClr val="1E1E1E"/>
                </a:highlight>
                <a:latin typeface="Courier New"/>
                <a:ea typeface="Courier New"/>
                <a:cs typeface="Courier New"/>
                <a:sym typeface="Courier New"/>
              </a:rPr>
              <a:t>println</a:t>
            </a:r>
            <a:r>
              <a:rPr b="1" lang="en">
                <a:solidFill>
                  <a:srgbClr val="D4D4D4"/>
                </a:solidFill>
                <a:highlight>
                  <a:srgbClr val="1E1E1E"/>
                </a:highlight>
                <a:latin typeface="Courier New"/>
                <a:ea typeface="Courier New"/>
                <a:cs typeface="Courier New"/>
                <a:sym typeface="Courier New"/>
              </a:rPr>
              <a:t>(b/c);</a:t>
            </a:r>
            <a:endParaRPr b="1">
              <a:solidFill>
                <a:srgbClr val="D4D4D4"/>
              </a:solidFill>
              <a:highlight>
                <a:srgbClr val="1E1E1E"/>
              </a:highlight>
              <a:latin typeface="Courier New"/>
              <a:ea typeface="Courier New"/>
              <a:cs typeface="Courier New"/>
              <a:sym typeface="Courier New"/>
            </a:endParaRPr>
          </a:p>
          <a:p>
            <a:pPr indent="457200" lvl="0" marL="0" rtl="0" algn="l">
              <a:lnSpc>
                <a:spcPct val="137500"/>
              </a:lnSpc>
              <a:spcBef>
                <a:spcPts val="0"/>
              </a:spcBef>
              <a:spcAft>
                <a:spcPts val="0"/>
              </a:spcAft>
              <a:buClr>
                <a:schemeClr val="dk1"/>
              </a:buClr>
              <a:buSzPts val="1100"/>
              <a:buFont typeface="Arial"/>
              <a:buNone/>
            </a:pPr>
            <a:r>
              <a:rPr b="1" lang="en">
                <a:solidFill>
                  <a:srgbClr val="D4D4D4"/>
                </a:solidFill>
                <a:highlight>
                  <a:srgbClr val="1E1E1E"/>
                </a:highlight>
                <a:latin typeface="Courier New"/>
                <a:ea typeface="Courier New"/>
                <a:cs typeface="Courier New"/>
                <a:sym typeface="Courier New"/>
              </a:rPr>
              <a:t>}</a:t>
            </a:r>
            <a:endParaRPr b="1">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a:solidFill>
                  <a:srgbClr val="D4D4D4"/>
                </a:solidFill>
                <a:highlight>
                  <a:srgbClr val="1E1E1E"/>
                </a:highlight>
                <a:latin typeface="Courier New"/>
                <a:ea typeface="Courier New"/>
                <a:cs typeface="Courier New"/>
                <a:sym typeface="Courier New"/>
              </a:rPr>
              <a:t>}</a:t>
            </a:r>
            <a:endParaRPr b="1" sz="1600">
              <a:solidFill>
                <a:srgbClr val="569CD6"/>
              </a:solidFill>
              <a:latin typeface="Courier New"/>
              <a:ea typeface="Courier New"/>
              <a:cs typeface="Courier New"/>
              <a:sym typeface="Courier New"/>
            </a:endParaRPr>
          </a:p>
        </p:txBody>
      </p:sp>
      <p:sp>
        <p:nvSpPr>
          <p:cNvPr id="67" name="Google Shape;67;p15"/>
          <p:cNvSpPr txBox="1"/>
          <p:nvPr/>
        </p:nvSpPr>
        <p:spPr>
          <a:xfrm>
            <a:off x="555300" y="4249200"/>
            <a:ext cx="8033400" cy="615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Exception in thread "main" </a:t>
            </a:r>
            <a:r>
              <a:rPr lang="en" u="sng">
                <a:solidFill>
                  <a:srgbClr val="FF0000"/>
                </a:solidFill>
                <a:latin typeface="Consolas"/>
                <a:ea typeface="Consolas"/>
                <a:cs typeface="Consolas"/>
                <a:sym typeface="Consolas"/>
              </a:rPr>
              <a:t>java.lang.ArithmeticException</a:t>
            </a:r>
            <a:r>
              <a:rPr lang="en" u="sng">
                <a:solidFill>
                  <a:srgbClr val="FFFFFF"/>
                </a:solidFill>
                <a:latin typeface="Consolas"/>
                <a:ea typeface="Consolas"/>
                <a:cs typeface="Consolas"/>
                <a:sym typeface="Consolas"/>
              </a:rPr>
              <a:t>: / by zero</a:t>
            </a:r>
            <a:endParaRPr>
              <a:solidFill>
                <a:srgbClr val="FFFFFF"/>
              </a:solidFill>
            </a:endParaRPr>
          </a:p>
          <a:p>
            <a:pPr indent="0" lvl="0" marL="0" rtl="0" algn="l">
              <a:spcBef>
                <a:spcPts val="0"/>
              </a:spcBef>
              <a:spcAft>
                <a:spcPts val="0"/>
              </a:spcAft>
              <a:buNone/>
            </a:pPr>
            <a:r>
              <a:rPr lang="en">
                <a:solidFill>
                  <a:srgbClr val="FFFFFF"/>
                </a:solidFill>
                <a:latin typeface="Consolas"/>
                <a:ea typeface="Consolas"/>
                <a:cs typeface="Consolas"/>
                <a:sym typeface="Consolas"/>
              </a:rPr>
              <a:t>at class1.test.main(</a:t>
            </a:r>
            <a:r>
              <a:rPr lang="en" u="sng">
                <a:solidFill>
                  <a:srgbClr val="FF0000"/>
                </a:solidFill>
                <a:latin typeface="Consolas"/>
                <a:ea typeface="Consolas"/>
                <a:cs typeface="Consolas"/>
                <a:sym typeface="Consolas"/>
              </a:rPr>
              <a:t>test.java:5</a:t>
            </a:r>
            <a:r>
              <a:rPr lang="en" u="sng">
                <a:solidFill>
                  <a:srgbClr val="FFFFFF"/>
                </a:solidFill>
                <a:latin typeface="Consolas"/>
                <a:ea typeface="Consolas"/>
                <a:cs typeface="Consolas"/>
                <a:sym typeface="Consolas"/>
              </a:rPr>
              <a:t>)</a:t>
            </a:r>
            <a:endParaRPr>
              <a:solidFill>
                <a:srgbClr val="FFFFFF"/>
              </a:solidFill>
            </a:endParaRPr>
          </a:p>
        </p:txBody>
      </p:sp>
      <p:sp>
        <p:nvSpPr>
          <p:cNvPr id="68" name="Google Shape;68;p15"/>
          <p:cNvSpPr txBox="1"/>
          <p:nvPr/>
        </p:nvSpPr>
        <p:spPr>
          <a:xfrm>
            <a:off x="508200" y="38181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000000"/>
                </a:solidFill>
                <a:latin typeface="Lexend Deca"/>
                <a:ea typeface="Lexend Deca"/>
                <a:cs typeface="Lexend Deca"/>
                <a:sym typeface="Lexend Deca"/>
              </a:rPr>
              <a:t>Console:</a:t>
            </a:r>
            <a:endParaRPr>
              <a:solidFill>
                <a:srgbClr val="000000"/>
              </a:solidFill>
              <a:latin typeface="Lexend Deca"/>
              <a:ea typeface="Lexend Deca"/>
              <a:cs typeface="Lexend Deca"/>
              <a:sym typeface="Lexend De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C78D8"/>
                </a:solidFill>
                <a:latin typeface="Lexend Deca"/>
                <a:ea typeface="Lexend Deca"/>
                <a:cs typeface="Lexend Deca"/>
                <a:sym typeface="Lexend Deca"/>
              </a:rPr>
              <a:t>try and catch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74" name="Google Shape;74;p16"/>
          <p:cNvSpPr/>
          <p:nvPr/>
        </p:nvSpPr>
        <p:spPr>
          <a:xfrm>
            <a:off x="1535850" y="1064825"/>
            <a:ext cx="6072300" cy="2853600"/>
          </a:xfrm>
          <a:prstGeom prst="roundRect">
            <a:avLst>
              <a:gd fmla="val 4018" name="adj"/>
            </a:avLst>
          </a:prstGeom>
          <a:solidFill>
            <a:srgbClr val="1E1E1E"/>
          </a:solidFill>
          <a:ln>
            <a:noFill/>
          </a:ln>
        </p:spPr>
        <p:txBody>
          <a:bodyPr anchorCtr="0" anchor="ctr"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b="1" lang="en">
                <a:solidFill>
                  <a:srgbClr val="569CD6"/>
                </a:solidFill>
                <a:highlight>
                  <a:srgbClr val="1E1E1E"/>
                </a:highlight>
                <a:latin typeface="Courier New"/>
                <a:ea typeface="Courier New"/>
                <a:cs typeface="Courier New"/>
                <a:sym typeface="Courier New"/>
              </a:rPr>
              <a:t>public</a:t>
            </a:r>
            <a:r>
              <a:rPr b="1" lang="en">
                <a:solidFill>
                  <a:srgbClr val="D4D4D4"/>
                </a:solidFill>
                <a:highlight>
                  <a:srgbClr val="1E1E1E"/>
                </a:highlight>
                <a:latin typeface="Courier New"/>
                <a:ea typeface="Courier New"/>
                <a:cs typeface="Courier New"/>
                <a:sym typeface="Courier New"/>
              </a:rPr>
              <a:t> </a:t>
            </a:r>
            <a:r>
              <a:rPr b="1" lang="en">
                <a:solidFill>
                  <a:srgbClr val="569CD6"/>
                </a:solidFill>
                <a:highlight>
                  <a:srgbClr val="1E1E1E"/>
                </a:highlight>
                <a:latin typeface="Courier New"/>
                <a:ea typeface="Courier New"/>
                <a:cs typeface="Courier New"/>
                <a:sym typeface="Courier New"/>
              </a:rPr>
              <a:t>class</a:t>
            </a:r>
            <a:r>
              <a:rPr b="1" lang="en">
                <a:solidFill>
                  <a:srgbClr val="D4D4D4"/>
                </a:solidFill>
                <a:highlight>
                  <a:srgbClr val="1E1E1E"/>
                </a:highlight>
                <a:latin typeface="Courier New"/>
                <a:ea typeface="Courier New"/>
                <a:cs typeface="Courier New"/>
                <a:sym typeface="Courier New"/>
              </a:rPr>
              <a:t> </a:t>
            </a:r>
            <a:r>
              <a:rPr b="1" lang="en">
                <a:solidFill>
                  <a:srgbClr val="4EC9B0"/>
                </a:solidFill>
                <a:highlight>
                  <a:srgbClr val="1E1E1E"/>
                </a:highlight>
                <a:latin typeface="Courier New"/>
                <a:ea typeface="Courier New"/>
                <a:cs typeface="Courier New"/>
                <a:sym typeface="Courier New"/>
              </a:rPr>
              <a:t>Testtrycatch2</a:t>
            </a:r>
            <a:r>
              <a:rPr b="1" lang="en">
                <a:solidFill>
                  <a:srgbClr val="D4D4D4"/>
                </a:solidFill>
                <a:highlight>
                  <a:srgbClr val="1E1E1E"/>
                </a:highlight>
                <a:latin typeface="Courier New"/>
                <a:ea typeface="Courier New"/>
                <a:cs typeface="Courier New"/>
                <a:sym typeface="Courier New"/>
              </a:rPr>
              <a:t>{  </a:t>
            </a:r>
            <a:endParaRPr b="1">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a:solidFill>
                  <a:srgbClr val="D4D4D4"/>
                </a:solidFill>
                <a:highlight>
                  <a:srgbClr val="1E1E1E"/>
                </a:highlight>
                <a:latin typeface="Courier New"/>
                <a:ea typeface="Courier New"/>
                <a:cs typeface="Courier New"/>
                <a:sym typeface="Courier New"/>
              </a:rPr>
              <a:t>    </a:t>
            </a:r>
            <a:r>
              <a:rPr b="1" lang="en">
                <a:solidFill>
                  <a:srgbClr val="569CD6"/>
                </a:solidFill>
                <a:highlight>
                  <a:srgbClr val="1E1E1E"/>
                </a:highlight>
                <a:latin typeface="Courier New"/>
                <a:ea typeface="Courier New"/>
                <a:cs typeface="Courier New"/>
                <a:sym typeface="Courier New"/>
              </a:rPr>
              <a:t>public</a:t>
            </a:r>
            <a:r>
              <a:rPr b="1" lang="en">
                <a:solidFill>
                  <a:srgbClr val="D4D4D4"/>
                </a:solidFill>
                <a:highlight>
                  <a:srgbClr val="1E1E1E"/>
                </a:highlight>
                <a:latin typeface="Courier New"/>
                <a:ea typeface="Courier New"/>
                <a:cs typeface="Courier New"/>
                <a:sym typeface="Courier New"/>
              </a:rPr>
              <a:t> </a:t>
            </a:r>
            <a:r>
              <a:rPr b="1" lang="en">
                <a:solidFill>
                  <a:srgbClr val="569CD6"/>
                </a:solidFill>
                <a:highlight>
                  <a:srgbClr val="1E1E1E"/>
                </a:highlight>
                <a:latin typeface="Courier New"/>
                <a:ea typeface="Courier New"/>
                <a:cs typeface="Courier New"/>
                <a:sym typeface="Courier New"/>
              </a:rPr>
              <a:t>static</a:t>
            </a:r>
            <a:r>
              <a:rPr b="1" lang="en">
                <a:solidFill>
                  <a:srgbClr val="D4D4D4"/>
                </a:solidFill>
                <a:highlight>
                  <a:srgbClr val="1E1E1E"/>
                </a:highlight>
                <a:latin typeface="Courier New"/>
                <a:ea typeface="Courier New"/>
                <a:cs typeface="Courier New"/>
                <a:sym typeface="Courier New"/>
              </a:rPr>
              <a:t> </a:t>
            </a:r>
            <a:r>
              <a:rPr b="1" lang="en">
                <a:solidFill>
                  <a:srgbClr val="4EC9B0"/>
                </a:solidFill>
                <a:highlight>
                  <a:srgbClr val="1E1E1E"/>
                </a:highlight>
                <a:latin typeface="Courier New"/>
                <a:ea typeface="Courier New"/>
                <a:cs typeface="Courier New"/>
                <a:sym typeface="Courier New"/>
              </a:rPr>
              <a:t>void</a:t>
            </a:r>
            <a:r>
              <a:rPr b="1" lang="en">
                <a:solidFill>
                  <a:srgbClr val="D4D4D4"/>
                </a:solidFill>
                <a:highlight>
                  <a:srgbClr val="1E1E1E"/>
                </a:highlight>
                <a:latin typeface="Courier New"/>
                <a:ea typeface="Courier New"/>
                <a:cs typeface="Courier New"/>
                <a:sym typeface="Courier New"/>
              </a:rPr>
              <a:t> </a:t>
            </a:r>
            <a:r>
              <a:rPr b="1" lang="en">
                <a:solidFill>
                  <a:srgbClr val="DCDCAA"/>
                </a:solidFill>
                <a:highlight>
                  <a:srgbClr val="1E1E1E"/>
                </a:highlight>
                <a:latin typeface="Courier New"/>
                <a:ea typeface="Courier New"/>
                <a:cs typeface="Courier New"/>
                <a:sym typeface="Courier New"/>
              </a:rPr>
              <a:t>main</a:t>
            </a:r>
            <a:r>
              <a:rPr b="1" lang="en">
                <a:solidFill>
                  <a:srgbClr val="D4D4D4"/>
                </a:solidFill>
                <a:highlight>
                  <a:srgbClr val="1E1E1E"/>
                </a:highlight>
                <a:latin typeface="Courier New"/>
                <a:ea typeface="Courier New"/>
                <a:cs typeface="Courier New"/>
                <a:sym typeface="Courier New"/>
              </a:rPr>
              <a:t>(</a:t>
            </a:r>
            <a:r>
              <a:rPr b="1" lang="en">
                <a:solidFill>
                  <a:srgbClr val="4EC9B0"/>
                </a:solidFill>
                <a:highlight>
                  <a:srgbClr val="1E1E1E"/>
                </a:highlight>
                <a:latin typeface="Courier New"/>
                <a:ea typeface="Courier New"/>
                <a:cs typeface="Courier New"/>
                <a:sym typeface="Courier New"/>
              </a:rPr>
              <a:t>String</a:t>
            </a:r>
            <a:r>
              <a:rPr b="1" lang="en">
                <a:solidFill>
                  <a:srgbClr val="D4D4D4"/>
                </a:solidFill>
                <a:highlight>
                  <a:srgbClr val="1E1E1E"/>
                </a:highlight>
                <a:latin typeface="Courier New"/>
                <a:ea typeface="Courier New"/>
                <a:cs typeface="Courier New"/>
                <a:sym typeface="Courier New"/>
              </a:rPr>
              <a:t> </a:t>
            </a:r>
            <a:r>
              <a:rPr b="1" lang="en">
                <a:solidFill>
                  <a:srgbClr val="9CDCFE"/>
                </a:solidFill>
                <a:highlight>
                  <a:srgbClr val="1E1E1E"/>
                </a:highlight>
                <a:latin typeface="Courier New"/>
                <a:ea typeface="Courier New"/>
                <a:cs typeface="Courier New"/>
                <a:sym typeface="Courier New"/>
              </a:rPr>
              <a:t>args</a:t>
            </a:r>
            <a:r>
              <a:rPr b="1" lang="en">
                <a:solidFill>
                  <a:srgbClr val="D4D4D4"/>
                </a:solidFill>
                <a:highlight>
                  <a:srgbClr val="1E1E1E"/>
                </a:highlight>
                <a:latin typeface="Courier New"/>
                <a:ea typeface="Courier New"/>
                <a:cs typeface="Courier New"/>
                <a:sym typeface="Courier New"/>
              </a:rPr>
              <a:t>[]){  </a:t>
            </a:r>
            <a:endParaRPr b="1">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a:solidFill>
                  <a:srgbClr val="D4D4D4"/>
                </a:solidFill>
                <a:highlight>
                  <a:srgbClr val="1E1E1E"/>
                </a:highlight>
                <a:latin typeface="Courier New"/>
                <a:ea typeface="Courier New"/>
                <a:cs typeface="Courier New"/>
                <a:sym typeface="Courier New"/>
              </a:rPr>
              <a:t>     </a:t>
            </a:r>
            <a:r>
              <a:rPr b="1" lang="en">
                <a:solidFill>
                  <a:srgbClr val="C586C0"/>
                </a:solidFill>
                <a:highlight>
                  <a:srgbClr val="1E1E1E"/>
                </a:highlight>
                <a:latin typeface="Courier New"/>
                <a:ea typeface="Courier New"/>
                <a:cs typeface="Courier New"/>
                <a:sym typeface="Courier New"/>
              </a:rPr>
              <a:t>try</a:t>
            </a:r>
            <a:r>
              <a:rPr b="1" lang="en">
                <a:solidFill>
                  <a:srgbClr val="D4D4D4"/>
                </a:solidFill>
                <a:highlight>
                  <a:srgbClr val="1E1E1E"/>
                </a:highlight>
                <a:latin typeface="Courier New"/>
                <a:ea typeface="Courier New"/>
                <a:cs typeface="Courier New"/>
                <a:sym typeface="Courier New"/>
              </a:rPr>
              <a:t>{  </a:t>
            </a:r>
            <a:endParaRPr b="1">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a:solidFill>
                  <a:srgbClr val="D4D4D4"/>
                </a:solidFill>
                <a:highlight>
                  <a:srgbClr val="1E1E1E"/>
                </a:highlight>
                <a:latin typeface="Courier New"/>
                <a:ea typeface="Courier New"/>
                <a:cs typeface="Courier New"/>
                <a:sym typeface="Courier New"/>
              </a:rPr>
              <a:t>        </a:t>
            </a:r>
            <a:r>
              <a:rPr b="1" lang="en">
                <a:solidFill>
                  <a:srgbClr val="4EC9B0"/>
                </a:solidFill>
                <a:highlight>
                  <a:srgbClr val="1E1E1E"/>
                </a:highlight>
                <a:latin typeface="Courier New"/>
                <a:ea typeface="Courier New"/>
                <a:cs typeface="Courier New"/>
                <a:sym typeface="Courier New"/>
              </a:rPr>
              <a:t>int</a:t>
            </a:r>
            <a:r>
              <a:rPr b="1" lang="en">
                <a:solidFill>
                  <a:srgbClr val="D4D4D4"/>
                </a:solidFill>
                <a:highlight>
                  <a:srgbClr val="1E1E1E"/>
                </a:highlight>
                <a:latin typeface="Courier New"/>
                <a:ea typeface="Courier New"/>
                <a:cs typeface="Courier New"/>
                <a:sym typeface="Courier New"/>
              </a:rPr>
              <a:t> </a:t>
            </a:r>
            <a:r>
              <a:rPr b="1" lang="en">
                <a:solidFill>
                  <a:srgbClr val="9CDCFE"/>
                </a:solidFill>
                <a:highlight>
                  <a:srgbClr val="1E1E1E"/>
                </a:highlight>
                <a:latin typeface="Courier New"/>
                <a:ea typeface="Courier New"/>
                <a:cs typeface="Courier New"/>
                <a:sym typeface="Courier New"/>
              </a:rPr>
              <a:t>data</a:t>
            </a:r>
            <a:r>
              <a:rPr b="1" lang="en">
                <a:solidFill>
                  <a:srgbClr val="D4D4D4"/>
                </a:solidFill>
                <a:highlight>
                  <a:srgbClr val="1E1E1E"/>
                </a:highlight>
                <a:latin typeface="Courier New"/>
                <a:ea typeface="Courier New"/>
                <a:cs typeface="Courier New"/>
                <a:sym typeface="Courier New"/>
              </a:rPr>
              <a:t>=</a:t>
            </a:r>
            <a:r>
              <a:rPr b="1" lang="en">
                <a:solidFill>
                  <a:srgbClr val="B5CEA8"/>
                </a:solidFill>
                <a:highlight>
                  <a:srgbClr val="1E1E1E"/>
                </a:highlight>
                <a:latin typeface="Courier New"/>
                <a:ea typeface="Courier New"/>
                <a:cs typeface="Courier New"/>
                <a:sym typeface="Courier New"/>
              </a:rPr>
              <a:t>50</a:t>
            </a:r>
            <a:r>
              <a:rPr b="1" lang="en">
                <a:solidFill>
                  <a:srgbClr val="D4D4D4"/>
                </a:solidFill>
                <a:highlight>
                  <a:srgbClr val="1E1E1E"/>
                </a:highlight>
                <a:latin typeface="Courier New"/>
                <a:ea typeface="Courier New"/>
                <a:cs typeface="Courier New"/>
                <a:sym typeface="Courier New"/>
              </a:rPr>
              <a:t>/</a:t>
            </a:r>
            <a:r>
              <a:rPr b="1" lang="en">
                <a:solidFill>
                  <a:srgbClr val="B5CEA8"/>
                </a:solidFill>
                <a:highlight>
                  <a:srgbClr val="1E1E1E"/>
                </a:highlight>
                <a:latin typeface="Courier New"/>
                <a:ea typeface="Courier New"/>
                <a:cs typeface="Courier New"/>
                <a:sym typeface="Courier New"/>
              </a:rPr>
              <a:t>0</a:t>
            </a:r>
            <a:r>
              <a:rPr b="1" lang="en">
                <a:solidFill>
                  <a:srgbClr val="D4D4D4"/>
                </a:solidFill>
                <a:highlight>
                  <a:srgbClr val="1E1E1E"/>
                </a:highlight>
                <a:latin typeface="Courier New"/>
                <a:ea typeface="Courier New"/>
                <a:cs typeface="Courier New"/>
                <a:sym typeface="Courier New"/>
              </a:rPr>
              <a:t>;  </a:t>
            </a:r>
            <a:endParaRPr b="1">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a:solidFill>
                  <a:srgbClr val="D4D4D4"/>
                </a:solidFill>
                <a:highlight>
                  <a:srgbClr val="1E1E1E"/>
                </a:highlight>
                <a:latin typeface="Courier New"/>
                <a:ea typeface="Courier New"/>
                <a:cs typeface="Courier New"/>
                <a:sym typeface="Courier New"/>
              </a:rPr>
              <a:t>     }</a:t>
            </a:r>
            <a:r>
              <a:rPr b="1" lang="en">
                <a:solidFill>
                  <a:srgbClr val="C586C0"/>
                </a:solidFill>
                <a:highlight>
                  <a:srgbClr val="1E1E1E"/>
                </a:highlight>
                <a:latin typeface="Courier New"/>
                <a:ea typeface="Courier New"/>
                <a:cs typeface="Courier New"/>
                <a:sym typeface="Courier New"/>
              </a:rPr>
              <a:t>catch</a:t>
            </a:r>
            <a:r>
              <a:rPr b="1" lang="en">
                <a:solidFill>
                  <a:srgbClr val="D4D4D4"/>
                </a:solidFill>
                <a:highlight>
                  <a:srgbClr val="1E1E1E"/>
                </a:highlight>
                <a:latin typeface="Courier New"/>
                <a:ea typeface="Courier New"/>
                <a:cs typeface="Courier New"/>
                <a:sym typeface="Courier New"/>
              </a:rPr>
              <a:t>(</a:t>
            </a:r>
            <a:r>
              <a:rPr b="1" lang="en">
                <a:solidFill>
                  <a:srgbClr val="4EC9B0"/>
                </a:solidFill>
                <a:highlight>
                  <a:srgbClr val="1E1E1E"/>
                </a:highlight>
                <a:latin typeface="Courier New"/>
                <a:ea typeface="Courier New"/>
                <a:cs typeface="Courier New"/>
                <a:sym typeface="Courier New"/>
              </a:rPr>
              <a:t>ArithmeticException</a:t>
            </a:r>
            <a:r>
              <a:rPr b="1" lang="en">
                <a:solidFill>
                  <a:srgbClr val="D4D4D4"/>
                </a:solidFill>
                <a:highlight>
                  <a:srgbClr val="1E1E1E"/>
                </a:highlight>
                <a:latin typeface="Courier New"/>
                <a:ea typeface="Courier New"/>
                <a:cs typeface="Courier New"/>
                <a:sym typeface="Courier New"/>
              </a:rPr>
              <a:t> </a:t>
            </a:r>
            <a:r>
              <a:rPr b="1" lang="en">
                <a:solidFill>
                  <a:srgbClr val="9CDCFE"/>
                </a:solidFill>
                <a:highlight>
                  <a:srgbClr val="1E1E1E"/>
                </a:highlight>
                <a:latin typeface="Courier New"/>
                <a:ea typeface="Courier New"/>
                <a:cs typeface="Courier New"/>
                <a:sym typeface="Courier New"/>
              </a:rPr>
              <a:t>e</a:t>
            </a:r>
            <a:r>
              <a:rPr b="1" lang="en">
                <a:solidFill>
                  <a:srgbClr val="D4D4D4"/>
                </a:solidFill>
                <a:highlight>
                  <a:srgbClr val="1E1E1E"/>
                </a:highlight>
                <a:latin typeface="Courier New"/>
                <a:ea typeface="Courier New"/>
                <a:cs typeface="Courier New"/>
                <a:sym typeface="Courier New"/>
              </a:rPr>
              <a:t>)</a:t>
            </a:r>
            <a:endParaRPr b="1">
              <a:solidFill>
                <a:srgbClr val="D4D4D4"/>
              </a:solidFill>
              <a:highlight>
                <a:srgbClr val="1E1E1E"/>
              </a:highlight>
              <a:latin typeface="Courier New"/>
              <a:ea typeface="Courier New"/>
              <a:cs typeface="Courier New"/>
              <a:sym typeface="Courier New"/>
            </a:endParaRPr>
          </a:p>
          <a:p>
            <a:pPr indent="457200" lvl="0" marL="457200" rtl="0" algn="l">
              <a:lnSpc>
                <a:spcPct val="137500"/>
              </a:lnSpc>
              <a:spcBef>
                <a:spcPts val="0"/>
              </a:spcBef>
              <a:spcAft>
                <a:spcPts val="0"/>
              </a:spcAft>
              <a:buClr>
                <a:schemeClr val="dk1"/>
              </a:buClr>
              <a:buSzPts val="1100"/>
              <a:buFont typeface="Arial"/>
              <a:buNone/>
            </a:pPr>
            <a:r>
              <a:rPr b="1" lang="en">
                <a:solidFill>
                  <a:srgbClr val="D4D4D4"/>
                </a:solidFill>
                <a:highlight>
                  <a:srgbClr val="1E1E1E"/>
                </a:highlight>
                <a:latin typeface="Courier New"/>
                <a:ea typeface="Courier New"/>
                <a:cs typeface="Courier New"/>
                <a:sym typeface="Courier New"/>
              </a:rPr>
              <a:t>{</a:t>
            </a:r>
            <a:r>
              <a:rPr b="1" lang="en">
                <a:solidFill>
                  <a:srgbClr val="9CDCFE"/>
                </a:solidFill>
                <a:highlight>
                  <a:srgbClr val="1E1E1E"/>
                </a:highlight>
                <a:latin typeface="Courier New"/>
                <a:ea typeface="Courier New"/>
                <a:cs typeface="Courier New"/>
                <a:sym typeface="Courier New"/>
              </a:rPr>
              <a:t>System</a:t>
            </a:r>
            <a:r>
              <a:rPr b="1" lang="en">
                <a:solidFill>
                  <a:srgbClr val="D4D4D4"/>
                </a:solidFill>
                <a:highlight>
                  <a:srgbClr val="1E1E1E"/>
                </a:highlight>
                <a:latin typeface="Courier New"/>
                <a:ea typeface="Courier New"/>
                <a:cs typeface="Courier New"/>
                <a:sym typeface="Courier New"/>
              </a:rPr>
              <a:t>.</a:t>
            </a:r>
            <a:r>
              <a:rPr b="1" lang="en">
                <a:solidFill>
                  <a:srgbClr val="9CDCFE"/>
                </a:solidFill>
                <a:highlight>
                  <a:srgbClr val="1E1E1E"/>
                </a:highlight>
                <a:latin typeface="Courier New"/>
                <a:ea typeface="Courier New"/>
                <a:cs typeface="Courier New"/>
                <a:sym typeface="Courier New"/>
              </a:rPr>
              <a:t>out</a:t>
            </a:r>
            <a:r>
              <a:rPr b="1" lang="en">
                <a:solidFill>
                  <a:srgbClr val="D4D4D4"/>
                </a:solidFill>
                <a:highlight>
                  <a:srgbClr val="1E1E1E"/>
                </a:highlight>
                <a:latin typeface="Courier New"/>
                <a:ea typeface="Courier New"/>
                <a:cs typeface="Courier New"/>
                <a:sym typeface="Courier New"/>
              </a:rPr>
              <a:t>.</a:t>
            </a:r>
            <a:r>
              <a:rPr b="1" lang="en">
                <a:solidFill>
                  <a:srgbClr val="DCDCAA"/>
                </a:solidFill>
                <a:highlight>
                  <a:srgbClr val="1E1E1E"/>
                </a:highlight>
                <a:latin typeface="Courier New"/>
                <a:ea typeface="Courier New"/>
                <a:cs typeface="Courier New"/>
                <a:sym typeface="Courier New"/>
              </a:rPr>
              <a:t>println</a:t>
            </a:r>
            <a:r>
              <a:rPr b="1" lang="en">
                <a:solidFill>
                  <a:srgbClr val="D4D4D4"/>
                </a:solidFill>
                <a:highlight>
                  <a:srgbClr val="1E1E1E"/>
                </a:highlight>
                <a:latin typeface="Courier New"/>
                <a:ea typeface="Courier New"/>
                <a:cs typeface="Courier New"/>
                <a:sym typeface="Courier New"/>
              </a:rPr>
              <a:t>(e);}  </a:t>
            </a:r>
            <a:endParaRPr b="1">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a:solidFill>
                  <a:srgbClr val="D4D4D4"/>
                </a:solidFill>
                <a:highlight>
                  <a:srgbClr val="1E1E1E"/>
                </a:highlight>
                <a:latin typeface="Courier New"/>
                <a:ea typeface="Courier New"/>
                <a:cs typeface="Courier New"/>
                <a:sym typeface="Courier New"/>
              </a:rPr>
              <a:t>     </a:t>
            </a:r>
            <a:r>
              <a:rPr b="1" lang="en">
                <a:solidFill>
                  <a:srgbClr val="9CDCFE"/>
                </a:solidFill>
                <a:highlight>
                  <a:srgbClr val="1E1E1E"/>
                </a:highlight>
                <a:latin typeface="Courier New"/>
                <a:ea typeface="Courier New"/>
                <a:cs typeface="Courier New"/>
                <a:sym typeface="Courier New"/>
              </a:rPr>
              <a:t>System</a:t>
            </a:r>
            <a:r>
              <a:rPr b="1" lang="en">
                <a:solidFill>
                  <a:srgbClr val="D4D4D4"/>
                </a:solidFill>
                <a:highlight>
                  <a:srgbClr val="1E1E1E"/>
                </a:highlight>
                <a:latin typeface="Courier New"/>
                <a:ea typeface="Courier New"/>
                <a:cs typeface="Courier New"/>
                <a:sym typeface="Courier New"/>
              </a:rPr>
              <a:t>.</a:t>
            </a:r>
            <a:r>
              <a:rPr b="1" lang="en">
                <a:solidFill>
                  <a:srgbClr val="9CDCFE"/>
                </a:solidFill>
                <a:highlight>
                  <a:srgbClr val="1E1E1E"/>
                </a:highlight>
                <a:latin typeface="Courier New"/>
                <a:ea typeface="Courier New"/>
                <a:cs typeface="Courier New"/>
                <a:sym typeface="Courier New"/>
              </a:rPr>
              <a:t>out</a:t>
            </a:r>
            <a:r>
              <a:rPr b="1" lang="en">
                <a:solidFill>
                  <a:srgbClr val="D4D4D4"/>
                </a:solidFill>
                <a:highlight>
                  <a:srgbClr val="1E1E1E"/>
                </a:highlight>
                <a:latin typeface="Courier New"/>
                <a:ea typeface="Courier New"/>
                <a:cs typeface="Courier New"/>
                <a:sym typeface="Courier New"/>
              </a:rPr>
              <a:t>.</a:t>
            </a:r>
            <a:r>
              <a:rPr b="1" lang="en">
                <a:solidFill>
                  <a:srgbClr val="DCDCAA"/>
                </a:solidFill>
                <a:highlight>
                  <a:srgbClr val="1E1E1E"/>
                </a:highlight>
                <a:latin typeface="Courier New"/>
                <a:ea typeface="Courier New"/>
                <a:cs typeface="Courier New"/>
                <a:sym typeface="Courier New"/>
              </a:rPr>
              <a:t>println</a:t>
            </a:r>
            <a:r>
              <a:rPr b="1" lang="en">
                <a:solidFill>
                  <a:srgbClr val="D4D4D4"/>
                </a:solidFill>
                <a:highlight>
                  <a:srgbClr val="1E1E1E"/>
                </a:highlight>
                <a:latin typeface="Courier New"/>
                <a:ea typeface="Courier New"/>
                <a:cs typeface="Courier New"/>
                <a:sym typeface="Courier New"/>
              </a:rPr>
              <a:t>(</a:t>
            </a:r>
            <a:r>
              <a:rPr b="1" lang="en">
                <a:solidFill>
                  <a:srgbClr val="CE9178"/>
                </a:solidFill>
                <a:highlight>
                  <a:srgbClr val="1E1E1E"/>
                </a:highlight>
                <a:latin typeface="Courier New"/>
                <a:ea typeface="Courier New"/>
                <a:cs typeface="Courier New"/>
                <a:sym typeface="Courier New"/>
              </a:rPr>
              <a:t>"rest of the code..."</a:t>
            </a:r>
            <a:r>
              <a:rPr b="1" lang="en">
                <a:solidFill>
                  <a:srgbClr val="D4D4D4"/>
                </a:solidFill>
                <a:highlight>
                  <a:srgbClr val="1E1E1E"/>
                </a:highlight>
                <a:latin typeface="Courier New"/>
                <a:ea typeface="Courier New"/>
                <a:cs typeface="Courier New"/>
                <a:sym typeface="Courier New"/>
              </a:rPr>
              <a:t>);  </a:t>
            </a:r>
            <a:endParaRPr b="1">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a:solidFill>
                  <a:srgbClr val="D4D4D4"/>
                </a:solidFill>
                <a:highlight>
                  <a:srgbClr val="1E1E1E"/>
                </a:highlight>
                <a:latin typeface="Courier New"/>
                <a:ea typeface="Courier New"/>
                <a:cs typeface="Courier New"/>
                <a:sym typeface="Courier New"/>
              </a:rPr>
              <a:t> 	 }  </a:t>
            </a:r>
            <a:endParaRPr b="1">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a:solidFill>
                  <a:srgbClr val="D4D4D4"/>
                </a:solidFill>
                <a:highlight>
                  <a:srgbClr val="1E1E1E"/>
                </a:highlight>
                <a:latin typeface="Courier New"/>
                <a:ea typeface="Courier New"/>
                <a:cs typeface="Courier New"/>
                <a:sym typeface="Courier New"/>
              </a:rPr>
              <a:t>  }</a:t>
            </a:r>
            <a:endParaRPr b="1" sz="1600">
              <a:solidFill>
                <a:srgbClr val="569CD6"/>
              </a:solidFill>
              <a:highlight>
                <a:srgbClr val="1E1E1E"/>
              </a:highlight>
              <a:latin typeface="Courier New"/>
              <a:ea typeface="Courier New"/>
              <a:cs typeface="Courier New"/>
              <a:sym typeface="Courier New"/>
            </a:endParaRPr>
          </a:p>
        </p:txBody>
      </p:sp>
      <p:sp>
        <p:nvSpPr>
          <p:cNvPr id="75" name="Google Shape;75;p16"/>
          <p:cNvSpPr txBox="1"/>
          <p:nvPr/>
        </p:nvSpPr>
        <p:spPr>
          <a:xfrm>
            <a:off x="578850" y="3918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00"/>
                </a:solidFill>
                <a:latin typeface="Lexend Deca"/>
                <a:ea typeface="Lexend Deca"/>
                <a:cs typeface="Lexend Deca"/>
                <a:sym typeface="Lexend Deca"/>
              </a:rPr>
              <a:t>Console:</a:t>
            </a:r>
            <a:endParaRPr>
              <a:solidFill>
                <a:srgbClr val="000000"/>
              </a:solidFill>
              <a:latin typeface="Lexend Deca"/>
              <a:ea typeface="Lexend Deca"/>
              <a:cs typeface="Lexend Deca"/>
              <a:sym typeface="Lexend Deca"/>
            </a:endParaRPr>
          </a:p>
        </p:txBody>
      </p:sp>
      <p:sp>
        <p:nvSpPr>
          <p:cNvPr id="76" name="Google Shape;76;p16"/>
          <p:cNvSpPr txBox="1"/>
          <p:nvPr/>
        </p:nvSpPr>
        <p:spPr>
          <a:xfrm>
            <a:off x="578850" y="4286700"/>
            <a:ext cx="8033400" cy="6156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Exception in thread "main" </a:t>
            </a:r>
            <a:r>
              <a:rPr lang="en" u="sng">
                <a:solidFill>
                  <a:srgbClr val="FF0000"/>
                </a:solidFill>
                <a:latin typeface="Consolas"/>
                <a:ea typeface="Consolas"/>
                <a:cs typeface="Consolas"/>
                <a:sym typeface="Consolas"/>
              </a:rPr>
              <a:t>java.lang.ArithmeticException</a:t>
            </a:r>
            <a:r>
              <a:rPr lang="en" u="sng">
                <a:solidFill>
                  <a:srgbClr val="FFFFFF"/>
                </a:solidFill>
                <a:latin typeface="Consolas"/>
                <a:ea typeface="Consolas"/>
                <a:cs typeface="Consolas"/>
                <a:sym typeface="Consolas"/>
              </a:rPr>
              <a:t>: / by zero</a:t>
            </a:r>
            <a:endParaRPr u="sng">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rest of the code...</a:t>
            </a:r>
            <a:endParaRPr>
              <a:solidFill>
                <a:srgbClr val="FFFFFF"/>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Lexend Deca"/>
                <a:ea typeface="Lexend Deca"/>
                <a:cs typeface="Lexend Deca"/>
                <a:sym typeface="Lexend Deca"/>
              </a:rPr>
              <a:t>try catch finally</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82" name="Google Shape;82;p17"/>
          <p:cNvSpPr/>
          <p:nvPr/>
        </p:nvSpPr>
        <p:spPr>
          <a:xfrm>
            <a:off x="332175" y="1206450"/>
            <a:ext cx="4188900" cy="3465900"/>
          </a:xfrm>
          <a:prstGeom prst="roundRect">
            <a:avLst>
              <a:gd fmla="val 4018" name="adj"/>
            </a:avLst>
          </a:prstGeom>
          <a:solidFill>
            <a:srgbClr val="1E1E1E"/>
          </a:solidFill>
          <a:ln>
            <a:noFill/>
          </a:ln>
        </p:spPr>
        <p:txBody>
          <a:bodyPr anchorCtr="0" anchor="ctr"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b="1" lang="en" sz="1200">
                <a:solidFill>
                  <a:srgbClr val="569CD6"/>
                </a:solidFill>
                <a:highlight>
                  <a:srgbClr val="1E1E1E"/>
                </a:highlight>
                <a:latin typeface="Courier New"/>
                <a:ea typeface="Courier New"/>
                <a:cs typeface="Courier New"/>
                <a:sym typeface="Courier New"/>
              </a:rPr>
              <a:t>class</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TryCatchFinallyExample</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569CD6"/>
                </a:solidFill>
                <a:highlight>
                  <a:srgbClr val="1E1E1E"/>
                </a:highlight>
                <a:latin typeface="Courier New"/>
                <a:ea typeface="Courier New"/>
                <a:cs typeface="Courier New"/>
                <a:sym typeface="Courier New"/>
              </a:rPr>
              <a:t>public</a:t>
            </a:r>
            <a:r>
              <a:rPr b="1" lang="en" sz="1200">
                <a:solidFill>
                  <a:srgbClr val="D4D4D4"/>
                </a:solidFill>
                <a:highlight>
                  <a:srgbClr val="1E1E1E"/>
                </a:highlight>
                <a:latin typeface="Courier New"/>
                <a:ea typeface="Courier New"/>
                <a:cs typeface="Courier New"/>
                <a:sym typeface="Courier New"/>
              </a:rPr>
              <a:t> </a:t>
            </a:r>
            <a:r>
              <a:rPr b="1" lang="en" sz="1200">
                <a:solidFill>
                  <a:srgbClr val="569CD6"/>
                </a:solidFill>
                <a:highlight>
                  <a:srgbClr val="1E1E1E"/>
                </a:highlight>
                <a:latin typeface="Courier New"/>
                <a:ea typeface="Courier New"/>
                <a:cs typeface="Courier New"/>
                <a:sym typeface="Courier New"/>
              </a:rPr>
              <a:t>static</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main</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String</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args</a:t>
            </a:r>
            <a:r>
              <a:rPr b="1" lang="en" sz="1200">
                <a:solidFill>
                  <a:srgbClr val="D4D4D4"/>
                </a:solidFill>
                <a:highlight>
                  <a:srgbClr val="1E1E1E"/>
                </a:highlight>
                <a:latin typeface="Courier New"/>
                <a:ea typeface="Courier New"/>
                <a:cs typeface="Courier New"/>
                <a:sym typeface="Courier New"/>
              </a:rPr>
              <a:t>){</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int</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arr</a:t>
            </a:r>
            <a:r>
              <a:rPr b="1" lang="en" sz="1200">
                <a:solidFill>
                  <a:srgbClr val="D4D4D4"/>
                </a:solidFill>
                <a:highlight>
                  <a:srgbClr val="1E1E1E"/>
                </a:highlight>
                <a:latin typeface="Courier New"/>
                <a:ea typeface="Courier New"/>
                <a:cs typeface="Courier New"/>
                <a:sym typeface="Courier New"/>
              </a:rPr>
              <a:t> = </a:t>
            </a:r>
            <a:r>
              <a:rPr b="1" lang="en" sz="1200">
                <a:solidFill>
                  <a:srgbClr val="C586C0"/>
                </a:solidFill>
                <a:highlight>
                  <a:srgbClr val="1E1E1E"/>
                </a:highlight>
                <a:latin typeface="Courier New"/>
                <a:ea typeface="Courier New"/>
                <a:cs typeface="Courier New"/>
                <a:sym typeface="Courier New"/>
              </a:rPr>
              <a:t>new</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int</a:t>
            </a:r>
            <a:r>
              <a:rPr b="1" lang="en" sz="1200">
                <a:solidFill>
                  <a:srgbClr val="D4D4D4"/>
                </a:solidFill>
                <a:highlight>
                  <a:srgbClr val="1E1E1E"/>
                </a:highlight>
                <a:latin typeface="Courier New"/>
                <a:ea typeface="Courier New"/>
                <a:cs typeface="Courier New"/>
                <a:sym typeface="Courier New"/>
              </a:rPr>
              <a:t>[</a:t>
            </a:r>
            <a:r>
              <a:rPr b="1" lang="en" sz="1200">
                <a:solidFill>
                  <a:srgbClr val="B5CEA8"/>
                </a:solidFill>
                <a:highlight>
                  <a:srgbClr val="1E1E1E"/>
                </a:highlight>
                <a:latin typeface="Courier New"/>
                <a:ea typeface="Courier New"/>
                <a:cs typeface="Courier New"/>
                <a:sym typeface="Courier New"/>
              </a:rPr>
              <a:t>4</a:t>
            </a:r>
            <a:r>
              <a:rPr b="1" lang="en" sz="1200">
                <a:solidFill>
                  <a:srgbClr val="D4D4D4"/>
                </a:solidFill>
                <a:highlight>
                  <a:srgbClr val="1E1E1E"/>
                </a:highlight>
                <a:latin typeface="Courier New"/>
                <a:ea typeface="Courier New"/>
                <a:cs typeface="Courier New"/>
                <a:sym typeface="Courier New"/>
              </a:rPr>
              <a:t>];</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C586C0"/>
                </a:solidFill>
                <a:highlight>
                  <a:srgbClr val="1E1E1E"/>
                </a:highlight>
                <a:latin typeface="Courier New"/>
                <a:ea typeface="Courier New"/>
                <a:cs typeface="Courier New"/>
                <a:sym typeface="Courier New"/>
              </a:rPr>
              <a:t>try</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int</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i</a:t>
            </a:r>
            <a:r>
              <a:rPr b="1" lang="en" sz="1200">
                <a:solidFill>
                  <a:srgbClr val="D4D4D4"/>
                </a:solidFill>
                <a:highlight>
                  <a:srgbClr val="1E1E1E"/>
                </a:highlight>
                <a:latin typeface="Courier New"/>
                <a:ea typeface="Courier New"/>
                <a:cs typeface="Courier New"/>
                <a:sym typeface="Courier New"/>
              </a:rPr>
              <a:t> = arr[</a:t>
            </a:r>
            <a:r>
              <a:rPr b="1" lang="en" sz="1200">
                <a:solidFill>
                  <a:srgbClr val="B5CEA8"/>
                </a:solidFill>
                <a:highlight>
                  <a:srgbClr val="1E1E1E"/>
                </a:highlight>
                <a:latin typeface="Courier New"/>
                <a:ea typeface="Courier New"/>
                <a:cs typeface="Courier New"/>
                <a:sym typeface="Courier New"/>
              </a:rPr>
              <a:t>4</a:t>
            </a:r>
            <a:r>
              <a:rPr b="1" lang="en" sz="1200">
                <a:solidFill>
                  <a:srgbClr val="D4D4D4"/>
                </a:solidFill>
                <a:highlight>
                  <a:srgbClr val="1E1E1E"/>
                </a:highlight>
                <a:latin typeface="Courier New"/>
                <a:ea typeface="Courier New"/>
                <a:cs typeface="Courier New"/>
                <a:sym typeface="Courier New"/>
              </a:rPr>
              <a:t>];</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6A9955"/>
                </a:solidFill>
                <a:highlight>
                  <a:srgbClr val="1E1E1E"/>
                </a:highlight>
                <a:latin typeface="Courier New"/>
                <a:ea typeface="Courier New"/>
                <a:cs typeface="Courier New"/>
                <a:sym typeface="Courier New"/>
              </a:rPr>
              <a:t>// this statement will never execute</a:t>
            </a:r>
            <a:endParaRPr b="1" sz="1200">
              <a:solidFill>
                <a:srgbClr val="6A9955"/>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6A9955"/>
                </a:solidFill>
                <a:highlight>
                  <a:srgbClr val="1E1E1E"/>
                </a:highlight>
                <a:latin typeface="Courier New"/>
                <a:ea typeface="Courier New"/>
                <a:cs typeface="Courier New"/>
                <a:sym typeface="Courier New"/>
              </a:rPr>
              <a:t>// as exception is raised by above statement</a:t>
            </a:r>
            <a:endParaRPr b="1" sz="1200">
              <a:solidFill>
                <a:srgbClr val="6A9955"/>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"Inside try block"</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C586C0"/>
                </a:solidFill>
                <a:highlight>
                  <a:srgbClr val="1E1E1E"/>
                </a:highlight>
                <a:latin typeface="Courier New"/>
                <a:ea typeface="Courier New"/>
                <a:cs typeface="Courier New"/>
                <a:sym typeface="Courier New"/>
              </a:rPr>
              <a:t>catch</a:t>
            </a:r>
            <a:r>
              <a:rPr b="1" lang="en" sz="1200">
                <a:solidFill>
                  <a:srgbClr val="D4D4D4"/>
                </a:solidFill>
                <a:highlight>
                  <a:srgbClr val="1E1E1E"/>
                </a:highlight>
                <a:latin typeface="Courier New"/>
                <a:ea typeface="Courier New"/>
                <a:cs typeface="Courier New"/>
                <a:sym typeface="Courier New"/>
              </a:rPr>
              <a:t>(</a:t>
            </a:r>
            <a:r>
              <a:rPr b="1" lang="en" sz="1200">
                <a:solidFill>
                  <a:srgbClr val="4EC9B0"/>
                </a:solidFill>
                <a:highlight>
                  <a:srgbClr val="1E1E1E"/>
                </a:highlight>
                <a:latin typeface="Courier New"/>
                <a:ea typeface="Courier New"/>
                <a:cs typeface="Courier New"/>
                <a:sym typeface="Courier New"/>
              </a:rPr>
              <a:t>ArrayIndexOutOfBoundsException</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ex</a:t>
            </a:r>
            <a:r>
              <a:rPr b="1" lang="en" sz="1200">
                <a:solidFill>
                  <a:srgbClr val="D4D4D4"/>
                </a:solidFill>
                <a:highlight>
                  <a:srgbClr val="1E1E1E"/>
                </a:highlight>
                <a:latin typeface="Courier New"/>
                <a:ea typeface="Courier New"/>
                <a:cs typeface="Courier New"/>
                <a:sym typeface="Courier New"/>
              </a:rPr>
              <a:t>){</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"Exception caught in catch block"</a:t>
            </a:r>
            <a:r>
              <a:rPr b="1" lang="en" sz="1200">
                <a:solidFill>
                  <a:srgbClr val="D4D4D4"/>
                </a:solidFill>
                <a:highlight>
                  <a:srgbClr val="1E1E1E"/>
                </a:highlight>
                <a:latin typeface="Courier New"/>
                <a:ea typeface="Courier New"/>
                <a:cs typeface="Courier New"/>
                <a:sym typeface="Courier New"/>
              </a:rPr>
              <a:t>); }  </a:t>
            </a:r>
            <a:endParaRPr b="1">
              <a:solidFill>
                <a:srgbClr val="569CD6"/>
              </a:solidFill>
              <a:highlight>
                <a:srgbClr val="1E1E1E"/>
              </a:highlight>
              <a:latin typeface="Courier New"/>
              <a:ea typeface="Courier New"/>
              <a:cs typeface="Courier New"/>
              <a:sym typeface="Courier New"/>
            </a:endParaRPr>
          </a:p>
        </p:txBody>
      </p:sp>
      <p:sp>
        <p:nvSpPr>
          <p:cNvPr id="83" name="Google Shape;83;p17"/>
          <p:cNvSpPr/>
          <p:nvPr/>
        </p:nvSpPr>
        <p:spPr>
          <a:xfrm>
            <a:off x="4622925" y="1206450"/>
            <a:ext cx="4188900" cy="3175200"/>
          </a:xfrm>
          <a:prstGeom prst="roundRect">
            <a:avLst>
              <a:gd fmla="val 4018" name="adj"/>
            </a:avLst>
          </a:prstGeom>
          <a:solidFill>
            <a:srgbClr val="1E1E1E"/>
          </a:solidFill>
          <a:ln>
            <a:noFill/>
          </a:ln>
        </p:spPr>
        <p:txBody>
          <a:bodyPr anchorCtr="0" anchor="ctr"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b="1" lang="en" sz="1200">
                <a:solidFill>
                  <a:srgbClr val="C586C0"/>
                </a:solidFill>
                <a:highlight>
                  <a:srgbClr val="1E1E1E"/>
                </a:highlight>
                <a:latin typeface="Courier New"/>
                <a:ea typeface="Courier New"/>
                <a:cs typeface="Courier New"/>
                <a:sym typeface="Courier New"/>
              </a:rPr>
              <a:t>finally</a:t>
            </a:r>
            <a:endParaRPr b="1" sz="1200">
              <a:solidFill>
                <a:srgbClr val="C586C0"/>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"finally block executed"</a:t>
            </a:r>
            <a:r>
              <a:rPr b="1" lang="en" sz="1200">
                <a:solidFill>
                  <a:srgbClr val="D4D4D4"/>
                </a:solidFill>
                <a:highlight>
                  <a:srgbClr val="1E1E1E"/>
                </a:highlight>
                <a:latin typeface="Courier New"/>
                <a:ea typeface="Courier New"/>
                <a:cs typeface="Courier New"/>
                <a:sym typeface="Courier New"/>
              </a:rPr>
              <a:t>);</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6A9955"/>
                </a:solidFill>
                <a:highlight>
                  <a:srgbClr val="1E1E1E"/>
                </a:highlight>
                <a:latin typeface="Courier New"/>
                <a:ea typeface="Courier New"/>
                <a:cs typeface="Courier New"/>
                <a:sym typeface="Courier New"/>
              </a:rPr>
              <a:t>// rest program will be executed</a:t>
            </a:r>
            <a:endParaRPr b="1" sz="1200">
              <a:solidFill>
                <a:srgbClr val="6A9955"/>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"Outside try-catch-finally clause"</a:t>
            </a:r>
            <a:r>
              <a:rPr b="1" lang="en" sz="1200">
                <a:solidFill>
                  <a:srgbClr val="D4D4D4"/>
                </a:solidFill>
                <a:highlight>
                  <a:srgbClr val="1E1E1E"/>
                </a:highlight>
                <a:latin typeface="Courier New"/>
                <a:ea typeface="Courier New"/>
                <a:cs typeface="Courier New"/>
                <a:sym typeface="Courier New"/>
              </a:rPr>
              <a:t>);</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 </a:t>
            </a:r>
            <a:endParaRPr b="1">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Exception Hierarchy in Java - BenchResources.Net" id="88" name="Google Shape;88;p18"/>
          <p:cNvPicPr preferRelativeResize="0"/>
          <p:nvPr/>
        </p:nvPicPr>
        <p:blipFill rotWithShape="1">
          <a:blip r:embed="rId3">
            <a:alphaModFix/>
          </a:blip>
          <a:srcRect b="0" l="0" r="0" t="0"/>
          <a:stretch/>
        </p:blipFill>
        <p:spPr>
          <a:xfrm>
            <a:off x="52788" y="229475"/>
            <a:ext cx="9038424" cy="4684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C78D8"/>
                </a:solidFill>
                <a:latin typeface="Lexend Deca"/>
                <a:ea typeface="Lexend Deca"/>
                <a:cs typeface="Lexend Deca"/>
                <a:sym typeface="Lexend Deca"/>
              </a:rPr>
              <a:t>Key Concepts</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94" name="Google Shape;94;p19"/>
          <p:cNvSpPr txBox="1"/>
          <p:nvPr>
            <p:ph idx="1" type="body"/>
          </p:nvPr>
        </p:nvSpPr>
        <p:spPr>
          <a:xfrm>
            <a:off x="311700" y="1311375"/>
            <a:ext cx="8520600" cy="22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latin typeface="Lexend Deca"/>
                <a:ea typeface="Lexend Deca"/>
                <a:cs typeface="Lexend Deca"/>
                <a:sym typeface="Lexend Deca"/>
              </a:rPr>
              <a:t>Displaying an exception</a:t>
            </a:r>
            <a:endParaRPr b="1" sz="1400">
              <a:latin typeface="Lexend Deca"/>
              <a:ea typeface="Lexend Deca"/>
              <a:cs typeface="Lexend Deca"/>
              <a:sym typeface="Lexend Deca"/>
            </a:endParaRPr>
          </a:p>
          <a:p>
            <a:pPr indent="-317500" lvl="0" marL="457200" rtl="0" algn="l">
              <a:spcBef>
                <a:spcPts val="1000"/>
              </a:spcBef>
              <a:spcAft>
                <a:spcPts val="0"/>
              </a:spcAft>
              <a:buSzPts val="1400"/>
              <a:buFont typeface="Lexend Deca"/>
              <a:buChar char="●"/>
            </a:pPr>
            <a:r>
              <a:rPr lang="en" sz="1400">
                <a:latin typeface="Lexend Deca"/>
                <a:ea typeface="Lexend Deca"/>
                <a:cs typeface="Lexend Deca"/>
                <a:sym typeface="Lexend Deca"/>
              </a:rPr>
              <a:t>Throwable overrides the toString(), and </a:t>
            </a:r>
            <a:endParaRPr sz="1400">
              <a:latin typeface="Lexend Deca"/>
              <a:ea typeface="Lexend Deca"/>
              <a:cs typeface="Lexend Deca"/>
              <a:sym typeface="Lexend Deca"/>
            </a:endParaRPr>
          </a:p>
          <a:p>
            <a:pPr indent="-317500" lvl="0" marL="457200" rtl="0" algn="l">
              <a:spcBef>
                <a:spcPts val="0"/>
              </a:spcBef>
              <a:spcAft>
                <a:spcPts val="0"/>
              </a:spcAft>
              <a:buSzPts val="1400"/>
              <a:buFont typeface="Lexend Deca"/>
              <a:buChar char="●"/>
            </a:pPr>
            <a:r>
              <a:rPr lang="en" sz="1400">
                <a:latin typeface="Lexend Deca"/>
                <a:ea typeface="Lexend Deca"/>
                <a:cs typeface="Lexend Deca"/>
                <a:sym typeface="Lexend Deca"/>
              </a:rPr>
              <a:t>the exception object can be passed to println() and </a:t>
            </a:r>
            <a:endParaRPr sz="1400">
              <a:latin typeface="Lexend Deca"/>
              <a:ea typeface="Lexend Deca"/>
              <a:cs typeface="Lexend Deca"/>
              <a:sym typeface="Lexend Deca"/>
            </a:endParaRPr>
          </a:p>
          <a:p>
            <a:pPr indent="-317500" lvl="0" marL="457200" rtl="0" algn="l">
              <a:spcBef>
                <a:spcPts val="0"/>
              </a:spcBef>
              <a:spcAft>
                <a:spcPts val="0"/>
              </a:spcAft>
              <a:buSzPts val="1400"/>
              <a:buFont typeface="Lexend Deca"/>
              <a:buChar char="●"/>
            </a:pPr>
            <a:r>
              <a:rPr lang="en" sz="1400">
                <a:latin typeface="Lexend Deca"/>
                <a:ea typeface="Lexend Deca"/>
                <a:cs typeface="Lexend Deca"/>
                <a:sym typeface="Lexend Deca"/>
              </a:rPr>
              <a:t>the description of the exception gets printed.</a:t>
            </a:r>
            <a:endParaRPr sz="1400">
              <a:latin typeface="Lexend Deca"/>
              <a:ea typeface="Lexend Deca"/>
              <a:cs typeface="Lexend Deca"/>
              <a:sym typeface="Lexend De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Lexend Deca"/>
                <a:ea typeface="Lexend Deca"/>
                <a:cs typeface="Lexend Deca"/>
                <a:sym typeface="Lexend Deca"/>
              </a:rPr>
              <a:t>Multiple try-catch</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100" name="Google Shape;100;p20"/>
          <p:cNvSpPr/>
          <p:nvPr/>
        </p:nvSpPr>
        <p:spPr>
          <a:xfrm>
            <a:off x="953100" y="1261425"/>
            <a:ext cx="7237800" cy="3316800"/>
          </a:xfrm>
          <a:prstGeom prst="roundRect">
            <a:avLst>
              <a:gd fmla="val 4018" name="adj"/>
            </a:avLst>
          </a:prstGeom>
          <a:solidFill>
            <a:srgbClr val="1E1E1E"/>
          </a:solidFill>
          <a:ln>
            <a:noFill/>
          </a:ln>
        </p:spPr>
        <p:txBody>
          <a:bodyPr anchorCtr="0" anchor="ctr"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b="1" lang="en" sz="1200">
                <a:solidFill>
                  <a:srgbClr val="569CD6"/>
                </a:solidFill>
                <a:highlight>
                  <a:srgbClr val="1E1E1E"/>
                </a:highlight>
                <a:latin typeface="Courier New"/>
                <a:ea typeface="Courier New"/>
                <a:cs typeface="Courier New"/>
                <a:sym typeface="Courier New"/>
              </a:rPr>
              <a:t>public</a:t>
            </a:r>
            <a:r>
              <a:rPr b="1" lang="en" sz="1200">
                <a:solidFill>
                  <a:srgbClr val="D4D4D4"/>
                </a:solidFill>
                <a:highlight>
                  <a:srgbClr val="1E1E1E"/>
                </a:highlight>
                <a:latin typeface="Courier New"/>
                <a:ea typeface="Courier New"/>
                <a:cs typeface="Courier New"/>
                <a:sym typeface="Courier New"/>
              </a:rPr>
              <a:t> </a:t>
            </a:r>
            <a:r>
              <a:rPr b="1" lang="en" sz="1200">
                <a:solidFill>
                  <a:srgbClr val="569CD6"/>
                </a:solidFill>
                <a:highlight>
                  <a:srgbClr val="1E1E1E"/>
                </a:highlight>
                <a:latin typeface="Courier New"/>
                <a:ea typeface="Courier New"/>
                <a:cs typeface="Courier New"/>
                <a:sym typeface="Courier New"/>
              </a:rPr>
              <a:t>class</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TestMultipleCatchBlock</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569CD6"/>
                </a:solidFill>
                <a:highlight>
                  <a:srgbClr val="1E1E1E"/>
                </a:highlight>
                <a:latin typeface="Courier New"/>
                <a:ea typeface="Courier New"/>
                <a:cs typeface="Courier New"/>
                <a:sym typeface="Courier New"/>
              </a:rPr>
              <a:t>public</a:t>
            </a:r>
            <a:r>
              <a:rPr b="1" lang="en" sz="1200">
                <a:solidFill>
                  <a:srgbClr val="D4D4D4"/>
                </a:solidFill>
                <a:highlight>
                  <a:srgbClr val="1E1E1E"/>
                </a:highlight>
                <a:latin typeface="Courier New"/>
                <a:ea typeface="Courier New"/>
                <a:cs typeface="Courier New"/>
                <a:sym typeface="Courier New"/>
              </a:rPr>
              <a:t> </a:t>
            </a:r>
            <a:r>
              <a:rPr b="1" lang="en" sz="1200">
                <a:solidFill>
                  <a:srgbClr val="569CD6"/>
                </a:solidFill>
                <a:highlight>
                  <a:srgbClr val="1E1E1E"/>
                </a:highlight>
                <a:latin typeface="Courier New"/>
                <a:ea typeface="Courier New"/>
                <a:cs typeface="Courier New"/>
                <a:sym typeface="Courier New"/>
              </a:rPr>
              <a:t>static</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main</a:t>
            </a:r>
            <a:r>
              <a:rPr b="1" lang="en" sz="1200">
                <a:solidFill>
                  <a:srgbClr val="D4D4D4"/>
                </a:solidFill>
                <a:highlight>
                  <a:srgbClr val="1E1E1E"/>
                </a:highlight>
                <a:latin typeface="Courier New"/>
                <a:ea typeface="Courier New"/>
                <a:cs typeface="Courier New"/>
                <a:sym typeface="Courier New"/>
              </a:rPr>
              <a:t>(</a:t>
            </a:r>
            <a:r>
              <a:rPr b="1" lang="en" sz="1200">
                <a:solidFill>
                  <a:srgbClr val="4EC9B0"/>
                </a:solidFill>
                <a:highlight>
                  <a:srgbClr val="1E1E1E"/>
                </a:highlight>
                <a:latin typeface="Courier New"/>
                <a:ea typeface="Courier New"/>
                <a:cs typeface="Courier New"/>
                <a:sym typeface="Courier New"/>
              </a:rPr>
              <a:t>String</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args</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try</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int</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a</a:t>
            </a:r>
            <a:r>
              <a:rPr b="1" lang="en" sz="1200">
                <a:solidFill>
                  <a:srgbClr val="D4D4D4"/>
                </a:solidFill>
                <a:highlight>
                  <a:srgbClr val="1E1E1E"/>
                </a:highlight>
                <a:latin typeface="Courier New"/>
                <a:ea typeface="Courier New"/>
                <a:cs typeface="Courier New"/>
                <a:sym typeface="Courier New"/>
              </a:rPr>
              <a:t>[]=</a:t>
            </a:r>
            <a:r>
              <a:rPr b="1" lang="en" sz="1200">
                <a:solidFill>
                  <a:srgbClr val="C586C0"/>
                </a:solidFill>
                <a:highlight>
                  <a:srgbClr val="1E1E1E"/>
                </a:highlight>
                <a:latin typeface="Courier New"/>
                <a:ea typeface="Courier New"/>
                <a:cs typeface="Courier New"/>
                <a:sym typeface="Courier New"/>
              </a:rPr>
              <a:t>new</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int</a:t>
            </a:r>
            <a:r>
              <a:rPr b="1" lang="en" sz="1200">
                <a:solidFill>
                  <a:srgbClr val="D4D4D4"/>
                </a:solidFill>
                <a:highlight>
                  <a:srgbClr val="1E1E1E"/>
                </a:highlight>
                <a:latin typeface="Courier New"/>
                <a:ea typeface="Courier New"/>
                <a:cs typeface="Courier New"/>
                <a:sym typeface="Courier New"/>
              </a:rPr>
              <a:t>[</a:t>
            </a:r>
            <a:r>
              <a:rPr b="1" lang="en" sz="1200">
                <a:solidFill>
                  <a:srgbClr val="B5CEA8"/>
                </a:solidFill>
                <a:highlight>
                  <a:srgbClr val="1E1E1E"/>
                </a:highlight>
                <a:latin typeface="Courier New"/>
                <a:ea typeface="Courier New"/>
                <a:cs typeface="Courier New"/>
                <a:sym typeface="Courier New"/>
              </a:rPr>
              <a:t>5</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a:t>
            </a:r>
            <a:r>
              <a:rPr b="1" lang="en" sz="1200">
                <a:solidFill>
                  <a:srgbClr val="B5CEA8"/>
                </a:solidFill>
                <a:highlight>
                  <a:srgbClr val="1E1E1E"/>
                </a:highlight>
                <a:latin typeface="Courier New"/>
                <a:ea typeface="Courier New"/>
                <a:cs typeface="Courier New"/>
                <a:sym typeface="Courier New"/>
              </a:rPr>
              <a:t>5</a:t>
            </a:r>
            <a:r>
              <a:rPr b="1" lang="en" sz="1200">
                <a:solidFill>
                  <a:srgbClr val="D4D4D4"/>
                </a:solidFill>
                <a:highlight>
                  <a:srgbClr val="1E1E1E"/>
                </a:highlight>
                <a:latin typeface="Courier New"/>
                <a:ea typeface="Courier New"/>
                <a:cs typeface="Courier New"/>
                <a:sym typeface="Courier New"/>
              </a:rPr>
              <a:t>]=</a:t>
            </a:r>
            <a:r>
              <a:rPr b="1" lang="en" sz="1200">
                <a:solidFill>
                  <a:srgbClr val="B5CEA8"/>
                </a:solidFill>
                <a:highlight>
                  <a:srgbClr val="1E1E1E"/>
                </a:highlight>
                <a:latin typeface="Courier New"/>
                <a:ea typeface="Courier New"/>
                <a:cs typeface="Courier New"/>
                <a:sym typeface="Courier New"/>
              </a:rPr>
              <a:t>30</a:t>
            </a:r>
            <a:r>
              <a:rPr b="1" lang="en" sz="1200">
                <a:solidFill>
                  <a:srgbClr val="D4D4D4"/>
                </a:solidFill>
                <a:highlight>
                  <a:srgbClr val="1E1E1E"/>
                </a:highlight>
                <a:latin typeface="Courier New"/>
                <a:ea typeface="Courier New"/>
                <a:cs typeface="Courier New"/>
                <a:sym typeface="Courier New"/>
              </a:rPr>
              <a:t>/</a:t>
            </a:r>
            <a:r>
              <a:rPr b="1" lang="en" sz="1200">
                <a:solidFill>
                  <a:srgbClr val="B5CEA8"/>
                </a:solidFill>
                <a:highlight>
                  <a:srgbClr val="1E1E1E"/>
                </a:highlight>
                <a:latin typeface="Courier New"/>
                <a:ea typeface="Courier New"/>
                <a:cs typeface="Courier New"/>
                <a:sym typeface="Courier New"/>
              </a:rPr>
              <a:t>0</a:t>
            </a:r>
            <a:r>
              <a:rPr b="1" lang="en" sz="1200">
                <a:solidFill>
                  <a:srgbClr val="D4D4D4"/>
                </a:solidFill>
                <a:highlight>
                  <a:srgbClr val="1E1E1E"/>
                </a:highlight>
                <a:latin typeface="Courier New"/>
                <a:ea typeface="Courier New"/>
                <a:cs typeface="Courier New"/>
                <a:sym typeface="Courier New"/>
              </a:rPr>
              <a:t>;     }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catch</a:t>
            </a:r>
            <a:r>
              <a:rPr b="1" lang="en" sz="1200">
                <a:solidFill>
                  <a:srgbClr val="D4D4D4"/>
                </a:solidFill>
                <a:highlight>
                  <a:srgbClr val="1E1E1E"/>
                </a:highlight>
                <a:latin typeface="Courier New"/>
                <a:ea typeface="Courier New"/>
                <a:cs typeface="Courier New"/>
                <a:sym typeface="Courier New"/>
              </a:rPr>
              <a:t>(</a:t>
            </a:r>
            <a:r>
              <a:rPr b="1" lang="en" sz="1200">
                <a:solidFill>
                  <a:srgbClr val="4EC9B0"/>
                </a:solidFill>
                <a:highlight>
                  <a:srgbClr val="1E1E1E"/>
                </a:highlight>
                <a:latin typeface="Courier New"/>
                <a:ea typeface="Courier New"/>
                <a:cs typeface="Courier New"/>
                <a:sym typeface="Courier New"/>
              </a:rPr>
              <a:t>ArithmeticException</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e</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"task1 is completed"</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catch</a:t>
            </a:r>
            <a:r>
              <a:rPr b="1" lang="en" sz="1200">
                <a:solidFill>
                  <a:srgbClr val="D4D4D4"/>
                </a:solidFill>
                <a:highlight>
                  <a:srgbClr val="1E1E1E"/>
                </a:highlight>
                <a:latin typeface="Courier New"/>
                <a:ea typeface="Courier New"/>
                <a:cs typeface="Courier New"/>
                <a:sym typeface="Courier New"/>
              </a:rPr>
              <a:t>(</a:t>
            </a:r>
            <a:r>
              <a:rPr b="1" lang="en" sz="1200">
                <a:solidFill>
                  <a:srgbClr val="4EC9B0"/>
                </a:solidFill>
                <a:highlight>
                  <a:srgbClr val="1E1E1E"/>
                </a:highlight>
                <a:latin typeface="Courier New"/>
                <a:ea typeface="Courier New"/>
                <a:cs typeface="Courier New"/>
                <a:sym typeface="Courier New"/>
              </a:rPr>
              <a:t>ArrayIndexOutOfBoundsException</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e</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"task 2 completed"</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catch</a:t>
            </a:r>
            <a:r>
              <a:rPr b="1" lang="en" sz="1200">
                <a:solidFill>
                  <a:srgbClr val="D4D4D4"/>
                </a:solidFill>
                <a:highlight>
                  <a:srgbClr val="1E1E1E"/>
                </a:highlight>
                <a:latin typeface="Courier New"/>
                <a:ea typeface="Courier New"/>
                <a:cs typeface="Courier New"/>
                <a:sym typeface="Courier New"/>
              </a:rPr>
              <a:t>(</a:t>
            </a:r>
            <a:r>
              <a:rPr b="1" lang="en" sz="1200">
                <a:solidFill>
                  <a:srgbClr val="4EC9B0"/>
                </a:solidFill>
                <a:highlight>
                  <a:srgbClr val="1E1E1E"/>
                </a:highlight>
                <a:latin typeface="Courier New"/>
                <a:ea typeface="Courier New"/>
                <a:cs typeface="Courier New"/>
                <a:sym typeface="Courier New"/>
              </a:rPr>
              <a:t>Exception</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e</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"common task completed"</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"rest of the code..."</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endParaRPr b="1">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a:p>
            <a:pPr indent="0" lvl="0" marL="0" rtl="0" algn="l">
              <a:spcBef>
                <a:spcPts val="0"/>
              </a:spcBef>
              <a:spcAft>
                <a:spcPts val="0"/>
              </a:spcAft>
              <a:buNone/>
            </a:pPr>
            <a:r>
              <a:t/>
            </a:r>
            <a:endParaRPr b="1">
              <a:solidFill>
                <a:srgbClr val="3C78D8"/>
              </a:solidFill>
              <a:latin typeface="Lexend Deca"/>
              <a:ea typeface="Lexend Deca"/>
              <a:cs typeface="Lexend Deca"/>
              <a:sym typeface="Lexend Deca"/>
            </a:endParaRPr>
          </a:p>
        </p:txBody>
      </p:sp>
      <p:sp>
        <p:nvSpPr>
          <p:cNvPr id="106" name="Google Shape;106;p21"/>
          <p:cNvSpPr/>
          <p:nvPr/>
        </p:nvSpPr>
        <p:spPr>
          <a:xfrm>
            <a:off x="953100" y="1261425"/>
            <a:ext cx="7237800" cy="3214500"/>
          </a:xfrm>
          <a:prstGeom prst="roundRect">
            <a:avLst>
              <a:gd fmla="val 4018" name="adj"/>
            </a:avLst>
          </a:prstGeom>
          <a:solidFill>
            <a:srgbClr val="1E1E1E"/>
          </a:solidFill>
          <a:ln>
            <a:noFill/>
          </a:ln>
        </p:spPr>
        <p:txBody>
          <a:bodyPr anchorCtr="0" anchor="ctr"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b="1" lang="en" sz="1200">
                <a:solidFill>
                  <a:srgbClr val="569CD6"/>
                </a:solidFill>
                <a:highlight>
                  <a:srgbClr val="1E1E1E"/>
                </a:highlight>
                <a:latin typeface="Courier New"/>
                <a:ea typeface="Courier New"/>
                <a:cs typeface="Courier New"/>
                <a:sym typeface="Courier New"/>
              </a:rPr>
              <a:t>class</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TestExceptionPropagation1</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m</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int</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data</a:t>
            </a:r>
            <a:r>
              <a:rPr b="1" lang="en" sz="1200">
                <a:solidFill>
                  <a:srgbClr val="D4D4D4"/>
                </a:solidFill>
                <a:highlight>
                  <a:srgbClr val="1E1E1E"/>
                </a:highlight>
                <a:latin typeface="Courier New"/>
                <a:ea typeface="Courier New"/>
                <a:cs typeface="Courier New"/>
                <a:sym typeface="Courier New"/>
              </a:rPr>
              <a:t>=</a:t>
            </a:r>
            <a:r>
              <a:rPr b="1" lang="en" sz="1200">
                <a:solidFill>
                  <a:srgbClr val="B5CEA8"/>
                </a:solidFill>
                <a:highlight>
                  <a:srgbClr val="1E1E1E"/>
                </a:highlight>
                <a:latin typeface="Courier New"/>
                <a:ea typeface="Courier New"/>
                <a:cs typeface="Courier New"/>
                <a:sym typeface="Courier New"/>
              </a:rPr>
              <a:t>50</a:t>
            </a:r>
            <a:r>
              <a:rPr b="1" lang="en" sz="1200">
                <a:solidFill>
                  <a:srgbClr val="D4D4D4"/>
                </a:solidFill>
                <a:highlight>
                  <a:srgbClr val="1E1E1E"/>
                </a:highlight>
                <a:latin typeface="Courier New"/>
                <a:ea typeface="Courier New"/>
                <a:cs typeface="Courier New"/>
                <a:sym typeface="Courier New"/>
              </a:rPr>
              <a:t>/</a:t>
            </a:r>
            <a:r>
              <a:rPr b="1" lang="en" sz="1200">
                <a:solidFill>
                  <a:srgbClr val="B5CEA8"/>
                </a:solidFill>
                <a:highlight>
                  <a:srgbClr val="1E1E1E"/>
                </a:highlight>
                <a:latin typeface="Courier New"/>
                <a:ea typeface="Courier New"/>
                <a:cs typeface="Courier New"/>
                <a:sym typeface="Courier New"/>
              </a:rPr>
              <a:t>0</a:t>
            </a:r>
            <a:r>
              <a:rPr b="1" lang="en" sz="1200">
                <a:solidFill>
                  <a:srgbClr val="D4D4D4"/>
                </a:solidFill>
                <a:highlight>
                  <a:srgbClr val="1E1E1E"/>
                </a:highlight>
                <a:latin typeface="Courier New"/>
                <a:ea typeface="Courier New"/>
                <a:cs typeface="Courier New"/>
                <a:sym typeface="Courier New"/>
              </a:rPr>
              <a:t>;    }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n</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m</a:t>
            </a:r>
            <a:r>
              <a:rPr b="1" lang="en" sz="1200">
                <a:solidFill>
                  <a:srgbClr val="D4D4D4"/>
                </a:solidFill>
                <a:highlight>
                  <a:srgbClr val="1E1E1E"/>
                </a:highlight>
                <a:latin typeface="Courier New"/>
                <a:ea typeface="Courier New"/>
                <a:cs typeface="Courier New"/>
                <a:sym typeface="Courier New"/>
              </a:rPr>
              <a:t>();     }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p</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try</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n</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C586C0"/>
                </a:solidFill>
                <a:highlight>
                  <a:srgbClr val="1E1E1E"/>
                </a:highlight>
                <a:latin typeface="Courier New"/>
                <a:ea typeface="Courier New"/>
                <a:cs typeface="Courier New"/>
                <a:sym typeface="Courier New"/>
              </a:rPr>
              <a:t>catch</a:t>
            </a:r>
            <a:r>
              <a:rPr b="1" lang="en" sz="1200">
                <a:solidFill>
                  <a:srgbClr val="D4D4D4"/>
                </a:solidFill>
                <a:highlight>
                  <a:srgbClr val="1E1E1E"/>
                </a:highlight>
                <a:latin typeface="Courier New"/>
                <a:ea typeface="Courier New"/>
                <a:cs typeface="Courier New"/>
                <a:sym typeface="Courier New"/>
              </a:rPr>
              <a:t>(</a:t>
            </a:r>
            <a:r>
              <a:rPr b="1" lang="en" sz="1200">
                <a:solidFill>
                  <a:srgbClr val="4EC9B0"/>
                </a:solidFill>
                <a:highlight>
                  <a:srgbClr val="1E1E1E"/>
                </a:highlight>
                <a:latin typeface="Courier New"/>
                <a:ea typeface="Courier New"/>
                <a:cs typeface="Courier New"/>
                <a:sym typeface="Courier New"/>
              </a:rPr>
              <a:t>Exception</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e</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"exception handled"</a:t>
            </a:r>
            <a:r>
              <a:rPr b="1" lang="en" sz="1200">
                <a:solidFill>
                  <a:srgbClr val="D4D4D4"/>
                </a:solidFill>
                <a:highlight>
                  <a:srgbClr val="1E1E1E"/>
                </a:highlight>
                <a:latin typeface="Courier New"/>
                <a:ea typeface="Courier New"/>
                <a:cs typeface="Courier New"/>
                <a:sym typeface="Courier New"/>
              </a:rPr>
              <a:t>);}    }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569CD6"/>
                </a:solidFill>
                <a:highlight>
                  <a:srgbClr val="1E1E1E"/>
                </a:highlight>
                <a:latin typeface="Courier New"/>
                <a:ea typeface="Courier New"/>
                <a:cs typeface="Courier New"/>
                <a:sym typeface="Courier New"/>
              </a:rPr>
              <a:t>public</a:t>
            </a:r>
            <a:r>
              <a:rPr b="1" lang="en" sz="1200">
                <a:solidFill>
                  <a:srgbClr val="D4D4D4"/>
                </a:solidFill>
                <a:highlight>
                  <a:srgbClr val="1E1E1E"/>
                </a:highlight>
                <a:latin typeface="Courier New"/>
                <a:ea typeface="Courier New"/>
                <a:cs typeface="Courier New"/>
                <a:sym typeface="Courier New"/>
              </a:rPr>
              <a:t> </a:t>
            </a:r>
            <a:r>
              <a:rPr b="1" lang="en" sz="1200">
                <a:solidFill>
                  <a:srgbClr val="569CD6"/>
                </a:solidFill>
                <a:highlight>
                  <a:srgbClr val="1E1E1E"/>
                </a:highlight>
                <a:latin typeface="Courier New"/>
                <a:ea typeface="Courier New"/>
                <a:cs typeface="Courier New"/>
                <a:sym typeface="Courier New"/>
              </a:rPr>
              <a:t>static</a:t>
            </a: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void</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main</a:t>
            </a:r>
            <a:r>
              <a:rPr b="1" lang="en" sz="1200">
                <a:solidFill>
                  <a:srgbClr val="D4D4D4"/>
                </a:solidFill>
                <a:highlight>
                  <a:srgbClr val="1E1E1E"/>
                </a:highlight>
                <a:latin typeface="Courier New"/>
                <a:ea typeface="Courier New"/>
                <a:cs typeface="Courier New"/>
                <a:sym typeface="Courier New"/>
              </a:rPr>
              <a:t>(</a:t>
            </a:r>
            <a:r>
              <a:rPr b="1" lang="en" sz="1200">
                <a:solidFill>
                  <a:srgbClr val="4EC9B0"/>
                </a:solidFill>
                <a:highlight>
                  <a:srgbClr val="1E1E1E"/>
                </a:highlight>
                <a:latin typeface="Courier New"/>
                <a:ea typeface="Courier New"/>
                <a:cs typeface="Courier New"/>
                <a:sym typeface="Courier New"/>
              </a:rPr>
              <a:t>String</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args</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4EC9B0"/>
                </a:solidFill>
                <a:highlight>
                  <a:srgbClr val="1E1E1E"/>
                </a:highlight>
                <a:latin typeface="Courier New"/>
                <a:ea typeface="Courier New"/>
                <a:cs typeface="Courier New"/>
                <a:sym typeface="Courier New"/>
              </a:rPr>
              <a:t>TestExceptionPropagation1</a:t>
            </a: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obj</a:t>
            </a:r>
            <a:r>
              <a:rPr b="1" lang="en" sz="1200">
                <a:solidFill>
                  <a:srgbClr val="D4D4D4"/>
                </a:solidFill>
                <a:highlight>
                  <a:srgbClr val="1E1E1E"/>
                </a:highlight>
                <a:latin typeface="Courier New"/>
                <a:ea typeface="Courier New"/>
                <a:cs typeface="Courier New"/>
                <a:sym typeface="Courier New"/>
              </a:rPr>
              <a:t>=</a:t>
            </a:r>
            <a:r>
              <a:rPr b="1" lang="en" sz="1200">
                <a:solidFill>
                  <a:srgbClr val="C586C0"/>
                </a:solidFill>
                <a:highlight>
                  <a:srgbClr val="1E1E1E"/>
                </a:highlight>
                <a:latin typeface="Courier New"/>
                <a:ea typeface="Courier New"/>
                <a:cs typeface="Courier New"/>
                <a:sym typeface="Courier New"/>
              </a:rPr>
              <a:t>new</a:t>
            </a:r>
            <a:r>
              <a:rPr b="1" lang="en" sz="1200">
                <a:solidFill>
                  <a:srgbClr val="D4D4D4"/>
                </a:solidFill>
                <a:highlight>
                  <a:srgbClr val="1E1E1E"/>
                </a:highlight>
                <a:latin typeface="Courier New"/>
                <a:ea typeface="Courier New"/>
                <a:cs typeface="Courier New"/>
                <a:sym typeface="Courier New"/>
              </a:rPr>
              <a:t> </a:t>
            </a:r>
            <a:r>
              <a:rPr b="1" lang="en" sz="1200">
                <a:solidFill>
                  <a:srgbClr val="DCDCAA"/>
                </a:solidFill>
                <a:highlight>
                  <a:srgbClr val="1E1E1E"/>
                </a:highlight>
                <a:latin typeface="Courier New"/>
                <a:ea typeface="Courier New"/>
                <a:cs typeface="Courier New"/>
                <a:sym typeface="Courier New"/>
              </a:rPr>
              <a:t>TestExceptionPropagation1</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obj</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a:t>
            </a:r>
            <a:r>
              <a:rPr b="1" lang="en" sz="1200">
                <a:solidFill>
                  <a:srgbClr val="9CDCFE"/>
                </a:solidFill>
                <a:highlight>
                  <a:srgbClr val="1E1E1E"/>
                </a:highlight>
                <a:latin typeface="Courier New"/>
                <a:ea typeface="Courier New"/>
                <a:cs typeface="Courier New"/>
                <a:sym typeface="Courier New"/>
              </a:rPr>
              <a:t>System</a:t>
            </a:r>
            <a:r>
              <a:rPr b="1" lang="en" sz="1200">
                <a:solidFill>
                  <a:srgbClr val="D4D4D4"/>
                </a:solidFill>
                <a:highlight>
                  <a:srgbClr val="1E1E1E"/>
                </a:highlight>
                <a:latin typeface="Courier New"/>
                <a:ea typeface="Courier New"/>
                <a:cs typeface="Courier New"/>
                <a:sym typeface="Courier New"/>
              </a:rPr>
              <a:t>.</a:t>
            </a:r>
            <a:r>
              <a:rPr b="1" lang="en" sz="1200">
                <a:solidFill>
                  <a:srgbClr val="9CDCFE"/>
                </a:solidFill>
                <a:highlight>
                  <a:srgbClr val="1E1E1E"/>
                </a:highlight>
                <a:latin typeface="Courier New"/>
                <a:ea typeface="Courier New"/>
                <a:cs typeface="Courier New"/>
                <a:sym typeface="Courier New"/>
              </a:rPr>
              <a:t>out</a:t>
            </a:r>
            <a:r>
              <a:rPr b="1" lang="en" sz="1200">
                <a:solidFill>
                  <a:srgbClr val="D4D4D4"/>
                </a:solidFill>
                <a:highlight>
                  <a:srgbClr val="1E1E1E"/>
                </a:highlight>
                <a:latin typeface="Courier New"/>
                <a:ea typeface="Courier New"/>
                <a:cs typeface="Courier New"/>
                <a:sym typeface="Courier New"/>
              </a:rPr>
              <a:t>.</a:t>
            </a:r>
            <a:r>
              <a:rPr b="1" lang="en" sz="1200">
                <a:solidFill>
                  <a:srgbClr val="DCDCAA"/>
                </a:solidFill>
                <a:highlight>
                  <a:srgbClr val="1E1E1E"/>
                </a:highlight>
                <a:latin typeface="Courier New"/>
                <a:ea typeface="Courier New"/>
                <a:cs typeface="Courier New"/>
                <a:sym typeface="Courier New"/>
              </a:rPr>
              <a:t>println</a:t>
            </a:r>
            <a:r>
              <a:rPr b="1" lang="en" sz="1200">
                <a:solidFill>
                  <a:srgbClr val="D4D4D4"/>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"normal flow..."</a:t>
            </a:r>
            <a:r>
              <a:rPr b="1" lang="en" sz="1200">
                <a:solidFill>
                  <a:srgbClr val="D4D4D4"/>
                </a:solidFill>
                <a:highlight>
                  <a:srgbClr val="1E1E1E"/>
                </a:highlight>
                <a:latin typeface="Courier New"/>
                <a:ea typeface="Courier New"/>
                <a:cs typeface="Courier New"/>
                <a:sym typeface="Courier New"/>
              </a:rPr>
              <a:t>);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 }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b="1" lang="en" sz="1200">
                <a:solidFill>
                  <a:srgbClr val="D4D4D4"/>
                </a:solidFill>
                <a:highlight>
                  <a:srgbClr val="1E1E1E"/>
                </a:highlight>
                <a:latin typeface="Courier New"/>
                <a:ea typeface="Courier New"/>
                <a:cs typeface="Courier New"/>
                <a:sym typeface="Courier New"/>
              </a:rPr>
              <a:t>}</a:t>
            </a:r>
            <a:endParaRPr b="1"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