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5" d="100"/>
          <a:sy n="75" d="100"/>
        </p:scale>
        <p:origin x="-1872" y="11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6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164C7-8954-40CF-8F3F-56F1EF303F5B}"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A6E27BA8-2B28-48AB-A567-518AD3F3CF78}">
      <dgm:prSet/>
      <dgm:spPr/>
      <dgm:t>
        <a:bodyPr/>
        <a:lstStyle/>
        <a:p>
          <a:pPr rtl="0"/>
          <a:r>
            <a:rPr lang="en-US" i="1" dirty="0" smtClean="0"/>
            <a:t>AMITAVA BOSE</a:t>
          </a:r>
          <a:endParaRPr lang="en-IN" dirty="0"/>
        </a:p>
      </dgm:t>
    </dgm:pt>
    <dgm:pt modelId="{6B730928-1B92-4761-8D9F-71959D342B9D}" type="parTrans" cxnId="{7CE7B07E-3370-4CAB-835F-63A054973A94}">
      <dgm:prSet/>
      <dgm:spPr/>
      <dgm:t>
        <a:bodyPr/>
        <a:lstStyle/>
        <a:p>
          <a:endParaRPr lang="en-IN"/>
        </a:p>
      </dgm:t>
    </dgm:pt>
    <dgm:pt modelId="{76F9D461-4AE3-4919-B48A-A0FABD9BAC27}" type="sibTrans" cxnId="{7CE7B07E-3370-4CAB-835F-63A054973A94}">
      <dgm:prSet/>
      <dgm:spPr/>
      <dgm:t>
        <a:bodyPr/>
        <a:lstStyle/>
        <a:p>
          <a:endParaRPr lang="en-IN"/>
        </a:p>
      </dgm:t>
    </dgm:pt>
    <dgm:pt modelId="{C2F7CEBD-1159-46B6-AAA6-C3FA2D458008}">
      <dgm:prSet/>
      <dgm:spPr/>
      <dgm:t>
        <a:bodyPr/>
        <a:lstStyle/>
        <a:p>
          <a:pPr rtl="0"/>
          <a:r>
            <a:rPr lang="en-US" i="1" dirty="0" smtClean="0"/>
            <a:t>SOHAM BANERJEE</a:t>
          </a:r>
          <a:endParaRPr lang="en-IN" i="1" dirty="0"/>
        </a:p>
      </dgm:t>
    </dgm:pt>
    <dgm:pt modelId="{3EFE3A81-6FEC-4514-940B-640A139E9B19}" type="parTrans" cxnId="{9AB1ED15-914A-442D-A657-DA1CD9CC1B39}">
      <dgm:prSet/>
      <dgm:spPr/>
      <dgm:t>
        <a:bodyPr/>
        <a:lstStyle/>
        <a:p>
          <a:endParaRPr lang="en-IN"/>
        </a:p>
      </dgm:t>
    </dgm:pt>
    <dgm:pt modelId="{CFC0F329-EE1B-4202-9C7F-678A4B85AB3C}" type="sibTrans" cxnId="{9AB1ED15-914A-442D-A657-DA1CD9CC1B39}">
      <dgm:prSet/>
      <dgm:spPr/>
      <dgm:t>
        <a:bodyPr/>
        <a:lstStyle/>
        <a:p>
          <a:endParaRPr lang="en-IN"/>
        </a:p>
      </dgm:t>
    </dgm:pt>
    <dgm:pt modelId="{848A3721-3A20-40C9-9CED-C85952D7C327}">
      <dgm:prSet/>
      <dgm:spPr/>
      <dgm:t>
        <a:bodyPr/>
        <a:lstStyle/>
        <a:p>
          <a:pPr rtl="0"/>
          <a:r>
            <a:rPr lang="en-US" i="1" smtClean="0"/>
            <a:t>SAUNAK SARKAR</a:t>
          </a:r>
          <a:endParaRPr lang="en-IN"/>
        </a:p>
      </dgm:t>
    </dgm:pt>
    <dgm:pt modelId="{6FB2929C-45A5-4A8F-AFD4-1A5313ECD8F6}" type="parTrans" cxnId="{7BF03107-AC15-4971-BFB3-BE5576801C8D}">
      <dgm:prSet/>
      <dgm:spPr/>
      <dgm:t>
        <a:bodyPr/>
        <a:lstStyle/>
        <a:p>
          <a:endParaRPr lang="en-IN"/>
        </a:p>
      </dgm:t>
    </dgm:pt>
    <dgm:pt modelId="{DF002491-8E1B-44BB-B4D2-027487B19608}" type="sibTrans" cxnId="{7BF03107-AC15-4971-BFB3-BE5576801C8D}">
      <dgm:prSet/>
      <dgm:spPr/>
      <dgm:t>
        <a:bodyPr/>
        <a:lstStyle/>
        <a:p>
          <a:endParaRPr lang="en-IN"/>
        </a:p>
      </dgm:t>
    </dgm:pt>
    <dgm:pt modelId="{739E090B-5768-4EC0-94B3-FA04BD6B5051}">
      <dgm:prSet/>
      <dgm:spPr/>
      <dgm:t>
        <a:bodyPr/>
        <a:lstStyle/>
        <a:p>
          <a:pPr rtl="0"/>
          <a:r>
            <a:rPr lang="en-US" i="1" smtClean="0"/>
            <a:t>SHOURJADEEP SARKAR</a:t>
          </a:r>
          <a:endParaRPr lang="en-IN"/>
        </a:p>
      </dgm:t>
    </dgm:pt>
    <dgm:pt modelId="{269E82E8-1F06-494C-AD47-E4863E2C80B0}" type="parTrans" cxnId="{BC9F051C-A365-44DE-828A-91AE4B9E320F}">
      <dgm:prSet/>
      <dgm:spPr/>
      <dgm:t>
        <a:bodyPr/>
        <a:lstStyle/>
        <a:p>
          <a:endParaRPr lang="en-IN"/>
        </a:p>
      </dgm:t>
    </dgm:pt>
    <dgm:pt modelId="{B8A24FFA-4129-474C-BEF4-C153263B6DA0}" type="sibTrans" cxnId="{BC9F051C-A365-44DE-828A-91AE4B9E320F}">
      <dgm:prSet/>
      <dgm:spPr/>
      <dgm:t>
        <a:bodyPr/>
        <a:lstStyle/>
        <a:p>
          <a:endParaRPr lang="en-IN"/>
        </a:p>
      </dgm:t>
    </dgm:pt>
    <dgm:pt modelId="{A3A187C9-8361-47CB-82C9-BC83520F81C2}" type="pres">
      <dgm:prSet presAssocID="{6D6164C7-8954-40CF-8F3F-56F1EF303F5B}" presName="Name0" presStyleCnt="0">
        <dgm:presLayoutVars>
          <dgm:dir/>
          <dgm:resizeHandles val="exact"/>
        </dgm:presLayoutVars>
      </dgm:prSet>
      <dgm:spPr/>
      <dgm:t>
        <a:bodyPr/>
        <a:lstStyle/>
        <a:p>
          <a:endParaRPr lang="en-IN"/>
        </a:p>
      </dgm:t>
    </dgm:pt>
    <dgm:pt modelId="{A3D3D179-0C24-41A7-90DE-81DA6F4B6BE6}" type="pres">
      <dgm:prSet presAssocID="{6D6164C7-8954-40CF-8F3F-56F1EF303F5B}" presName="arrow" presStyleLbl="bgShp" presStyleIdx="0" presStyleCnt="1"/>
      <dgm:spPr/>
    </dgm:pt>
    <dgm:pt modelId="{F8EDD064-61DB-441F-9BC1-F76B1F2FF207}" type="pres">
      <dgm:prSet presAssocID="{6D6164C7-8954-40CF-8F3F-56F1EF303F5B}" presName="points" presStyleCnt="0"/>
      <dgm:spPr/>
    </dgm:pt>
    <dgm:pt modelId="{A23E81B9-E5CC-4C05-B395-694C5F81D2F6}" type="pres">
      <dgm:prSet presAssocID="{A6E27BA8-2B28-48AB-A567-518AD3F3CF78}" presName="compositeA" presStyleCnt="0"/>
      <dgm:spPr/>
    </dgm:pt>
    <dgm:pt modelId="{7CC1B6E9-5E46-4043-83AE-E335C14B7623}" type="pres">
      <dgm:prSet presAssocID="{A6E27BA8-2B28-48AB-A567-518AD3F3CF78}" presName="textA" presStyleLbl="revTx" presStyleIdx="0" presStyleCnt="4">
        <dgm:presLayoutVars>
          <dgm:bulletEnabled val="1"/>
        </dgm:presLayoutVars>
      </dgm:prSet>
      <dgm:spPr/>
      <dgm:t>
        <a:bodyPr/>
        <a:lstStyle/>
        <a:p>
          <a:endParaRPr lang="en-IN"/>
        </a:p>
      </dgm:t>
    </dgm:pt>
    <dgm:pt modelId="{8CE3C2FD-B1A9-42B0-8EF5-6827974268F2}" type="pres">
      <dgm:prSet presAssocID="{A6E27BA8-2B28-48AB-A567-518AD3F3CF78}" presName="circleA" presStyleLbl="node1" presStyleIdx="0" presStyleCnt="4"/>
      <dgm:spPr/>
    </dgm:pt>
    <dgm:pt modelId="{39467AFF-EA76-4356-B785-BFFE065D041A}" type="pres">
      <dgm:prSet presAssocID="{A6E27BA8-2B28-48AB-A567-518AD3F3CF78}" presName="spaceA" presStyleCnt="0"/>
      <dgm:spPr/>
    </dgm:pt>
    <dgm:pt modelId="{711A676A-FE60-48EA-9E63-F9A3791FCC51}" type="pres">
      <dgm:prSet presAssocID="{76F9D461-4AE3-4919-B48A-A0FABD9BAC27}" presName="space" presStyleCnt="0"/>
      <dgm:spPr/>
    </dgm:pt>
    <dgm:pt modelId="{2BC69EB7-3851-4DFB-8D4E-C5166F4E137C}" type="pres">
      <dgm:prSet presAssocID="{C2F7CEBD-1159-46B6-AAA6-C3FA2D458008}" presName="compositeB" presStyleCnt="0"/>
      <dgm:spPr/>
    </dgm:pt>
    <dgm:pt modelId="{92C184DF-24A3-4AA5-8D3C-58803F1A0041}" type="pres">
      <dgm:prSet presAssocID="{C2F7CEBD-1159-46B6-AAA6-C3FA2D458008}" presName="textB" presStyleLbl="revTx" presStyleIdx="1" presStyleCnt="4">
        <dgm:presLayoutVars>
          <dgm:bulletEnabled val="1"/>
        </dgm:presLayoutVars>
      </dgm:prSet>
      <dgm:spPr/>
      <dgm:t>
        <a:bodyPr/>
        <a:lstStyle/>
        <a:p>
          <a:endParaRPr lang="en-IN"/>
        </a:p>
      </dgm:t>
    </dgm:pt>
    <dgm:pt modelId="{0EC832CB-ECBD-482B-8FCB-0205EFE89540}" type="pres">
      <dgm:prSet presAssocID="{C2F7CEBD-1159-46B6-AAA6-C3FA2D458008}" presName="circleB" presStyleLbl="node1" presStyleIdx="1" presStyleCnt="4"/>
      <dgm:spPr/>
    </dgm:pt>
    <dgm:pt modelId="{CF0468F5-306C-49C9-A05C-441F09FA08E1}" type="pres">
      <dgm:prSet presAssocID="{C2F7CEBD-1159-46B6-AAA6-C3FA2D458008}" presName="spaceB" presStyleCnt="0"/>
      <dgm:spPr/>
    </dgm:pt>
    <dgm:pt modelId="{1BF05145-0EF3-48EF-9C6B-99CE822C90B2}" type="pres">
      <dgm:prSet presAssocID="{CFC0F329-EE1B-4202-9C7F-678A4B85AB3C}" presName="space" presStyleCnt="0"/>
      <dgm:spPr/>
    </dgm:pt>
    <dgm:pt modelId="{10BEC139-0EC3-4AE8-B797-A0F9DE8F5E77}" type="pres">
      <dgm:prSet presAssocID="{848A3721-3A20-40C9-9CED-C85952D7C327}" presName="compositeA" presStyleCnt="0"/>
      <dgm:spPr/>
    </dgm:pt>
    <dgm:pt modelId="{5C9F9024-F4CA-4EB9-9753-A63771683BC5}" type="pres">
      <dgm:prSet presAssocID="{848A3721-3A20-40C9-9CED-C85952D7C327}" presName="textA" presStyleLbl="revTx" presStyleIdx="2" presStyleCnt="4">
        <dgm:presLayoutVars>
          <dgm:bulletEnabled val="1"/>
        </dgm:presLayoutVars>
      </dgm:prSet>
      <dgm:spPr/>
      <dgm:t>
        <a:bodyPr/>
        <a:lstStyle/>
        <a:p>
          <a:endParaRPr lang="en-IN"/>
        </a:p>
      </dgm:t>
    </dgm:pt>
    <dgm:pt modelId="{4179E963-393C-4931-B968-D02B7E0F68C5}" type="pres">
      <dgm:prSet presAssocID="{848A3721-3A20-40C9-9CED-C85952D7C327}" presName="circleA" presStyleLbl="node1" presStyleIdx="2" presStyleCnt="4"/>
      <dgm:spPr/>
    </dgm:pt>
    <dgm:pt modelId="{982119C5-3FEF-4619-921D-0A73FF798BAE}" type="pres">
      <dgm:prSet presAssocID="{848A3721-3A20-40C9-9CED-C85952D7C327}" presName="spaceA" presStyleCnt="0"/>
      <dgm:spPr/>
    </dgm:pt>
    <dgm:pt modelId="{F7EDDA73-236A-43A8-A4FA-03B1D0A04AAF}" type="pres">
      <dgm:prSet presAssocID="{DF002491-8E1B-44BB-B4D2-027487B19608}" presName="space" presStyleCnt="0"/>
      <dgm:spPr/>
    </dgm:pt>
    <dgm:pt modelId="{611D7975-1999-42DF-AA35-C946E4D38C4F}" type="pres">
      <dgm:prSet presAssocID="{739E090B-5768-4EC0-94B3-FA04BD6B5051}" presName="compositeB" presStyleCnt="0"/>
      <dgm:spPr/>
    </dgm:pt>
    <dgm:pt modelId="{90D5626C-2C07-42A8-A591-7453FC1E925B}" type="pres">
      <dgm:prSet presAssocID="{739E090B-5768-4EC0-94B3-FA04BD6B5051}" presName="textB" presStyleLbl="revTx" presStyleIdx="3" presStyleCnt="4">
        <dgm:presLayoutVars>
          <dgm:bulletEnabled val="1"/>
        </dgm:presLayoutVars>
      </dgm:prSet>
      <dgm:spPr/>
      <dgm:t>
        <a:bodyPr/>
        <a:lstStyle/>
        <a:p>
          <a:endParaRPr lang="en-IN"/>
        </a:p>
      </dgm:t>
    </dgm:pt>
    <dgm:pt modelId="{694E9ADE-E752-4980-AA28-3C6C80E164FE}" type="pres">
      <dgm:prSet presAssocID="{739E090B-5768-4EC0-94B3-FA04BD6B5051}" presName="circleB" presStyleLbl="node1" presStyleIdx="3" presStyleCnt="4"/>
      <dgm:spPr/>
    </dgm:pt>
    <dgm:pt modelId="{236ECF3F-9B4F-4A0E-8EEE-886A55F1ACD3}" type="pres">
      <dgm:prSet presAssocID="{739E090B-5768-4EC0-94B3-FA04BD6B5051}" presName="spaceB" presStyleCnt="0"/>
      <dgm:spPr/>
    </dgm:pt>
  </dgm:ptLst>
  <dgm:cxnLst>
    <dgm:cxn modelId="{7CE7B07E-3370-4CAB-835F-63A054973A94}" srcId="{6D6164C7-8954-40CF-8F3F-56F1EF303F5B}" destId="{A6E27BA8-2B28-48AB-A567-518AD3F3CF78}" srcOrd="0" destOrd="0" parTransId="{6B730928-1B92-4761-8D9F-71959D342B9D}" sibTransId="{76F9D461-4AE3-4919-B48A-A0FABD9BAC27}"/>
    <dgm:cxn modelId="{BD967800-152F-415F-9765-A46CBB11BC40}" type="presOf" srcId="{6D6164C7-8954-40CF-8F3F-56F1EF303F5B}" destId="{A3A187C9-8361-47CB-82C9-BC83520F81C2}" srcOrd="0" destOrd="0" presId="urn:microsoft.com/office/officeart/2005/8/layout/hProcess11"/>
    <dgm:cxn modelId="{BC9F051C-A365-44DE-828A-91AE4B9E320F}" srcId="{6D6164C7-8954-40CF-8F3F-56F1EF303F5B}" destId="{739E090B-5768-4EC0-94B3-FA04BD6B5051}" srcOrd="3" destOrd="0" parTransId="{269E82E8-1F06-494C-AD47-E4863E2C80B0}" sibTransId="{B8A24FFA-4129-474C-BEF4-C153263B6DA0}"/>
    <dgm:cxn modelId="{9AB1ED15-914A-442D-A657-DA1CD9CC1B39}" srcId="{6D6164C7-8954-40CF-8F3F-56F1EF303F5B}" destId="{C2F7CEBD-1159-46B6-AAA6-C3FA2D458008}" srcOrd="1" destOrd="0" parTransId="{3EFE3A81-6FEC-4514-940B-640A139E9B19}" sibTransId="{CFC0F329-EE1B-4202-9C7F-678A4B85AB3C}"/>
    <dgm:cxn modelId="{7BF03107-AC15-4971-BFB3-BE5576801C8D}" srcId="{6D6164C7-8954-40CF-8F3F-56F1EF303F5B}" destId="{848A3721-3A20-40C9-9CED-C85952D7C327}" srcOrd="2" destOrd="0" parTransId="{6FB2929C-45A5-4A8F-AFD4-1A5313ECD8F6}" sibTransId="{DF002491-8E1B-44BB-B4D2-027487B19608}"/>
    <dgm:cxn modelId="{BB835174-2913-40BE-A07C-F925475C9DA9}" type="presOf" srcId="{739E090B-5768-4EC0-94B3-FA04BD6B5051}" destId="{90D5626C-2C07-42A8-A591-7453FC1E925B}" srcOrd="0" destOrd="0" presId="urn:microsoft.com/office/officeart/2005/8/layout/hProcess11"/>
    <dgm:cxn modelId="{8370BC8C-9B09-434C-BB76-C1812B9B2096}" type="presOf" srcId="{C2F7CEBD-1159-46B6-AAA6-C3FA2D458008}" destId="{92C184DF-24A3-4AA5-8D3C-58803F1A0041}" srcOrd="0" destOrd="0" presId="urn:microsoft.com/office/officeart/2005/8/layout/hProcess11"/>
    <dgm:cxn modelId="{10446F15-B5FB-476B-9B0E-A9D84FC4693E}" type="presOf" srcId="{A6E27BA8-2B28-48AB-A567-518AD3F3CF78}" destId="{7CC1B6E9-5E46-4043-83AE-E335C14B7623}" srcOrd="0" destOrd="0" presId="urn:microsoft.com/office/officeart/2005/8/layout/hProcess11"/>
    <dgm:cxn modelId="{468D16A0-FF4C-435C-A089-2F1DEDA13671}" type="presOf" srcId="{848A3721-3A20-40C9-9CED-C85952D7C327}" destId="{5C9F9024-F4CA-4EB9-9753-A63771683BC5}" srcOrd="0" destOrd="0" presId="urn:microsoft.com/office/officeart/2005/8/layout/hProcess11"/>
    <dgm:cxn modelId="{803A1CCE-4424-4ACF-8980-FA44E7A66564}" type="presParOf" srcId="{A3A187C9-8361-47CB-82C9-BC83520F81C2}" destId="{A3D3D179-0C24-41A7-90DE-81DA6F4B6BE6}" srcOrd="0" destOrd="0" presId="urn:microsoft.com/office/officeart/2005/8/layout/hProcess11"/>
    <dgm:cxn modelId="{7463EBE9-AB87-4584-BC3C-4B182B401D40}" type="presParOf" srcId="{A3A187C9-8361-47CB-82C9-BC83520F81C2}" destId="{F8EDD064-61DB-441F-9BC1-F76B1F2FF207}" srcOrd="1" destOrd="0" presId="urn:microsoft.com/office/officeart/2005/8/layout/hProcess11"/>
    <dgm:cxn modelId="{98B37334-CA70-4366-9B61-4ED5B4F49AF9}" type="presParOf" srcId="{F8EDD064-61DB-441F-9BC1-F76B1F2FF207}" destId="{A23E81B9-E5CC-4C05-B395-694C5F81D2F6}" srcOrd="0" destOrd="0" presId="urn:microsoft.com/office/officeart/2005/8/layout/hProcess11"/>
    <dgm:cxn modelId="{0CAE6296-31D8-4B15-8EE5-021C7E17A79D}" type="presParOf" srcId="{A23E81B9-E5CC-4C05-B395-694C5F81D2F6}" destId="{7CC1B6E9-5E46-4043-83AE-E335C14B7623}" srcOrd="0" destOrd="0" presId="urn:microsoft.com/office/officeart/2005/8/layout/hProcess11"/>
    <dgm:cxn modelId="{C8BE870B-50AE-4B3E-9C3F-089B3338830B}" type="presParOf" srcId="{A23E81B9-E5CC-4C05-B395-694C5F81D2F6}" destId="{8CE3C2FD-B1A9-42B0-8EF5-6827974268F2}" srcOrd="1" destOrd="0" presId="urn:microsoft.com/office/officeart/2005/8/layout/hProcess11"/>
    <dgm:cxn modelId="{2C6FAA1B-3980-4D9E-8949-C525F33D1FB6}" type="presParOf" srcId="{A23E81B9-E5CC-4C05-B395-694C5F81D2F6}" destId="{39467AFF-EA76-4356-B785-BFFE065D041A}" srcOrd="2" destOrd="0" presId="urn:microsoft.com/office/officeart/2005/8/layout/hProcess11"/>
    <dgm:cxn modelId="{75F9AE31-96D1-4F14-8C7B-7158091A71F4}" type="presParOf" srcId="{F8EDD064-61DB-441F-9BC1-F76B1F2FF207}" destId="{711A676A-FE60-48EA-9E63-F9A3791FCC51}" srcOrd="1" destOrd="0" presId="urn:microsoft.com/office/officeart/2005/8/layout/hProcess11"/>
    <dgm:cxn modelId="{14B60FAF-ED81-48D2-A87D-1F61DB033978}" type="presParOf" srcId="{F8EDD064-61DB-441F-9BC1-F76B1F2FF207}" destId="{2BC69EB7-3851-4DFB-8D4E-C5166F4E137C}" srcOrd="2" destOrd="0" presId="urn:microsoft.com/office/officeart/2005/8/layout/hProcess11"/>
    <dgm:cxn modelId="{381520D9-DB9D-4DF1-9944-897D2C9165AE}" type="presParOf" srcId="{2BC69EB7-3851-4DFB-8D4E-C5166F4E137C}" destId="{92C184DF-24A3-4AA5-8D3C-58803F1A0041}" srcOrd="0" destOrd="0" presId="urn:microsoft.com/office/officeart/2005/8/layout/hProcess11"/>
    <dgm:cxn modelId="{394B8230-74C2-49E2-B34A-4849D6A93566}" type="presParOf" srcId="{2BC69EB7-3851-4DFB-8D4E-C5166F4E137C}" destId="{0EC832CB-ECBD-482B-8FCB-0205EFE89540}" srcOrd="1" destOrd="0" presId="urn:microsoft.com/office/officeart/2005/8/layout/hProcess11"/>
    <dgm:cxn modelId="{044925E6-AF9D-4601-80BC-E3343873599A}" type="presParOf" srcId="{2BC69EB7-3851-4DFB-8D4E-C5166F4E137C}" destId="{CF0468F5-306C-49C9-A05C-441F09FA08E1}" srcOrd="2" destOrd="0" presId="urn:microsoft.com/office/officeart/2005/8/layout/hProcess11"/>
    <dgm:cxn modelId="{85B56C7E-0997-47A4-A092-CF81C311BFB1}" type="presParOf" srcId="{F8EDD064-61DB-441F-9BC1-F76B1F2FF207}" destId="{1BF05145-0EF3-48EF-9C6B-99CE822C90B2}" srcOrd="3" destOrd="0" presId="urn:microsoft.com/office/officeart/2005/8/layout/hProcess11"/>
    <dgm:cxn modelId="{F7A11972-4E4A-4E18-AA99-D17B12941913}" type="presParOf" srcId="{F8EDD064-61DB-441F-9BC1-F76B1F2FF207}" destId="{10BEC139-0EC3-4AE8-B797-A0F9DE8F5E77}" srcOrd="4" destOrd="0" presId="urn:microsoft.com/office/officeart/2005/8/layout/hProcess11"/>
    <dgm:cxn modelId="{9E564BE4-E338-4BA1-9EA3-A90B1F02B7BC}" type="presParOf" srcId="{10BEC139-0EC3-4AE8-B797-A0F9DE8F5E77}" destId="{5C9F9024-F4CA-4EB9-9753-A63771683BC5}" srcOrd="0" destOrd="0" presId="urn:microsoft.com/office/officeart/2005/8/layout/hProcess11"/>
    <dgm:cxn modelId="{E06571C9-2E4D-424A-B7D0-4642F21A2E34}" type="presParOf" srcId="{10BEC139-0EC3-4AE8-B797-A0F9DE8F5E77}" destId="{4179E963-393C-4931-B968-D02B7E0F68C5}" srcOrd="1" destOrd="0" presId="urn:microsoft.com/office/officeart/2005/8/layout/hProcess11"/>
    <dgm:cxn modelId="{11EB81CA-7E3C-4F3C-8500-A25FA86C0F06}" type="presParOf" srcId="{10BEC139-0EC3-4AE8-B797-A0F9DE8F5E77}" destId="{982119C5-3FEF-4619-921D-0A73FF798BAE}" srcOrd="2" destOrd="0" presId="urn:microsoft.com/office/officeart/2005/8/layout/hProcess11"/>
    <dgm:cxn modelId="{1A518DC1-4EF7-4EDB-BD5F-25B14FAA1744}" type="presParOf" srcId="{F8EDD064-61DB-441F-9BC1-F76B1F2FF207}" destId="{F7EDDA73-236A-43A8-A4FA-03B1D0A04AAF}" srcOrd="5" destOrd="0" presId="urn:microsoft.com/office/officeart/2005/8/layout/hProcess11"/>
    <dgm:cxn modelId="{52425836-F75D-44D0-BFD2-9D2DED0114B2}" type="presParOf" srcId="{F8EDD064-61DB-441F-9BC1-F76B1F2FF207}" destId="{611D7975-1999-42DF-AA35-C946E4D38C4F}" srcOrd="6" destOrd="0" presId="urn:microsoft.com/office/officeart/2005/8/layout/hProcess11"/>
    <dgm:cxn modelId="{CA1C66B1-2A1F-4F3B-A77D-1F3DA4691448}" type="presParOf" srcId="{611D7975-1999-42DF-AA35-C946E4D38C4F}" destId="{90D5626C-2C07-42A8-A591-7453FC1E925B}" srcOrd="0" destOrd="0" presId="urn:microsoft.com/office/officeart/2005/8/layout/hProcess11"/>
    <dgm:cxn modelId="{86127E2D-D46B-49CB-9DAB-DAADF93CAF7E}" type="presParOf" srcId="{611D7975-1999-42DF-AA35-C946E4D38C4F}" destId="{694E9ADE-E752-4980-AA28-3C6C80E164FE}" srcOrd="1" destOrd="0" presId="urn:microsoft.com/office/officeart/2005/8/layout/hProcess11"/>
    <dgm:cxn modelId="{57A6DE36-C71A-45DE-996B-AB311C049F10}" type="presParOf" srcId="{611D7975-1999-42DF-AA35-C946E4D38C4F}" destId="{236ECF3F-9B4F-4A0E-8EEE-886A55F1ACD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3D179-0C24-41A7-90DE-81DA6F4B6BE6}">
      <dsp:nvSpPr>
        <dsp:cNvPr id="0" name=""/>
        <dsp:cNvSpPr/>
      </dsp:nvSpPr>
      <dsp:spPr>
        <a:xfrm>
          <a:off x="0" y="1357788"/>
          <a:ext cx="8229600" cy="18103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1B6E9-5E46-4043-83AE-E335C14B7623}">
      <dsp:nvSpPr>
        <dsp:cNvPr id="0" name=""/>
        <dsp:cNvSpPr/>
      </dsp:nvSpPr>
      <dsp:spPr>
        <a:xfrm>
          <a:off x="3706"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rtl="0">
            <a:lnSpc>
              <a:spcPct val="90000"/>
            </a:lnSpc>
            <a:spcBef>
              <a:spcPct val="0"/>
            </a:spcBef>
            <a:spcAft>
              <a:spcPct val="35000"/>
            </a:spcAft>
          </a:pPr>
          <a:r>
            <a:rPr lang="en-US" sz="1900" i="1" kern="1200" dirty="0" smtClean="0"/>
            <a:t>AMITAVA BOSE</a:t>
          </a:r>
          <a:endParaRPr lang="en-IN" sz="1900" kern="1200" dirty="0"/>
        </a:p>
      </dsp:txBody>
      <dsp:txXfrm>
        <a:off x="3706" y="0"/>
        <a:ext cx="1782946" cy="1810385"/>
      </dsp:txXfrm>
    </dsp:sp>
    <dsp:sp modelId="{8CE3C2FD-B1A9-42B0-8EF5-6827974268F2}">
      <dsp:nvSpPr>
        <dsp:cNvPr id="0" name=""/>
        <dsp:cNvSpPr/>
      </dsp:nvSpPr>
      <dsp:spPr>
        <a:xfrm>
          <a:off x="668881"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184DF-24A3-4AA5-8D3C-58803F1A0041}">
      <dsp:nvSpPr>
        <dsp:cNvPr id="0" name=""/>
        <dsp:cNvSpPr/>
      </dsp:nvSpPr>
      <dsp:spPr>
        <a:xfrm>
          <a:off x="1875800"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lvl="0" algn="ctr" defTabSz="844550" rtl="0">
            <a:lnSpc>
              <a:spcPct val="90000"/>
            </a:lnSpc>
            <a:spcBef>
              <a:spcPct val="0"/>
            </a:spcBef>
            <a:spcAft>
              <a:spcPct val="35000"/>
            </a:spcAft>
          </a:pPr>
          <a:r>
            <a:rPr lang="en-US" sz="1900" i="1" kern="1200" dirty="0" smtClean="0"/>
            <a:t>SOHAM BANERJEE</a:t>
          </a:r>
          <a:endParaRPr lang="en-IN" sz="1900" i="1" kern="1200" dirty="0"/>
        </a:p>
      </dsp:txBody>
      <dsp:txXfrm>
        <a:off x="1875800" y="2715577"/>
        <a:ext cx="1782946" cy="1810385"/>
      </dsp:txXfrm>
    </dsp:sp>
    <dsp:sp modelId="{0EC832CB-ECBD-482B-8FCB-0205EFE89540}">
      <dsp:nvSpPr>
        <dsp:cNvPr id="0" name=""/>
        <dsp:cNvSpPr/>
      </dsp:nvSpPr>
      <dsp:spPr>
        <a:xfrm>
          <a:off x="2540975"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F9024-F4CA-4EB9-9753-A63771683BC5}">
      <dsp:nvSpPr>
        <dsp:cNvPr id="0" name=""/>
        <dsp:cNvSpPr/>
      </dsp:nvSpPr>
      <dsp:spPr>
        <a:xfrm>
          <a:off x="3747893"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rtl="0">
            <a:lnSpc>
              <a:spcPct val="90000"/>
            </a:lnSpc>
            <a:spcBef>
              <a:spcPct val="0"/>
            </a:spcBef>
            <a:spcAft>
              <a:spcPct val="35000"/>
            </a:spcAft>
          </a:pPr>
          <a:r>
            <a:rPr lang="en-US" sz="1900" i="1" kern="1200" smtClean="0"/>
            <a:t>SAUNAK SARKAR</a:t>
          </a:r>
          <a:endParaRPr lang="en-IN" sz="1900" kern="1200"/>
        </a:p>
      </dsp:txBody>
      <dsp:txXfrm>
        <a:off x="3747893" y="0"/>
        <a:ext cx="1782946" cy="1810385"/>
      </dsp:txXfrm>
    </dsp:sp>
    <dsp:sp modelId="{4179E963-393C-4931-B968-D02B7E0F68C5}">
      <dsp:nvSpPr>
        <dsp:cNvPr id="0" name=""/>
        <dsp:cNvSpPr/>
      </dsp:nvSpPr>
      <dsp:spPr>
        <a:xfrm>
          <a:off x="4413068"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5626C-2C07-42A8-A591-7453FC1E925B}">
      <dsp:nvSpPr>
        <dsp:cNvPr id="0" name=""/>
        <dsp:cNvSpPr/>
      </dsp:nvSpPr>
      <dsp:spPr>
        <a:xfrm>
          <a:off x="5619987"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lvl="0" algn="ctr" defTabSz="844550" rtl="0">
            <a:lnSpc>
              <a:spcPct val="90000"/>
            </a:lnSpc>
            <a:spcBef>
              <a:spcPct val="0"/>
            </a:spcBef>
            <a:spcAft>
              <a:spcPct val="35000"/>
            </a:spcAft>
          </a:pPr>
          <a:r>
            <a:rPr lang="en-US" sz="1900" i="1" kern="1200" smtClean="0"/>
            <a:t>SHOURJADEEP SARKAR</a:t>
          </a:r>
          <a:endParaRPr lang="en-IN" sz="1900" kern="1200"/>
        </a:p>
      </dsp:txBody>
      <dsp:txXfrm>
        <a:off x="5619987" y="2715577"/>
        <a:ext cx="1782946" cy="1810385"/>
      </dsp:txXfrm>
    </dsp:sp>
    <dsp:sp modelId="{694E9ADE-E752-4980-AA28-3C6C80E164FE}">
      <dsp:nvSpPr>
        <dsp:cNvPr id="0" name=""/>
        <dsp:cNvSpPr/>
      </dsp:nvSpPr>
      <dsp:spPr>
        <a:xfrm>
          <a:off x="6285161"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FEADD-854E-4186-98CE-A7D8388FE68B}" type="datetimeFigureOut">
              <a:rPr lang="en-IN" smtClean="0"/>
              <a:t>20-12-2017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F2A0B-5425-48C6-A262-3DD43F462C48}" type="slidenum">
              <a:rPr lang="en-IN" smtClean="0"/>
              <a:t>‹#›</a:t>
            </a:fld>
            <a:endParaRPr lang="en-IN"/>
          </a:p>
        </p:txBody>
      </p:sp>
    </p:spTree>
    <p:extLst>
      <p:ext uri="{BB962C8B-B14F-4D97-AF65-F5344CB8AC3E}">
        <p14:creationId xmlns:p14="http://schemas.microsoft.com/office/powerpoint/2010/main" val="14558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CF2A0B-5425-48C6-A262-3DD43F462C48}" type="slidenum">
              <a:rPr lang="en-IN" smtClean="0"/>
              <a:t>11</a:t>
            </a:fld>
            <a:endParaRPr lang="en-IN"/>
          </a:p>
        </p:txBody>
      </p:sp>
    </p:spTree>
    <p:extLst>
      <p:ext uri="{BB962C8B-B14F-4D97-AF65-F5344CB8AC3E}">
        <p14:creationId xmlns:p14="http://schemas.microsoft.com/office/powerpoint/2010/main" val="1091610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A425B2-A832-4400-A8B1-C1ADEB0C7FEF}"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2928221348"/>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425B2-A832-4400-A8B1-C1ADEB0C7FEF}"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1397128913"/>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425B2-A832-4400-A8B1-C1ADEB0C7FEF}"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3927562904"/>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0B862C0-C04E-419E-B1E6-6B3514A515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19962853"/>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7B4DC58-7121-492B-924F-56BDEA46EF2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60689386"/>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CA75D9D-4F7C-471F-BDBE-6270522260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4965730"/>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3BD81A-7B63-49EA-ADD2-0A49548D0BE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19953046"/>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1569E34-B495-4686-AC05-2EA1F00B03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0900033"/>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FD8FE72-68E3-4898-9FB1-0CFF7E3D78E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53789135"/>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02D08CE-A16D-45A9-805E-043DB0117E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6728685"/>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E36FA1A-59B1-4281-8687-70A428748C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51308573"/>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425B2-A832-4400-A8B1-C1ADEB0C7FEF}"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4259313414"/>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D423BB3-71EA-4300-A89D-B953B018F72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00374574"/>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9131098-5D5D-4540-AB31-C167F3858A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42611580"/>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AB449AA-76D9-420A-8F33-8E83FCC237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01181052"/>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6399F92-4CA5-44CD-A3BE-5F3356B869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857792"/>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A425B2-A832-4400-A8B1-C1ADEB0C7FEF}" type="datetimeFigureOut">
              <a:rPr lang="en-IN" smtClean="0"/>
              <a:t>20-12-2017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1938725944"/>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A425B2-A832-4400-A8B1-C1ADEB0C7FEF}" type="datetimeFigureOut">
              <a:rPr lang="en-IN" smtClean="0"/>
              <a:t>20-12-2017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3560335176"/>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A425B2-A832-4400-A8B1-C1ADEB0C7FEF}" type="datetimeFigureOut">
              <a:rPr lang="en-IN" smtClean="0"/>
              <a:t>20-12-2017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3339491966"/>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A425B2-A832-4400-A8B1-C1ADEB0C7FEF}" type="datetimeFigureOut">
              <a:rPr lang="en-IN" smtClean="0"/>
              <a:t>20-12-2017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1817532377"/>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425B2-A832-4400-A8B1-C1ADEB0C7FEF}" type="datetimeFigureOut">
              <a:rPr lang="en-IN" smtClean="0"/>
              <a:t>20-12-2017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2302044181"/>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425B2-A832-4400-A8B1-C1ADEB0C7FEF}" type="datetimeFigureOut">
              <a:rPr lang="en-IN" smtClean="0"/>
              <a:t>20-12-2017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2086982640"/>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425B2-A832-4400-A8B1-C1ADEB0C7FEF}" type="datetimeFigureOut">
              <a:rPr lang="en-IN" smtClean="0"/>
              <a:t>20-12-2017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4B88D-3FEE-44A3-81E0-4F85487EDD22}" type="slidenum">
              <a:rPr lang="en-IN" smtClean="0"/>
              <a:t>‹#›</a:t>
            </a:fld>
            <a:endParaRPr lang="en-IN"/>
          </a:p>
        </p:txBody>
      </p:sp>
    </p:spTree>
    <p:extLst>
      <p:ext uri="{BB962C8B-B14F-4D97-AF65-F5344CB8AC3E}">
        <p14:creationId xmlns:p14="http://schemas.microsoft.com/office/powerpoint/2010/main" val="4012038843"/>
      </p:ext>
    </p:extLst>
  </p:cSld>
  <p:clrMapOvr>
    <a:masterClrMapping/>
  </p:clrMapOvr>
  <mc:AlternateContent xmlns:mc="http://schemas.openxmlformats.org/markup-compatibility/2006" xmlns:p14="http://schemas.microsoft.com/office/powerpoint/2010/main">
    <mc:Choice Requires="p14">
      <p:transition spd="slow" p14:dur="1750">
        <p14:honeycomb/>
        <p:sndAc>
          <p:stSnd>
            <p:snd r:embed="rId1" name="type.wav"/>
          </p:stSnd>
        </p:sndAc>
      </p:transition>
    </mc:Choice>
    <mc:Fallback xmlns="">
      <p:transition spd="slow">
        <p:fade/>
        <p:sndAc>
          <p:stSnd>
            <p:snd r:embed="rId3" name="typ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audio" Target="../media/audio1.wav"/><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425B2-A832-4400-A8B1-C1ADEB0C7FEF}" type="datetimeFigureOut">
              <a:rPr lang="en-IN" smtClean="0"/>
              <a:t>20-12-2017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4B88D-3FEE-44A3-81E0-4F85487EDD22}" type="slidenum">
              <a:rPr lang="en-IN" smtClean="0"/>
              <a:t>‹#›</a:t>
            </a:fld>
            <a:endParaRPr lang="en-IN"/>
          </a:p>
        </p:txBody>
      </p:sp>
    </p:spTree>
    <p:extLst>
      <p:ext uri="{BB962C8B-B14F-4D97-AF65-F5344CB8AC3E}">
        <p14:creationId xmlns:p14="http://schemas.microsoft.com/office/powerpoint/2010/main" val="168495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750">
        <p14:honeycomb/>
        <p:sndAc>
          <p:stSnd>
            <p:snd r:embed="rId13" name="type.wav"/>
          </p:stSnd>
        </p:sndAc>
      </p:transition>
    </mc:Choice>
    <mc:Fallback xmlns="">
      <p:transition spd="slow">
        <p:fade/>
        <p:sndAc>
          <p:stSnd>
            <p:snd r:embed="rId14" name="type.wav"/>
          </p:stSnd>
        </p:sndAc>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72D4A2F-76AA-4BFC-B06F-8627EE4FFC9D}"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234317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750">
        <p14:honeycomb/>
        <p:sndAc>
          <p:stSnd>
            <p:snd r:embed="rId14" name="type.wav"/>
          </p:stSnd>
        </p:sndAc>
      </p:transition>
    </mc:Choice>
    <mc:Fallback xmlns="">
      <p:transition spd="slow">
        <p:fade/>
        <p:sndAc>
          <p:stSnd>
            <p:snd r:embed="rId15" name="type.wav"/>
          </p:stSnd>
        </p:sndAc>
      </p:transition>
    </mc:Fallback>
  </mc:AlternateConten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audio" Target="../media/audio1.wav"/><Relationship Id="rId7" Type="http://schemas.openxmlformats.org/officeDocument/2006/relationships/hyperlink" Target="https://www.sas.com/en_us/industry/retail.html" TargetMode="External"/><Relationship Id="rId12"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www.sas.com/en_us/industry/health-care-providers.html" TargetMode="External"/><Relationship Id="rId11" Type="http://schemas.openxmlformats.org/officeDocument/2006/relationships/hyperlink" Target="https://www.sas.com/en_us/industry/oil-gas.html" TargetMode="External"/><Relationship Id="rId5" Type="http://schemas.openxmlformats.org/officeDocument/2006/relationships/hyperlink" Target="https://www.sas.com/en_us/industry/government.html" TargetMode="External"/><Relationship Id="rId10" Type="http://schemas.openxmlformats.org/officeDocument/2006/relationships/image" Target="../media/image6.jpeg"/><Relationship Id="rId4" Type="http://schemas.openxmlformats.org/officeDocument/2006/relationships/hyperlink" Target="https://www.sas.com/en_us/industry/banking.html" TargetMode="External"/><Relationship Id="rId9" Type="http://schemas.openxmlformats.org/officeDocument/2006/relationships/hyperlink" Target="https://www.sas.com/en_us/industry/travel-transportation.html" TargetMode="External"/></Relationships>
</file>

<file path=ppt/slides/_rels/slide1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wav"/><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cs.stanford.edu/people/karpathy/deepimagesent/" TargetMode="External"/><Relationship Id="rId3" Type="http://schemas.openxmlformats.org/officeDocument/2006/relationships/hyperlink" Target="https://plus.google.com/app/basic/stream/z12iitmzryy5g3slc23ehf2qdruyv1zjy04" TargetMode="External"/><Relationship Id="rId7" Type="http://schemas.openxmlformats.org/officeDocument/2006/relationships/hyperlink" Target="http://arxiv.org/abs/1411.3784" TargetMode="External"/><Relationship Id="rId2"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hyperlink" Target="http://arxiv.org/abs/1307.0411" TargetMode="External"/><Relationship Id="rId5" Type="http://schemas.openxmlformats.org/officeDocument/2006/relationships/hyperlink" Target="http://www.computerworld.com/article/2490937/computer-processors/ibm-s-new-brain-chip-could-power-the-internet-of-things.html" TargetMode="External"/><Relationship Id="rId4" Type="http://schemas.openxmlformats.org/officeDocument/2006/relationships/hyperlink" Target="http://arxiv.org/abs/1306.1091" TargetMode="External"/><Relationship Id="rId9" Type="http://schemas.openxmlformats.org/officeDocument/2006/relationships/hyperlink" Target="http://www.cip.ifi.lmu.de/~nickel/iswc2012-slid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6.wav"/><Relationship Id="rId1" Type="http://schemas.openxmlformats.org/officeDocument/2006/relationships/slideLayout" Target="../slideLayouts/slideLayout13.xml"/><Relationship Id="rId5" Type="http://schemas.openxmlformats.org/officeDocument/2006/relationships/audio" Target="../media/audio6.wav"/><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audio" Target="../media/audio3.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audio" Target="../media/audio3.wav"/><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9144000" cy="6624736"/>
          </a:xfrm>
          <a:blipFill dpi="0" rotWithShape="1">
            <a:blip r:embed="rId3">
              <a:extLst>
                <a:ext uri="{28A0092B-C50C-407E-A947-70E740481C1C}">
                  <a14:useLocalDpi xmlns:a14="http://schemas.microsoft.com/office/drawing/2010/main" val="0"/>
                </a:ext>
              </a:extLst>
            </a:blip>
            <a:srcRect/>
            <a:stretch>
              <a:fillRect/>
            </a:stretch>
          </a:blipFill>
        </p:spPr>
        <p:txBody>
          <a:bodyPr>
            <a:normAutofit/>
          </a:bodyPr>
          <a:lstStyle/>
          <a:p>
            <a:r>
              <a:rPr lang="en-US" b="1" dirty="0" smtClean="0"/>
              <a:t>CS-782(SEMINAR 1)</a:t>
            </a:r>
            <a:br>
              <a:rPr lang="en-US" b="1" dirty="0" smtClean="0"/>
            </a:br>
            <a:r>
              <a:rPr lang="en-US" b="1" dirty="0"/>
              <a:t/>
            </a:r>
            <a:br>
              <a:rPr lang="en-US" b="1" dirty="0"/>
            </a:br>
            <a:r>
              <a:rPr lang="en-US" b="1" dirty="0" smtClean="0">
                <a:latin typeface="Arabic Typesetting" pitchFamily="66" charset="-78"/>
                <a:cs typeface="Arabic Typesetting" pitchFamily="66" charset="-78"/>
              </a:rPr>
              <a:t>JIS COLLEGE OF ENGINEERING</a:t>
            </a:r>
            <a:endParaRPr lang="en-IN" b="1" dirty="0">
              <a:latin typeface="Arabic Typesetting" pitchFamily="66" charset="-78"/>
              <a:cs typeface="Arabic Typesetting" pitchFamily="66" charset="-78"/>
            </a:endParaRPr>
          </a:p>
        </p:txBody>
      </p:sp>
      <p:sp>
        <p:nvSpPr>
          <p:cNvPr id="3" name="Subtitle 2"/>
          <p:cNvSpPr>
            <a:spLocks noGrp="1"/>
          </p:cNvSpPr>
          <p:nvPr>
            <p:ph type="subTitle" idx="1"/>
          </p:nvPr>
        </p:nvSpPr>
        <p:spPr>
          <a:xfrm>
            <a:off x="179512" y="6021288"/>
            <a:ext cx="6400800" cy="360040"/>
          </a:xfrm>
        </p:spPr>
        <p:txBody>
          <a:bodyPr>
            <a:noAutofit/>
          </a:bodyPr>
          <a:lstStyle/>
          <a:p>
            <a:r>
              <a:rPr lang="en-US" sz="600" dirty="0" smtClean="0">
                <a:solidFill>
                  <a:schemeClr val="accent1">
                    <a:lumMod val="50000"/>
                  </a:schemeClr>
                </a:solidFill>
                <a:latin typeface="Bauhaus 93" pitchFamily="82" charset="0"/>
              </a:rPr>
              <a:t>.</a:t>
            </a:r>
            <a:endParaRPr lang="en-IN" sz="600" dirty="0">
              <a:solidFill>
                <a:schemeClr val="accent1">
                  <a:lumMod val="50000"/>
                </a:schemeClr>
              </a:solidFill>
              <a:latin typeface="Bauhaus 93" pitchFamily="82" charset="0"/>
            </a:endParaRPr>
          </a:p>
        </p:txBody>
      </p:sp>
    </p:spTree>
    <p:extLst>
      <p:ext uri="{BB962C8B-B14F-4D97-AF65-F5344CB8AC3E}">
        <p14:creationId xmlns:p14="http://schemas.microsoft.com/office/powerpoint/2010/main" val="3070073298"/>
      </p:ext>
    </p:extLst>
  </p:cSld>
  <p:clrMapOvr>
    <a:masterClrMapping/>
  </p:clrMapOvr>
  <mc:AlternateContent xmlns:mc="http://schemas.openxmlformats.org/markup-compatibility/2006" xmlns:p14="http://schemas.microsoft.com/office/powerpoint/2010/main">
    <mc:Choice Requires="p14">
      <p:transition spd="slow" p14:dur="3000">
        <p14:shred pattern="rectangle" dir="out"/>
        <p:sndAc>
          <p:stSnd>
            <p:snd r:embed="rId2" name="voltage.wav"/>
          </p:stSnd>
        </p:sndAc>
      </p:transition>
    </mc:Choice>
    <mc:Fallback xmlns="">
      <p:transition spd="slow">
        <p:fade/>
        <p:sndAc>
          <p:stSnd>
            <p:snd r:embed="rId4" name="voltag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584176"/>
          </a:xfrm>
        </p:spPr>
        <p:txBody>
          <a:bodyPr/>
          <a:lstStyle/>
          <a:p>
            <a:r>
              <a:rPr lang="en-IN" sz="3200" i="1" dirty="0">
                <a:solidFill>
                  <a:schemeClr val="tx2"/>
                </a:solidFill>
                <a:latin typeface="Agency FB" pitchFamily="34" charset="0"/>
              </a:rPr>
              <a:t>What's required to create good machine learning systems?</a:t>
            </a:r>
            <a:br>
              <a:rPr lang="en-IN" sz="3200" i="1" dirty="0">
                <a:solidFill>
                  <a:schemeClr val="tx2"/>
                </a:solidFill>
                <a:latin typeface="Agency FB" pitchFamily="34" charset="0"/>
              </a:rPr>
            </a:br>
            <a:r>
              <a:rPr lang="en-IN" sz="3200" i="1" dirty="0" smtClean="0">
                <a:solidFill>
                  <a:schemeClr val="tx2"/>
                </a:solidFill>
                <a:latin typeface="Agency FB" pitchFamily="34" charset="0"/>
              </a:rPr>
              <a:t>`</a:t>
            </a:r>
            <a:endParaRPr lang="en-IN" sz="3200" i="1" dirty="0">
              <a:latin typeface="Agency FB" pitchFamily="34" charset="0"/>
            </a:endParaRPr>
          </a:p>
        </p:txBody>
      </p:sp>
      <p:sp>
        <p:nvSpPr>
          <p:cNvPr id="3" name="Content Placeholder 2"/>
          <p:cNvSpPr>
            <a:spLocks noGrp="1"/>
          </p:cNvSpPr>
          <p:nvPr>
            <p:ph idx="1"/>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pPr>
              <a:buFont typeface="Wingdings" pitchFamily="2" charset="2"/>
              <a:buChar char="q"/>
            </a:pPr>
            <a:r>
              <a:rPr lang="en-IN" sz="2800" dirty="0" smtClean="0">
                <a:solidFill>
                  <a:schemeClr val="accent6"/>
                </a:solidFill>
                <a:latin typeface="Andalus" pitchFamily="18" charset="-78"/>
                <a:cs typeface="Andalus" pitchFamily="18" charset="-78"/>
              </a:rPr>
              <a:t>Data preparation capabilities.</a:t>
            </a:r>
          </a:p>
          <a:p>
            <a:pPr>
              <a:buFont typeface="Wingdings" pitchFamily="2" charset="2"/>
              <a:buChar char="q"/>
            </a:pPr>
            <a:r>
              <a:rPr lang="en-IN" sz="2800" dirty="0" smtClean="0">
                <a:solidFill>
                  <a:schemeClr val="accent6"/>
                </a:solidFill>
                <a:latin typeface="Andalus" pitchFamily="18" charset="-78"/>
                <a:cs typeface="Andalus" pitchFamily="18" charset="-78"/>
              </a:rPr>
              <a:t>Algorithms – basic and advanced.</a:t>
            </a:r>
          </a:p>
          <a:p>
            <a:pPr>
              <a:buFont typeface="Wingdings" pitchFamily="2" charset="2"/>
              <a:buChar char="q"/>
            </a:pPr>
            <a:r>
              <a:rPr lang="en-IN" sz="2800" dirty="0" smtClean="0">
                <a:solidFill>
                  <a:schemeClr val="accent6"/>
                </a:solidFill>
                <a:latin typeface="Andalus" pitchFamily="18" charset="-78"/>
                <a:cs typeface="Andalus" pitchFamily="18" charset="-78"/>
              </a:rPr>
              <a:t>Automation and iterative processes.</a:t>
            </a:r>
          </a:p>
          <a:p>
            <a:pPr>
              <a:buFont typeface="Wingdings" pitchFamily="2" charset="2"/>
              <a:buChar char="q"/>
            </a:pPr>
            <a:r>
              <a:rPr lang="en-IN" sz="2800" dirty="0" smtClean="0">
                <a:solidFill>
                  <a:schemeClr val="accent6"/>
                </a:solidFill>
                <a:latin typeface="Andalus" pitchFamily="18" charset="-78"/>
                <a:cs typeface="Andalus" pitchFamily="18" charset="-78"/>
              </a:rPr>
              <a:t>Scalability.</a:t>
            </a:r>
          </a:p>
          <a:p>
            <a:pPr>
              <a:buFont typeface="Wingdings" pitchFamily="2" charset="2"/>
              <a:buChar char="q"/>
            </a:pPr>
            <a:r>
              <a:rPr lang="en-IN" sz="2800" dirty="0" smtClean="0">
                <a:solidFill>
                  <a:schemeClr val="accent6"/>
                </a:solidFill>
                <a:latin typeface="Andalus" pitchFamily="18" charset="-78"/>
                <a:cs typeface="Andalus" pitchFamily="18" charset="-78"/>
              </a:rPr>
              <a:t>Ensemble </a:t>
            </a:r>
            <a:r>
              <a:rPr lang="en-IN" sz="2800" dirty="0" smtClean="0">
                <a:solidFill>
                  <a:schemeClr val="accent6"/>
                </a:solidFill>
                <a:latin typeface="Andalus" pitchFamily="18" charset="-78"/>
                <a:cs typeface="Andalus" pitchFamily="18" charset="-78"/>
              </a:rPr>
              <a:t>modelling</a:t>
            </a:r>
            <a:r>
              <a:rPr lang="en-IN" dirty="0" smtClean="0">
                <a:solidFill>
                  <a:schemeClr val="accent6"/>
                </a:solidFill>
              </a:rPr>
              <a:t>.</a:t>
            </a:r>
            <a:endParaRPr lang="en-IN" dirty="0">
              <a:solidFill>
                <a:schemeClr val="accent6"/>
              </a:solidFill>
            </a:endParaRPr>
          </a:p>
        </p:txBody>
      </p:sp>
    </p:spTree>
    <p:extLst>
      <p:ext uri="{BB962C8B-B14F-4D97-AF65-F5344CB8AC3E}">
        <p14:creationId xmlns:p14="http://schemas.microsoft.com/office/powerpoint/2010/main" val="189285862"/>
      </p:ext>
    </p:extLst>
  </p:cSld>
  <p:clrMapOvr>
    <a:masterClrMapping/>
  </p:clrMapOvr>
  <mc:AlternateContent xmlns:mc="http://schemas.openxmlformats.org/markup-compatibility/2006" xmlns:p14="http://schemas.microsoft.com/office/powerpoint/2010/main">
    <mc:Choice Requires="p14">
      <p:transition spd="slow" p14:dur="2750">
        <p:wedge/>
        <p:sndAc>
          <p:stSnd>
            <p:snd r:embed="rId2" name="type.wav"/>
          </p:stSnd>
        </p:sndAc>
      </p:transition>
    </mc:Choice>
    <mc:Fallback xmlns="">
      <p:transition spd="slow">
        <p:wedge/>
        <p:sndAc>
          <p:stSnd>
            <p:snd r:embed="rId3" name="type.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IN" sz="4000" i="1" dirty="0">
                <a:solidFill>
                  <a:schemeClr val="tx2"/>
                </a:solidFill>
              </a:rPr>
              <a:t>Who's using it?</a:t>
            </a:r>
            <a:br>
              <a:rPr lang="en-IN" sz="4000" i="1" dirty="0">
                <a:solidFill>
                  <a:schemeClr val="tx2"/>
                </a:solidFill>
              </a:rPr>
            </a:br>
            <a:endParaRPr lang="en-IN" sz="4000"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138764"/>
              </p:ext>
            </p:extLst>
          </p:nvPr>
        </p:nvGraphicFramePr>
        <p:xfrm>
          <a:off x="251520" y="908720"/>
          <a:ext cx="8229600" cy="8473440"/>
        </p:xfrm>
        <a:graphic>
          <a:graphicData uri="http://schemas.openxmlformats.org/drawingml/2006/table">
            <a:tbl>
              <a:tblPr firstRow="1" bandRow="1">
                <a:tableStyleId>{5C22544A-7EE6-4342-B048-85BDC9FD1C3A}</a:tableStyleId>
              </a:tblPr>
              <a:tblGrid>
                <a:gridCol w="822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kern="1200" dirty="0" smtClean="0">
                          <a:solidFill>
                            <a:schemeClr val="accent6"/>
                          </a:solidFill>
                          <a:effectLst/>
                          <a:latin typeface="+mn-lt"/>
                          <a:ea typeface="+mn-ea"/>
                          <a:cs typeface="+mn-cs"/>
                          <a:hlinkClick r:id="rId4"/>
                        </a:rPr>
                        <a:t>Financial services</a:t>
                      </a:r>
                      <a:r>
                        <a:rPr lang="en-IN" sz="1400" b="1" i="0" u="none" strike="noStrike" kern="1200" dirty="0" smtClean="0">
                          <a:solidFill>
                            <a:schemeClr val="accent6"/>
                          </a:solidFill>
                          <a:effectLst/>
                          <a:latin typeface="+mn-lt"/>
                          <a:ea typeface="+mn-ea"/>
                          <a:cs typeface="+mn-cs"/>
                        </a:rPr>
                        <a:t>-   </a:t>
                      </a:r>
                      <a:r>
                        <a:rPr lang="en-IN" sz="1400" b="0" i="0" kern="1200" dirty="0" smtClean="0">
                          <a:solidFill>
                            <a:srgbClr val="C00000"/>
                          </a:solidFill>
                          <a:effectLst/>
                          <a:latin typeface="+mn-lt"/>
                          <a:ea typeface="+mn-ea"/>
                          <a:cs typeface="+mn-cs"/>
                        </a:rPr>
                        <a:t>Banks and other businesses in the financial industry use machine learning technology for two key purposes: to identify important insights in data, and prevent fraud. The insights can identify investment opportunities, or help investors know when to trade. Data mining can also identify clients with high-risk profiles, or use cyber surveillance to pinpoint warning signs of fraud.</a:t>
                      </a:r>
                    </a:p>
                    <a:p>
                      <a:endParaRPr lang="en-IN" sz="1400" dirty="0"/>
                    </a:p>
                  </a:txBody>
                  <a:tcPr>
                    <a:solidFill>
                      <a:schemeClr val="accent4">
                        <a:lumMod val="95000"/>
                        <a:lumOff val="5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hlinkClick r:id="rId5"/>
                        </a:rPr>
                        <a:t>Government</a:t>
                      </a:r>
                      <a:r>
                        <a:rPr lang="en-IN" sz="1800" b="0" i="0" u="none" strike="noStrike" kern="1200" dirty="0" smtClean="0">
                          <a:solidFill>
                            <a:schemeClr val="dk1"/>
                          </a:solidFill>
                          <a:effectLst/>
                          <a:latin typeface="+mn-lt"/>
                          <a:ea typeface="+mn-ea"/>
                          <a:cs typeface="+mn-cs"/>
                        </a:rPr>
                        <a:t>-  </a:t>
                      </a:r>
                      <a:r>
                        <a:rPr lang="en-IN" sz="1600" b="0" i="0" kern="1200" dirty="0" smtClean="0">
                          <a:solidFill>
                            <a:schemeClr val="accent5">
                              <a:lumMod val="75000"/>
                            </a:schemeClr>
                          </a:solidFill>
                          <a:effectLst/>
                          <a:latin typeface="+mn-lt"/>
                          <a:ea typeface="+mn-ea"/>
                          <a:cs typeface="+mn-cs"/>
                        </a:rPr>
                        <a:t>Government agencies such as public safety and utilities have a particular need for machine learning since they have multiple sources of data that can be mined for insights. </a:t>
                      </a:r>
                      <a:r>
                        <a:rPr lang="en-IN" sz="1600" b="0" i="0" kern="1200" smtClean="0">
                          <a:solidFill>
                            <a:schemeClr val="accent5">
                              <a:lumMod val="75000"/>
                            </a:schemeClr>
                          </a:solidFill>
                          <a:effectLst/>
                          <a:latin typeface="+mn-lt"/>
                          <a:ea typeface="+mn-ea"/>
                          <a:cs typeface="+mn-cs"/>
                        </a:rPr>
                        <a:t>Analyse </a:t>
                      </a:r>
                      <a:r>
                        <a:rPr lang="en-IN" sz="1600" b="0" i="0" kern="1200" dirty="0" smtClean="0">
                          <a:solidFill>
                            <a:schemeClr val="accent5">
                              <a:lumMod val="75000"/>
                            </a:schemeClr>
                          </a:solidFill>
                          <a:effectLst/>
                          <a:latin typeface="+mn-lt"/>
                          <a:ea typeface="+mn-ea"/>
                          <a:cs typeface="+mn-cs"/>
                        </a:rPr>
                        <a:t>sensor data, for example, identifies ways to increase efficiency and save money. Machine learning can also help detect fraud and minimize identity theft.</a:t>
                      </a:r>
                    </a:p>
                    <a:p>
                      <a:endParaRPr lang="en-IN" dirty="0"/>
                    </a:p>
                  </a:txBody>
                  <a:tcPr>
                    <a:solidFill>
                      <a:schemeClr val="accent6">
                        <a:lumMod val="75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hlinkClick r:id="rId6"/>
                        </a:rPr>
                        <a:t>Health </a:t>
                      </a:r>
                      <a:r>
                        <a:rPr lang="en-IN" sz="1600" b="0" i="1" u="none" strike="noStrike" kern="1200" dirty="0" smtClean="0">
                          <a:solidFill>
                            <a:schemeClr val="dk1"/>
                          </a:solidFill>
                          <a:effectLst/>
                          <a:latin typeface="+mn-lt"/>
                          <a:ea typeface="+mn-ea"/>
                          <a:cs typeface="+mn-cs"/>
                          <a:hlinkClick r:id="rId6"/>
                        </a:rPr>
                        <a:t>care</a:t>
                      </a:r>
                      <a:r>
                        <a:rPr lang="en-IN" sz="1600" b="0" i="1" u="none" strike="noStrike" kern="1200" dirty="0" smtClean="0">
                          <a:solidFill>
                            <a:schemeClr val="dk1"/>
                          </a:solidFill>
                          <a:effectLst/>
                          <a:latin typeface="+mn-lt"/>
                          <a:ea typeface="+mn-ea"/>
                          <a:cs typeface="+mn-cs"/>
                        </a:rPr>
                        <a:t>-</a:t>
                      </a:r>
                      <a:r>
                        <a:rPr lang="en-IN" sz="1600" b="0" i="1" kern="1200" dirty="0" smtClean="0">
                          <a:solidFill>
                            <a:schemeClr val="dk1"/>
                          </a:solidFill>
                          <a:effectLst/>
                          <a:latin typeface="+mn-lt"/>
                          <a:ea typeface="+mn-ea"/>
                          <a:cs typeface="+mn-cs"/>
                        </a:rPr>
                        <a:t>Machine learning is a fast-growing trend in the health care industry, thanks to the advent of wearable devices and sensors that can use data to assess a patient's health in real time. The technology can also help medical experts </a:t>
                      </a:r>
                      <a:r>
                        <a:rPr lang="en-IN" sz="1600" b="0" i="1" kern="1200" dirty="0" smtClean="0">
                          <a:solidFill>
                            <a:schemeClr val="dk1"/>
                          </a:solidFill>
                          <a:effectLst/>
                          <a:latin typeface="+mn-lt"/>
                          <a:ea typeface="+mn-ea"/>
                          <a:cs typeface="+mn-cs"/>
                        </a:rPr>
                        <a:t>analyse </a:t>
                      </a:r>
                      <a:r>
                        <a:rPr lang="en-IN" sz="1600" b="0" i="1" kern="1200" dirty="0" smtClean="0">
                          <a:solidFill>
                            <a:schemeClr val="dk1"/>
                          </a:solidFill>
                          <a:effectLst/>
                          <a:latin typeface="+mn-lt"/>
                          <a:ea typeface="+mn-ea"/>
                          <a:cs typeface="+mn-cs"/>
                        </a:rPr>
                        <a:t>data to identify trends or red flags that may lead to improved diagnoses and treatment. </a:t>
                      </a:r>
                    </a:p>
                    <a:p>
                      <a:endParaRPr lang="en-IN" dirty="0"/>
                    </a:p>
                  </a:txBody>
                  <a:tcP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hlinkClick r:id="rId7"/>
                        </a:rPr>
                        <a:t>Marketing and sales</a:t>
                      </a:r>
                      <a:r>
                        <a:rPr lang="en-IN" sz="1800" b="0" i="0" u="none" strike="noStrike" kern="1200" dirty="0" smtClean="0">
                          <a:solidFill>
                            <a:schemeClr val="dk1"/>
                          </a:solidFill>
                          <a:effectLst/>
                          <a:latin typeface="+mn-lt"/>
                          <a:ea typeface="+mn-ea"/>
                          <a:cs typeface="+mn-cs"/>
                        </a:rPr>
                        <a:t>-  </a:t>
                      </a:r>
                      <a:r>
                        <a:rPr lang="en-IN" sz="1600" b="0" i="0" kern="1200" dirty="0" smtClean="0">
                          <a:solidFill>
                            <a:schemeClr val="accent3"/>
                          </a:solidFill>
                          <a:effectLst/>
                          <a:latin typeface="+mn-lt"/>
                          <a:ea typeface="+mn-ea"/>
                          <a:cs typeface="+mn-cs"/>
                        </a:rPr>
                        <a:t>Websites recommending items you might like based on previous purchases are using machine learning to </a:t>
                      </a:r>
                      <a:r>
                        <a:rPr lang="en-IN" sz="1600" b="0" i="0" kern="1200" dirty="0" smtClean="0">
                          <a:solidFill>
                            <a:schemeClr val="accent3"/>
                          </a:solidFill>
                          <a:effectLst/>
                          <a:latin typeface="+mn-lt"/>
                          <a:ea typeface="+mn-ea"/>
                          <a:cs typeface="+mn-cs"/>
                        </a:rPr>
                        <a:t>analyse  </a:t>
                      </a:r>
                      <a:r>
                        <a:rPr lang="en-IN" sz="1600" b="0" i="0" kern="1200" dirty="0" smtClean="0">
                          <a:solidFill>
                            <a:schemeClr val="accent3"/>
                          </a:solidFill>
                          <a:effectLst/>
                          <a:latin typeface="+mn-lt"/>
                          <a:ea typeface="+mn-ea"/>
                          <a:cs typeface="+mn-cs"/>
                        </a:rPr>
                        <a:t>your buying history – and promote other items you'd be interested in. This ability to capture data, </a:t>
                      </a:r>
                      <a:r>
                        <a:rPr lang="en-IN" sz="1600" b="0" i="0" kern="1200" dirty="0" smtClean="0">
                          <a:solidFill>
                            <a:schemeClr val="accent3"/>
                          </a:solidFill>
                          <a:effectLst/>
                          <a:latin typeface="+mn-lt"/>
                          <a:ea typeface="+mn-ea"/>
                          <a:cs typeface="+mn-cs"/>
                        </a:rPr>
                        <a:t>analyse </a:t>
                      </a:r>
                      <a:r>
                        <a:rPr lang="en-IN" sz="1600" b="0" i="0" kern="1200" dirty="0" smtClean="0">
                          <a:solidFill>
                            <a:schemeClr val="accent3"/>
                          </a:solidFill>
                          <a:effectLst/>
                          <a:latin typeface="+mn-lt"/>
                          <a:ea typeface="+mn-ea"/>
                          <a:cs typeface="+mn-cs"/>
                        </a:rPr>
                        <a:t>it and use it to personalize a shopping experience (or implement a marketing campaign) is the future </a:t>
                      </a:r>
                      <a:r>
                        <a:rPr lang="en-IN" sz="1600" b="0" i="0" kern="1200" dirty="0" smtClean="0">
                          <a:solidFill>
                            <a:schemeClr val="accent6">
                              <a:lumMod val="60000"/>
                              <a:lumOff val="40000"/>
                            </a:schemeClr>
                          </a:solidFill>
                          <a:effectLst/>
                          <a:latin typeface="+mn-lt"/>
                          <a:ea typeface="+mn-ea"/>
                          <a:cs typeface="+mn-cs"/>
                        </a:rPr>
                        <a:t>of </a:t>
                      </a:r>
                      <a:r>
                        <a:rPr lang="en-IN" sz="1600" b="1" i="0" kern="1200" dirty="0" smtClean="0">
                          <a:solidFill>
                            <a:schemeClr val="dk1"/>
                          </a:solidFill>
                          <a:effectLst/>
                          <a:latin typeface="+mn-lt"/>
                          <a:ea typeface="+mn-ea"/>
                          <a:cs typeface="+mn-cs"/>
                        </a:rPr>
                        <a:t>retail.</a:t>
                      </a:r>
                    </a:p>
                    <a:p>
                      <a:endParaRPr lang="en-IN" dirty="0"/>
                    </a:p>
                  </a:txBody>
                  <a:tcPr>
                    <a:blipFill>
                      <a:blip r:embed="rId8"/>
                      <a:tile tx="0" ty="0" sx="100000" sy="100000" flip="none" algn="tl"/>
                    </a:blip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1" u="none" strike="noStrike" kern="1200" dirty="0" smtClean="0">
                          <a:solidFill>
                            <a:srgbClr val="FFC000"/>
                          </a:solidFill>
                          <a:effectLst/>
                          <a:latin typeface="+mn-lt"/>
                          <a:ea typeface="+mn-ea"/>
                          <a:cs typeface="+mn-cs"/>
                          <a:hlinkClick r:id="rId9"/>
                        </a:rPr>
                        <a:t>Transportation</a:t>
                      </a:r>
                      <a:r>
                        <a:rPr lang="en-IN" sz="1400" b="0" i="1" u="none" strike="noStrike" kern="1200" dirty="0" smtClean="0">
                          <a:solidFill>
                            <a:srgbClr val="FFC000"/>
                          </a:solidFill>
                          <a:effectLst/>
                          <a:latin typeface="+mn-lt"/>
                          <a:ea typeface="+mn-ea"/>
                          <a:cs typeface="+mn-cs"/>
                        </a:rPr>
                        <a:t> -</a:t>
                      </a:r>
                      <a:r>
                        <a:rPr lang="en-IN" sz="1400" b="0" i="1" kern="1200" dirty="0" smtClean="0">
                          <a:solidFill>
                            <a:srgbClr val="FFC000"/>
                          </a:solidFill>
                          <a:effectLst/>
                          <a:latin typeface="+mn-lt"/>
                          <a:ea typeface="+mn-ea"/>
                          <a:cs typeface="+mn-cs"/>
                        </a:rPr>
                        <a:t>Analyse data </a:t>
                      </a:r>
                      <a:r>
                        <a:rPr lang="en-IN" sz="1400" b="0" i="1" kern="1200" dirty="0" smtClean="0">
                          <a:solidFill>
                            <a:srgbClr val="FFC000"/>
                          </a:solidFill>
                          <a:effectLst/>
                          <a:latin typeface="+mn-lt"/>
                          <a:ea typeface="+mn-ea"/>
                          <a:cs typeface="+mn-cs"/>
                        </a:rPr>
                        <a:t>to identify patterns and trends is key to the transportation industry, which relies on making routes more efficient and predicting potential problems to increase profitability. The data analysis and </a:t>
                      </a:r>
                      <a:r>
                        <a:rPr lang="en-IN" sz="1400" b="0" i="1" kern="1200" dirty="0" smtClean="0">
                          <a:solidFill>
                            <a:srgbClr val="FFC000"/>
                          </a:solidFill>
                          <a:effectLst/>
                          <a:latin typeface="+mn-lt"/>
                          <a:ea typeface="+mn-ea"/>
                          <a:cs typeface="+mn-cs"/>
                        </a:rPr>
                        <a:t>modelling </a:t>
                      </a:r>
                      <a:r>
                        <a:rPr lang="en-IN" sz="1400" b="0" i="1" kern="1200" dirty="0" smtClean="0">
                          <a:solidFill>
                            <a:srgbClr val="FFC000"/>
                          </a:solidFill>
                          <a:effectLst/>
                          <a:latin typeface="+mn-lt"/>
                          <a:ea typeface="+mn-ea"/>
                          <a:cs typeface="+mn-cs"/>
                        </a:rPr>
                        <a:t>aspects of machine learning are important tools to delivery companies, public transportation and other transportation organizations</a:t>
                      </a:r>
                      <a:r>
                        <a:rPr lang="en-IN" sz="1800" b="0" i="0" kern="1200" dirty="0" smtClean="0">
                          <a:solidFill>
                            <a:srgbClr val="FFC000"/>
                          </a:solidFill>
                          <a:effectLst/>
                          <a:latin typeface="+mn-lt"/>
                          <a:ea typeface="+mn-ea"/>
                          <a:cs typeface="+mn-cs"/>
                        </a:rPr>
                        <a:t>.</a:t>
                      </a:r>
                    </a:p>
                    <a:p>
                      <a:endParaRPr lang="en-IN" dirty="0"/>
                    </a:p>
                  </a:txBody>
                  <a:tcPr>
                    <a:blipFill>
                      <a:blip r:embed="rId10"/>
                      <a:tile tx="0" ty="0" sx="100000" sy="100000" flip="none" algn="tl"/>
                    </a:blip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smtClean="0">
                          <a:solidFill>
                            <a:schemeClr val="dk1"/>
                          </a:solidFill>
                          <a:effectLst/>
                          <a:latin typeface="+mn-lt"/>
                          <a:ea typeface="+mn-ea"/>
                          <a:cs typeface="+mn-cs"/>
                          <a:hlinkClick r:id="rId11"/>
                        </a:rPr>
                        <a:t>Oil and gas</a:t>
                      </a:r>
                      <a:r>
                        <a:rPr lang="en-IN" sz="1800" b="0" i="0" u="none" strike="noStrike" kern="1200" dirty="0" smtClean="0">
                          <a:solidFill>
                            <a:schemeClr val="dk1"/>
                          </a:solidFill>
                          <a:effectLst/>
                          <a:latin typeface="+mn-lt"/>
                          <a:ea typeface="+mn-ea"/>
                          <a:cs typeface="+mn-cs"/>
                        </a:rPr>
                        <a:t>- </a:t>
                      </a:r>
                      <a:r>
                        <a:rPr lang="en-IN" sz="1600" b="0" i="0" kern="1200" dirty="0" smtClean="0">
                          <a:solidFill>
                            <a:srgbClr val="00B050"/>
                          </a:solidFill>
                          <a:effectLst/>
                          <a:latin typeface="+mn-lt"/>
                          <a:ea typeface="+mn-ea"/>
                          <a:cs typeface="+mn-cs"/>
                        </a:rPr>
                        <a:t>Finding new energy sources. </a:t>
                      </a:r>
                      <a:r>
                        <a:rPr lang="en-IN" sz="1600" b="0" i="0" kern="1200" dirty="0" smtClean="0">
                          <a:solidFill>
                            <a:srgbClr val="00B050"/>
                          </a:solidFill>
                          <a:effectLst/>
                          <a:latin typeface="+mn-lt"/>
                          <a:ea typeface="+mn-ea"/>
                          <a:cs typeface="+mn-cs"/>
                        </a:rPr>
                        <a:t>Analyse </a:t>
                      </a:r>
                      <a:r>
                        <a:rPr lang="en-IN" sz="1600" b="0" i="0" kern="1200" dirty="0" smtClean="0">
                          <a:solidFill>
                            <a:srgbClr val="00B050"/>
                          </a:solidFill>
                          <a:effectLst/>
                          <a:latin typeface="+mn-lt"/>
                          <a:ea typeface="+mn-ea"/>
                          <a:cs typeface="+mn-cs"/>
                        </a:rPr>
                        <a:t>minerals in the ground. Predicting refinery sensor failure. Streamlining oil distribution to make it more efficient and cost-effective. The number of machine learning use cases for this industry is vast – and still expanding</a:t>
                      </a:r>
                      <a:r>
                        <a:rPr lang="en-IN" sz="1800" b="0" i="0" kern="1200" dirty="0" smtClean="0">
                          <a:solidFill>
                            <a:srgbClr val="00B050"/>
                          </a:solidFill>
                          <a:effectLst/>
                          <a:latin typeface="+mn-lt"/>
                          <a:ea typeface="+mn-ea"/>
                          <a:cs typeface="+mn-cs"/>
                        </a:rPr>
                        <a:t>.</a:t>
                      </a:r>
                      <a:endParaRPr lang="en-IN" sz="1800" b="0" i="0" u="none" strike="noStrike" kern="1200" dirty="0" smtClean="0">
                        <a:solidFill>
                          <a:srgbClr val="00B05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effectLst/>
                        <a:latin typeface="+mn-lt"/>
                        <a:ea typeface="+mn-ea"/>
                        <a:cs typeface="+mn-cs"/>
                      </a:endParaRPr>
                    </a:p>
                    <a:p>
                      <a:endParaRPr lang="en-IN" dirty="0"/>
                    </a:p>
                  </a:txBody>
                  <a:tcPr>
                    <a:blipFill>
                      <a:blip r:embed="rId8"/>
                      <a:tile tx="0" ty="0" sx="100000" sy="100000" flip="none" algn="tl"/>
                    </a:blipFill>
                  </a:tcPr>
                </a:tc>
              </a:tr>
            </a:tbl>
          </a:graphicData>
        </a:graphic>
      </p:graphicFrame>
    </p:spTree>
    <p:extLst>
      <p:ext uri="{BB962C8B-B14F-4D97-AF65-F5344CB8AC3E}">
        <p14:creationId xmlns:p14="http://schemas.microsoft.com/office/powerpoint/2010/main" val="186510759"/>
      </p:ext>
    </p:extLst>
  </p:cSld>
  <p:clrMapOvr>
    <a:masterClrMapping/>
  </p:clrMapOvr>
  <mc:AlternateContent xmlns:mc="http://schemas.openxmlformats.org/markup-compatibility/2006" xmlns:p14="http://schemas.microsoft.com/office/powerpoint/2010/main">
    <mc:Choice Requires="p14">
      <p:transition spd="slow" p14:dur="2750">
        <p14:flythrough dir="out" hasBounce="1"/>
        <p:sndAc>
          <p:stSnd>
            <p:snd r:embed="rId3" name="type.wav"/>
          </p:stSnd>
        </p:sndAc>
      </p:transition>
    </mc:Choice>
    <mc:Fallback xmlns="">
      <p:transition spd="slow">
        <p:fade/>
        <p:sndAc>
          <p:stSnd>
            <p:snd r:embed="rId12" name="type.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How Machine Learning Learns a Target Function</a:t>
            </a:r>
            <a:r>
              <a:rPr lang="en-IN" sz="3200" b="1" dirty="0"/>
              <a:t/>
            </a:r>
            <a:br>
              <a:rPr lang="en-IN" sz="3200" b="1" dirty="0"/>
            </a:br>
            <a:endParaRPr lang="en-IN" sz="3200" dirty="0"/>
          </a:p>
        </p:txBody>
      </p:sp>
      <p:sp>
        <p:nvSpPr>
          <p:cNvPr id="3" name="Content Placeholder 2"/>
          <p:cNvSpPr>
            <a:spLocks noGrp="1"/>
          </p:cNvSpPr>
          <p:nvPr>
            <p:ph idx="1"/>
          </p:nvPr>
        </p:nvSpPr>
        <p:spPr>
          <a:xfrm>
            <a:off x="457200" y="908720"/>
            <a:ext cx="8229600" cy="5217443"/>
          </a:xfrm>
          <a:solidFill>
            <a:srgbClr val="FFC000"/>
          </a:solidFill>
        </p:spPr>
        <p:txBody>
          <a:bodyPr/>
          <a:lstStyle/>
          <a:p>
            <a:pPr>
              <a:buFont typeface="Wingdings" pitchFamily="2" charset="2"/>
              <a:buChar char="Ø"/>
            </a:pPr>
            <a:r>
              <a:rPr lang="en-IN" sz="1400" dirty="0">
                <a:solidFill>
                  <a:srgbClr val="C00000"/>
                </a:solidFill>
              </a:rPr>
              <a:t>Hence, a machine learning performs a learning task where it is used to make predictions in the future (Y) when it is given new examples of input samples (x).</a:t>
            </a:r>
          </a:p>
          <a:p>
            <a:pPr>
              <a:buFont typeface="Wingdings" pitchFamily="2" charset="2"/>
              <a:buChar char="Ø"/>
            </a:pPr>
            <a:r>
              <a:rPr lang="en-IN" sz="1400" dirty="0">
                <a:solidFill>
                  <a:srgbClr val="C00000"/>
                </a:solidFill>
              </a:rPr>
              <a:t>Y = f(x)</a:t>
            </a:r>
          </a:p>
          <a:p>
            <a:pPr>
              <a:buFont typeface="Wingdings" pitchFamily="2" charset="2"/>
              <a:buChar char="Ø"/>
            </a:pPr>
            <a:r>
              <a:rPr lang="en-IN" sz="1400" dirty="0">
                <a:solidFill>
                  <a:srgbClr val="7030A0"/>
                </a:solidFill>
              </a:rPr>
              <a:t>As you can see, we do not know any properties of the target function f. What is its form? Linear, non-linear? So we use machine learning to approximate this function by learning from examples (x). If we knew the properties of f, then there would be no need for learning from data and use machine learning. Instead, we could have used the target function directly by solving the equation. But in the product review example, the </a:t>
            </a:r>
            <a:r>
              <a:rPr lang="en-IN" sz="1400" dirty="0" smtClean="0">
                <a:solidFill>
                  <a:srgbClr val="7030A0"/>
                </a:solidFill>
              </a:rPr>
              <a:t>behaviour of </a:t>
            </a:r>
            <a:r>
              <a:rPr lang="en-IN" sz="1400" dirty="0">
                <a:solidFill>
                  <a:srgbClr val="7030A0"/>
                </a:solidFill>
              </a:rPr>
              <a:t>the target function cannot be described using an equation and therefore machine learning is used to derive an approximation of this target function. The target function tries to capture the representation of product reviews by mapping each kind of product review input to the output</a:t>
            </a:r>
            <a:r>
              <a:rPr lang="en-IN" sz="1400" dirty="0" smtClean="0">
                <a:solidFill>
                  <a:srgbClr val="7030A0"/>
                </a:solidFill>
              </a:rPr>
              <a:t>.</a:t>
            </a:r>
          </a:p>
          <a:p>
            <a:pPr>
              <a:buFont typeface="Wingdings" pitchFamily="2" charset="2"/>
              <a:buChar char="Ø"/>
            </a:pPr>
            <a:endParaRPr lang="en-IN" sz="1400" dirty="0">
              <a:solidFill>
                <a:srgbClr val="7030A0"/>
              </a:solidFill>
            </a:endParaRPr>
          </a:p>
          <a:p>
            <a:pPr>
              <a:buFont typeface="Wingdings" pitchFamily="2" charset="2"/>
              <a:buChar char="Ø"/>
            </a:pPr>
            <a:r>
              <a:rPr lang="en-IN" sz="1400" dirty="0"/>
              <a:t>For doing this, the machine learning algorithm considers certain assumptions about the target function and starts the estimation of the target function with a hypothesis. The hypothesis might vary from time to time since the target function is unknown. Therefore, to arrive at a better function that approximates well the target function, some iterations of the hypothesis are done to estimate the best output. Hence, the hypothesis helps the machine learning algorithm to arrive at a better approximation of the target function in a shorter period, rather than letting the machine learning algorithm itself to figure out the whole thing by trying endless computations. This would take very long to arrive at a prediction.</a:t>
            </a:r>
          </a:p>
          <a:p>
            <a:endParaRPr lang="en-IN" dirty="0"/>
          </a:p>
        </p:txBody>
      </p:sp>
    </p:spTree>
    <p:extLst>
      <p:ext uri="{BB962C8B-B14F-4D97-AF65-F5344CB8AC3E}">
        <p14:creationId xmlns:p14="http://schemas.microsoft.com/office/powerpoint/2010/main" val="1185085494"/>
      </p:ext>
    </p:extLst>
  </p:cSld>
  <p:clrMapOvr>
    <a:masterClrMapping/>
  </p:clrMapOvr>
  <mc:AlternateContent xmlns:mc="http://schemas.openxmlformats.org/markup-compatibility/2006" xmlns:p14="http://schemas.microsoft.com/office/powerpoint/2010/main">
    <mc:Choice Requires="p14">
      <p:transition spd="slow" p14:dur="2750">
        <p14:window/>
        <p:sndAc>
          <p:stSnd>
            <p:snd r:embed="rId2" name="click.wav"/>
          </p:stSnd>
        </p:sndAc>
      </p:transition>
    </mc:Choice>
    <mc:Fallback xmlns="">
      <p:transition spd="slow">
        <p:fade/>
        <p:sndAc>
          <p:stSnd>
            <p:snd r:embed="rId3" name="click.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216023"/>
          </a:xfrm>
        </p:spPr>
        <p:txBody>
          <a:bodyPr/>
          <a:lstStyle/>
          <a:p>
            <a:r>
              <a:rPr lang="en-US" sz="100" dirty="0" smtClean="0"/>
              <a:t>.</a:t>
            </a:r>
            <a:endParaRPr lang="en-IN" sz="100" dirty="0"/>
          </a:p>
        </p:txBody>
      </p:sp>
      <p:sp>
        <p:nvSpPr>
          <p:cNvPr id="3" name="Subtitle 2"/>
          <p:cNvSpPr>
            <a:spLocks noGrp="1"/>
          </p:cNvSpPr>
          <p:nvPr>
            <p:ph type="subTitle" idx="1"/>
          </p:nvPr>
        </p:nvSpPr>
        <p:spPr>
          <a:xfrm>
            <a:off x="611560" y="4653136"/>
            <a:ext cx="6400800" cy="1752600"/>
          </a:xfrm>
        </p:spPr>
        <p:txBody>
          <a:bodyPr/>
          <a:lstStyle/>
          <a:p>
            <a:r>
              <a:rPr lang="en-US" dirty="0" smtClean="0"/>
              <a:t>..</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 y="188640"/>
            <a:ext cx="7334250" cy="30963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3501009"/>
            <a:ext cx="5944430" cy="3356992"/>
          </a:xfrm>
          <a:prstGeom prst="rect">
            <a:avLst/>
          </a:prstGeom>
        </p:spPr>
      </p:pic>
    </p:spTree>
    <p:extLst>
      <p:ext uri="{BB962C8B-B14F-4D97-AF65-F5344CB8AC3E}">
        <p14:creationId xmlns:p14="http://schemas.microsoft.com/office/powerpoint/2010/main" val="3875914493"/>
      </p:ext>
    </p:extLst>
  </p:cSld>
  <p:clrMapOvr>
    <a:masterClrMapping/>
  </p:clrMapOvr>
  <mc:AlternateContent xmlns:mc="http://schemas.openxmlformats.org/markup-compatibility/2006" xmlns:p14="http://schemas.microsoft.com/office/powerpoint/2010/main">
    <mc:Choice Requires="p14">
      <p:transition spd="slow" p14:dur="2750">
        <p:split/>
        <p:sndAc>
          <p:stSnd>
            <p:snd r:embed="rId2" name="type.wav"/>
          </p:stSnd>
        </p:sndAc>
      </p:transition>
    </mc:Choice>
    <mc:Fallback xmlns="">
      <p:transition spd="slow">
        <p:split/>
        <p:sndAc>
          <p:stSnd>
            <p:snd r:embed="rId5" name="type.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solidFill>
              <a:schemeClr val="accent1"/>
            </a:solidFill>
          </a:ln>
        </p:spPr>
        <p:txBody>
          <a:bodyPr/>
          <a:lstStyle/>
          <a:p>
            <a:r>
              <a:rPr lang="en-US" sz="3200" dirty="0" smtClean="0"/>
              <a:t>What Is a Deep Learning</a:t>
            </a:r>
            <a:endParaRPr lang="en-IN"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556792"/>
            <a:ext cx="7487696" cy="4896544"/>
          </a:xfrm>
        </p:spPr>
      </p:pic>
    </p:spTree>
    <p:extLst>
      <p:ext uri="{BB962C8B-B14F-4D97-AF65-F5344CB8AC3E}">
        <p14:creationId xmlns:p14="http://schemas.microsoft.com/office/powerpoint/2010/main" val="3367632007"/>
      </p:ext>
    </p:extLst>
  </p:cSld>
  <p:clrMapOvr>
    <a:masterClrMapping/>
  </p:clrMapOvr>
  <mc:AlternateContent xmlns:mc="http://schemas.openxmlformats.org/markup-compatibility/2006" xmlns:p14="http://schemas.microsoft.com/office/powerpoint/2010/main">
    <mc:Choice Requires="p14">
      <p:transition spd="slow" p14:dur="2750">
        <p:cover dir="rd"/>
        <p:sndAc>
          <p:stSnd>
            <p:snd r:embed="rId2" name="type.wav"/>
          </p:stSnd>
        </p:sndAc>
      </p:transition>
    </mc:Choice>
    <mc:Fallback xmlns="">
      <p:transition spd="slow">
        <p:cover dir="rd"/>
        <p:sndAc>
          <p:stSnd>
            <p:snd r:embed="rId4" name="type.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0"/>
            <a:ext cx="7772400" cy="1470025"/>
          </a:xfrm>
          <a:solidFill>
            <a:srgbClr val="7030A0"/>
          </a:solidFill>
        </p:spPr>
        <p:txBody>
          <a:bodyPr/>
          <a:lstStyle/>
          <a:p>
            <a:r>
              <a:rPr lang="en-US" sz="3600" i="1" dirty="0" smtClean="0">
                <a:solidFill>
                  <a:srgbClr val="00B050"/>
                </a:solidFill>
              </a:rPr>
              <a:t>applications</a:t>
            </a:r>
            <a:endParaRPr lang="en-IN" sz="3600" i="1" dirty="0">
              <a:solidFill>
                <a:srgbClr val="00B050"/>
              </a:solidFill>
            </a:endParaRPr>
          </a:p>
        </p:txBody>
      </p:sp>
      <p:sp>
        <p:nvSpPr>
          <p:cNvPr id="3" name="Subtitle 2"/>
          <p:cNvSpPr>
            <a:spLocks noGrp="1"/>
          </p:cNvSpPr>
          <p:nvPr>
            <p:ph type="subTitle" idx="1"/>
          </p:nvPr>
        </p:nvSpPr>
        <p:spPr>
          <a:xfrm>
            <a:off x="971600" y="1772816"/>
            <a:ext cx="6400800" cy="4536504"/>
          </a:xfrm>
          <a:blipFill>
            <a:blip r:embed="rId3"/>
            <a:tile tx="0" ty="0" sx="100000" sy="100000" flip="none" algn="tl"/>
          </a:blipFill>
        </p:spPr>
        <p:txBody>
          <a:bodyPr/>
          <a:lstStyle/>
          <a:p>
            <a:pPr marL="457200" lvl="0" indent="-457200" algn="l">
              <a:lnSpc>
                <a:spcPct val="80000"/>
              </a:lnSpc>
              <a:buFont typeface="Wingdings" pitchFamily="2" charset="2"/>
              <a:buChar char="v"/>
            </a:pPr>
            <a:r>
              <a:rPr lang="en-US" sz="2800" dirty="0">
                <a:solidFill>
                  <a:srgbClr val="7030A0"/>
                </a:solidFill>
              </a:rPr>
              <a:t>Web search </a:t>
            </a:r>
          </a:p>
          <a:p>
            <a:pPr marL="457200" lvl="0" indent="-457200" algn="l">
              <a:lnSpc>
                <a:spcPct val="80000"/>
              </a:lnSpc>
              <a:buFont typeface="Wingdings" pitchFamily="2" charset="2"/>
              <a:buChar char="v"/>
            </a:pPr>
            <a:r>
              <a:rPr lang="en-US" sz="2800" dirty="0" smtClean="0">
                <a:solidFill>
                  <a:srgbClr val="7030A0"/>
                </a:solidFill>
              </a:rPr>
              <a:t> Computational biology </a:t>
            </a:r>
          </a:p>
          <a:p>
            <a:pPr marL="457200" lvl="0" indent="-457200" algn="l">
              <a:lnSpc>
                <a:spcPct val="80000"/>
              </a:lnSpc>
              <a:buFont typeface="Wingdings" pitchFamily="2" charset="2"/>
              <a:buChar char="v"/>
            </a:pPr>
            <a:r>
              <a:rPr lang="en-US" sz="2800" dirty="0" smtClean="0">
                <a:solidFill>
                  <a:srgbClr val="7030A0"/>
                </a:solidFill>
              </a:rPr>
              <a:t>Finance</a:t>
            </a:r>
            <a:endParaRPr lang="en-US" sz="2800" dirty="0">
              <a:solidFill>
                <a:srgbClr val="7030A0"/>
              </a:solidFill>
            </a:endParaRPr>
          </a:p>
          <a:p>
            <a:pPr marL="457200" lvl="0" indent="-457200" algn="l">
              <a:lnSpc>
                <a:spcPct val="80000"/>
              </a:lnSpc>
              <a:buFont typeface="Wingdings" pitchFamily="2" charset="2"/>
              <a:buChar char="v"/>
            </a:pPr>
            <a:r>
              <a:rPr lang="en-US" sz="2800" dirty="0">
                <a:solidFill>
                  <a:srgbClr val="7030A0"/>
                </a:solidFill>
              </a:rPr>
              <a:t>E-commerce</a:t>
            </a:r>
          </a:p>
          <a:p>
            <a:pPr marL="457200" lvl="0" indent="-457200" algn="l">
              <a:lnSpc>
                <a:spcPct val="80000"/>
              </a:lnSpc>
              <a:buFont typeface="Wingdings" pitchFamily="2" charset="2"/>
              <a:buChar char="v"/>
            </a:pPr>
            <a:r>
              <a:rPr lang="en-US" sz="2800" dirty="0">
                <a:solidFill>
                  <a:srgbClr val="7030A0"/>
                </a:solidFill>
              </a:rPr>
              <a:t>Space </a:t>
            </a:r>
            <a:r>
              <a:rPr lang="en-US" sz="2800" dirty="0" smtClean="0">
                <a:solidFill>
                  <a:srgbClr val="7030A0"/>
                </a:solidFill>
              </a:rPr>
              <a:t>exploration  </a:t>
            </a:r>
          </a:p>
          <a:p>
            <a:pPr marL="457200" lvl="0" indent="-457200" algn="l">
              <a:lnSpc>
                <a:spcPct val="80000"/>
              </a:lnSpc>
              <a:buFont typeface="Wingdings" pitchFamily="2" charset="2"/>
              <a:buChar char="v"/>
            </a:pPr>
            <a:r>
              <a:rPr lang="en-US" sz="2800" dirty="0" smtClean="0">
                <a:solidFill>
                  <a:srgbClr val="7030A0"/>
                </a:solidFill>
              </a:rPr>
              <a:t>Robotics</a:t>
            </a:r>
            <a:endParaRPr lang="en-US" sz="2800" dirty="0">
              <a:solidFill>
                <a:srgbClr val="7030A0"/>
              </a:solidFill>
            </a:endParaRPr>
          </a:p>
          <a:p>
            <a:pPr marL="457200" lvl="0" indent="-457200" algn="l">
              <a:lnSpc>
                <a:spcPct val="80000"/>
              </a:lnSpc>
              <a:buFont typeface="Wingdings" pitchFamily="2" charset="2"/>
              <a:buChar char="v"/>
            </a:pPr>
            <a:r>
              <a:rPr lang="en-US" sz="2800" dirty="0">
                <a:solidFill>
                  <a:srgbClr val="7030A0"/>
                </a:solidFill>
              </a:rPr>
              <a:t>Information extraction</a:t>
            </a:r>
          </a:p>
          <a:p>
            <a:pPr marL="457200" lvl="0" indent="-457200" algn="l">
              <a:lnSpc>
                <a:spcPct val="80000"/>
              </a:lnSpc>
              <a:buFont typeface="Wingdings" pitchFamily="2" charset="2"/>
              <a:buChar char="v"/>
            </a:pPr>
            <a:r>
              <a:rPr lang="en-US" sz="2800" dirty="0">
                <a:solidFill>
                  <a:srgbClr val="7030A0"/>
                </a:solidFill>
              </a:rPr>
              <a:t>Social networks</a:t>
            </a:r>
          </a:p>
          <a:p>
            <a:pPr marL="457200" lvl="0" indent="-457200" algn="l">
              <a:lnSpc>
                <a:spcPct val="80000"/>
              </a:lnSpc>
              <a:buFont typeface="Wingdings" pitchFamily="2" charset="2"/>
              <a:buChar char="v"/>
            </a:pPr>
            <a:r>
              <a:rPr lang="en-US" sz="2800" dirty="0">
                <a:solidFill>
                  <a:srgbClr val="7030A0"/>
                </a:solidFill>
              </a:rPr>
              <a:t>Debugging</a:t>
            </a:r>
          </a:p>
          <a:p>
            <a:pPr algn="l"/>
            <a:endParaRPr lang="en-IN" dirty="0"/>
          </a:p>
        </p:txBody>
      </p:sp>
    </p:spTree>
    <p:extLst>
      <p:ext uri="{BB962C8B-B14F-4D97-AF65-F5344CB8AC3E}">
        <p14:creationId xmlns:p14="http://schemas.microsoft.com/office/powerpoint/2010/main" val="280057775"/>
      </p:ext>
    </p:extLst>
  </p:cSld>
  <p:clrMapOvr>
    <a:masterClrMapping/>
  </p:clrMapOvr>
  <mc:AlternateContent xmlns:mc="http://schemas.openxmlformats.org/markup-compatibility/2006" xmlns:p14="http://schemas.microsoft.com/office/powerpoint/2010/main">
    <mc:Choice Requires="p14">
      <p:transition spd="slow" p14:dur="2750">
        <p14:conveyor dir="r"/>
        <p:sndAc>
          <p:stSnd>
            <p:snd r:embed="rId2" name="type.wav"/>
          </p:stSnd>
        </p:sndAc>
      </p:transition>
    </mc:Choice>
    <mc:Fallback xmlns="">
      <p:transition spd="slow">
        <p:fade/>
        <p:sndAc>
          <p:stSnd>
            <p:snd r:embed="rId4" name="type.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720079"/>
          </a:xfrm>
          <a:solidFill>
            <a:srgbClr val="00B0F0"/>
          </a:solidFill>
        </p:spPr>
        <p:txBody>
          <a:bodyPr/>
          <a:lstStyle/>
          <a:p>
            <a:r>
              <a:rPr lang="en-US" sz="2800" b="1" dirty="0" smtClean="0"/>
              <a:t>Optimization</a:t>
            </a:r>
            <a:endParaRPr lang="en-IN" sz="2800" b="1" dirty="0"/>
          </a:p>
        </p:txBody>
      </p:sp>
      <p:sp>
        <p:nvSpPr>
          <p:cNvPr id="3" name="Subtitle 2"/>
          <p:cNvSpPr>
            <a:spLocks noGrp="1"/>
          </p:cNvSpPr>
          <p:nvPr>
            <p:ph type="subTitle" idx="1"/>
          </p:nvPr>
        </p:nvSpPr>
        <p:spPr>
          <a:xfrm>
            <a:off x="1248746" y="764704"/>
            <a:ext cx="6400800" cy="3528392"/>
          </a:xfrm>
          <a:noFill/>
        </p:spPr>
        <p:txBody>
          <a:bodyPr/>
          <a:lstStyle/>
          <a:p>
            <a:r>
              <a:rPr lang="en-US" b="1" dirty="0">
                <a:solidFill>
                  <a:schemeClr val="tx1">
                    <a:lumMod val="95000"/>
                    <a:lumOff val="5000"/>
                  </a:schemeClr>
                </a:solidFill>
              </a:rPr>
              <a:t>Combinatorial optimization</a:t>
            </a:r>
          </a:p>
          <a:p>
            <a:pPr lvl="1"/>
            <a:r>
              <a:rPr lang="en-US" dirty="0">
                <a:solidFill>
                  <a:srgbClr val="002060"/>
                </a:solidFill>
              </a:rPr>
              <a:t>E.g.: Greedy search</a:t>
            </a:r>
          </a:p>
          <a:p>
            <a:r>
              <a:rPr lang="en-US" b="1" dirty="0">
                <a:solidFill>
                  <a:schemeClr val="tx2">
                    <a:lumMod val="75000"/>
                    <a:lumOff val="25000"/>
                  </a:schemeClr>
                </a:solidFill>
              </a:rPr>
              <a:t>Convex optimization</a:t>
            </a:r>
          </a:p>
          <a:p>
            <a:pPr lvl="1"/>
            <a:r>
              <a:rPr lang="en-US" dirty="0">
                <a:solidFill>
                  <a:srgbClr val="00B050"/>
                </a:solidFill>
              </a:rPr>
              <a:t>E.g</a:t>
            </a:r>
            <a:r>
              <a:rPr lang="en-US" dirty="0">
                <a:solidFill>
                  <a:schemeClr val="accent6">
                    <a:lumMod val="60000"/>
                    <a:lumOff val="40000"/>
                  </a:schemeClr>
                </a:solidFill>
              </a:rPr>
              <a:t>.: Gradient descent</a:t>
            </a:r>
          </a:p>
          <a:p>
            <a:r>
              <a:rPr lang="en-US" dirty="0">
                <a:solidFill>
                  <a:srgbClr val="FFC000"/>
                </a:solidFill>
              </a:rPr>
              <a:t>Constrained optimization</a:t>
            </a:r>
          </a:p>
          <a:p>
            <a:pPr lvl="1"/>
            <a:r>
              <a:rPr lang="en-US" dirty="0">
                <a:solidFill>
                  <a:srgbClr val="00B050"/>
                </a:solidFill>
              </a:rPr>
              <a:t>E.g.: </a:t>
            </a:r>
            <a:r>
              <a:rPr lang="en-US" dirty="0">
                <a:solidFill>
                  <a:schemeClr val="accent2">
                    <a:lumMod val="75000"/>
                  </a:schemeClr>
                </a:solidFill>
              </a:rPr>
              <a:t>Linear programming</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 y="4077072"/>
            <a:ext cx="6076950" cy="2780928"/>
          </a:xfrm>
          <a:prstGeom prst="rect">
            <a:avLst/>
          </a:prstGeom>
        </p:spPr>
      </p:pic>
    </p:spTree>
    <p:extLst>
      <p:ext uri="{BB962C8B-B14F-4D97-AF65-F5344CB8AC3E}">
        <p14:creationId xmlns:p14="http://schemas.microsoft.com/office/powerpoint/2010/main" val="686174772"/>
      </p:ext>
    </p:extLst>
  </p:cSld>
  <p:clrMapOvr>
    <a:masterClrMapping/>
  </p:clrMapOvr>
  <mc:AlternateContent xmlns:mc="http://schemas.openxmlformats.org/markup-compatibility/2006" xmlns:p14="http://schemas.microsoft.com/office/powerpoint/2010/main">
    <mc:Choice Requires="p14">
      <p:transition spd="slow" p14:dur="2750">
        <p14:prism isContent="1" isInverted="1"/>
        <p:sndAc>
          <p:stSnd>
            <p:snd r:embed="rId2" name="type.wav"/>
          </p:stSnd>
        </p:sndAc>
      </p:transition>
    </mc:Choice>
    <mc:Fallback xmlns="">
      <p:transition spd="slow">
        <p:fade/>
        <p:sndAc>
          <p:stSnd>
            <p:snd r:embed="rId4" name="type.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864095"/>
          </a:xfrm>
          <a:solidFill>
            <a:srgbClr val="FFFF00"/>
          </a:solidFill>
        </p:spPr>
        <p:txBody>
          <a:bodyPr/>
          <a:lstStyle/>
          <a:p>
            <a:r>
              <a:rPr lang="en-US" b="1" dirty="0" smtClean="0"/>
              <a:t>Type Of Learning</a:t>
            </a:r>
            <a:endParaRPr lang="en-IN" b="1" dirty="0"/>
          </a:p>
        </p:txBody>
      </p:sp>
      <p:sp>
        <p:nvSpPr>
          <p:cNvPr id="3" name="Subtitle 2"/>
          <p:cNvSpPr>
            <a:spLocks noGrp="1"/>
          </p:cNvSpPr>
          <p:nvPr>
            <p:ph type="subTitle" idx="1"/>
          </p:nvPr>
        </p:nvSpPr>
        <p:spPr>
          <a:xfrm>
            <a:off x="1371600" y="1340768"/>
            <a:ext cx="6400800" cy="3600400"/>
          </a:xfrm>
        </p:spPr>
        <p:txBody>
          <a:bodyPr/>
          <a:lstStyle/>
          <a:p>
            <a:r>
              <a:rPr lang="en-US" sz="2800" b="1" dirty="0"/>
              <a:t>Supervised (inductive) learning</a:t>
            </a:r>
          </a:p>
          <a:p>
            <a:pPr lvl="1"/>
            <a:r>
              <a:rPr lang="en-US" sz="2400" dirty="0"/>
              <a:t>Training data includes desired outputs</a:t>
            </a:r>
          </a:p>
          <a:p>
            <a:r>
              <a:rPr lang="en-US" sz="2800" b="1" dirty="0"/>
              <a:t>Unsupervised learning</a:t>
            </a:r>
          </a:p>
          <a:p>
            <a:pPr lvl="1"/>
            <a:r>
              <a:rPr lang="en-US" sz="2400" dirty="0"/>
              <a:t>Training data does not include desired outputs</a:t>
            </a:r>
          </a:p>
          <a:p>
            <a:r>
              <a:rPr lang="en-US" sz="2800" b="1" dirty="0"/>
              <a:t>Semi-supervised learning</a:t>
            </a:r>
          </a:p>
          <a:p>
            <a:pPr lvl="1"/>
            <a:r>
              <a:rPr lang="en-US" sz="2400" dirty="0"/>
              <a:t>Training data includes a few desired outputs</a:t>
            </a:r>
          </a:p>
          <a:p>
            <a:r>
              <a:rPr lang="en-US" sz="2800" b="1" dirty="0"/>
              <a:t>Reinforcement learning</a:t>
            </a:r>
          </a:p>
          <a:p>
            <a:pPr lvl="1"/>
            <a:r>
              <a:rPr lang="en-US" sz="2400" dirty="0"/>
              <a:t>Rewards from sequence of actions</a:t>
            </a:r>
          </a:p>
          <a:p>
            <a:endParaRPr lang="en-IN" dirty="0"/>
          </a:p>
        </p:txBody>
      </p:sp>
    </p:spTree>
    <p:extLst>
      <p:ext uri="{BB962C8B-B14F-4D97-AF65-F5344CB8AC3E}">
        <p14:creationId xmlns:p14="http://schemas.microsoft.com/office/powerpoint/2010/main" val="3859976816"/>
      </p:ext>
    </p:extLst>
  </p:cSld>
  <p:clrMapOvr>
    <a:masterClrMapping/>
  </p:clrMapOvr>
  <mc:AlternateContent xmlns:mc="http://schemas.openxmlformats.org/markup-compatibility/2006" xmlns:p14="http://schemas.microsoft.com/office/powerpoint/2010/main">
    <mc:Choice Requires="p14">
      <p:transition spd="slow" p14:dur="2750">
        <p14:ferris dir="r"/>
        <p:sndAc>
          <p:stSnd>
            <p:snd r:embed="rId2" name="type.wav"/>
          </p:stSnd>
        </p:sndAc>
      </p:transition>
    </mc:Choice>
    <mc:Fallback xmlns="">
      <p:transition spd="slow">
        <p:fade/>
        <p:sndAc>
          <p:stSnd>
            <p:snd r:embed="rId3" name="type.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1152127"/>
          </a:xfrm>
          <a:solidFill>
            <a:srgbClr val="C00000"/>
          </a:solidFill>
        </p:spPr>
        <p:txBody>
          <a:bodyPr/>
          <a:lstStyle/>
          <a:p>
            <a:r>
              <a:rPr lang="en-US" dirty="0" smtClean="0"/>
              <a:t>Credit</a:t>
            </a:r>
            <a:endParaRPr lang="en-IN" dirty="0"/>
          </a:p>
        </p:txBody>
      </p:sp>
      <p:sp>
        <p:nvSpPr>
          <p:cNvPr id="3" name="Subtitle 2"/>
          <p:cNvSpPr>
            <a:spLocks noGrp="1"/>
          </p:cNvSpPr>
          <p:nvPr>
            <p:ph type="subTitle" idx="1"/>
          </p:nvPr>
        </p:nvSpPr>
        <p:spPr>
          <a:xfrm>
            <a:off x="1259632" y="1700808"/>
            <a:ext cx="6400800" cy="115212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r>
              <a:rPr lang="en-US" sz="2800" dirty="0" err="1" smtClean="0"/>
              <a:t>Jis</a:t>
            </a:r>
            <a:r>
              <a:rPr lang="en-US" sz="2800" dirty="0" smtClean="0"/>
              <a:t> College Library’s E facility </a:t>
            </a:r>
            <a:endParaRPr lang="en-US" dirty="0" smtClean="0"/>
          </a:p>
          <a:p>
            <a:r>
              <a:rPr lang="en-US" sz="2800" dirty="0" smtClean="0"/>
              <a:t>Soft Computing-</a:t>
            </a:r>
            <a:r>
              <a:rPr lang="en-US" sz="2400" dirty="0" err="1" smtClean="0"/>
              <a:t>pearson</a:t>
            </a:r>
            <a:endParaRPr lang="en-IN" sz="2400" dirty="0"/>
          </a:p>
        </p:txBody>
      </p:sp>
    </p:spTree>
    <p:extLst>
      <p:ext uri="{BB962C8B-B14F-4D97-AF65-F5344CB8AC3E}">
        <p14:creationId xmlns:p14="http://schemas.microsoft.com/office/powerpoint/2010/main" val="2528350338"/>
      </p:ext>
    </p:extLst>
  </p:cSld>
  <p:clrMapOvr>
    <a:masterClrMapping/>
  </p:clrMapOvr>
  <mc:AlternateContent xmlns:mc="http://schemas.openxmlformats.org/markup-compatibility/2006" xmlns:p14="http://schemas.microsoft.com/office/powerpoint/2010/main">
    <mc:Choice Requires="p14">
      <p:transition spd="slow" p14:dur="275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122413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lstStyle/>
          <a:p>
            <a:r>
              <a:rPr lang="en-US" b="1" dirty="0" smtClean="0"/>
              <a:t>Future Of Machine Learning</a:t>
            </a:r>
            <a:endParaRPr lang="en-IN" b="1" dirty="0"/>
          </a:p>
        </p:txBody>
      </p:sp>
      <p:sp>
        <p:nvSpPr>
          <p:cNvPr id="3" name="Subtitle 2"/>
          <p:cNvSpPr>
            <a:spLocks noGrp="1"/>
          </p:cNvSpPr>
          <p:nvPr>
            <p:ph type="subTitle" idx="1"/>
          </p:nvPr>
        </p:nvSpPr>
        <p:spPr>
          <a:xfrm>
            <a:off x="251520" y="1556792"/>
            <a:ext cx="6400800" cy="5184576"/>
          </a:xfrm>
          <a:blipFill>
            <a:blip r:embed="rId2"/>
            <a:tile tx="0" ty="0" sx="100000" sy="100000" flip="none" algn="tl"/>
          </a:blipFill>
        </p:spPr>
        <p:txBody>
          <a:bodyPr/>
          <a:lstStyle/>
          <a:p>
            <a:r>
              <a:rPr lang="en-IN" sz="1600" b="1" dirty="0">
                <a:solidFill>
                  <a:srgbClr val="00B050"/>
                </a:solidFill>
              </a:rPr>
              <a:t>I am only </a:t>
            </a:r>
            <a:r>
              <a:rPr lang="en-IN" sz="1600" b="1" dirty="0" smtClean="0">
                <a:solidFill>
                  <a:srgbClr val="00B050"/>
                </a:solidFill>
              </a:rPr>
              <a:t>some days  </a:t>
            </a:r>
            <a:r>
              <a:rPr lang="en-IN" sz="1600" b="1" dirty="0">
                <a:solidFill>
                  <a:srgbClr val="00B050"/>
                </a:solidFill>
              </a:rPr>
              <a:t>old in ML </a:t>
            </a:r>
            <a:r>
              <a:rPr lang="en-IN" sz="1600" b="1" dirty="0" smtClean="0">
                <a:solidFill>
                  <a:srgbClr val="00B050"/>
                </a:solidFill>
              </a:rPr>
              <a:t>so, </a:t>
            </a:r>
            <a:r>
              <a:rPr lang="en-IN" sz="1600" b="1" dirty="0">
                <a:solidFill>
                  <a:srgbClr val="00B050"/>
                </a:solidFill>
              </a:rPr>
              <a:t>am not in right place to say what is </a:t>
            </a:r>
            <a:r>
              <a:rPr lang="en-IN" sz="1600" b="1" dirty="0" smtClean="0">
                <a:solidFill>
                  <a:srgbClr val="00B050"/>
                </a:solidFill>
              </a:rPr>
              <a:t>the future</a:t>
            </a:r>
            <a:r>
              <a:rPr lang="en-IN" sz="1600" b="1" dirty="0">
                <a:solidFill>
                  <a:srgbClr val="00B050"/>
                </a:solidFill>
              </a:rPr>
              <a:t>, but I can mention some supercool upcoming trends </a:t>
            </a:r>
            <a:r>
              <a:rPr lang="en-IN" sz="1600" b="1" dirty="0" smtClean="0">
                <a:solidFill>
                  <a:srgbClr val="00B050"/>
                </a:solidFill>
              </a:rPr>
              <a:t>in Ml</a:t>
            </a:r>
            <a:r>
              <a:rPr lang="en-IN" sz="1600" b="1" dirty="0">
                <a:solidFill>
                  <a:schemeClr val="accent1">
                    <a:lumMod val="10000"/>
                  </a:schemeClr>
                </a:solidFill>
              </a:rPr>
              <a:t/>
            </a:r>
            <a:br>
              <a:rPr lang="en-IN" sz="1600" b="1" dirty="0">
                <a:solidFill>
                  <a:schemeClr val="accent1">
                    <a:lumMod val="10000"/>
                  </a:schemeClr>
                </a:solidFill>
              </a:rPr>
            </a:br>
            <a:endParaRPr lang="en-IN" sz="1600" b="1" dirty="0" smtClean="0">
              <a:solidFill>
                <a:schemeClr val="accent1">
                  <a:lumMod val="10000"/>
                </a:schemeClr>
              </a:solidFill>
            </a:endParaRPr>
          </a:p>
          <a:p>
            <a:r>
              <a:rPr lang="en-IN" sz="1400" b="1" dirty="0" smtClean="0">
                <a:solidFill>
                  <a:schemeClr val="accent1">
                    <a:lumMod val="10000"/>
                  </a:schemeClr>
                </a:solidFill>
              </a:rPr>
              <a:t>1</a:t>
            </a:r>
            <a:r>
              <a:rPr lang="en-IN" sz="1400" b="1" dirty="0">
                <a:solidFill>
                  <a:schemeClr val="accent1">
                    <a:lumMod val="10000"/>
                  </a:schemeClr>
                </a:solidFill>
              </a:rPr>
              <a:t>. </a:t>
            </a:r>
            <a:r>
              <a:rPr lang="en-IN" sz="1400" b="1" dirty="0"/>
              <a:t>AI based Virtual Machines that can right and execute </a:t>
            </a:r>
            <a:endParaRPr lang="en-IN" sz="1400" b="1" dirty="0" smtClean="0"/>
          </a:p>
          <a:p>
            <a:endParaRPr lang="en-IN" sz="1400" b="1" dirty="0" smtClean="0"/>
          </a:p>
          <a:p>
            <a:r>
              <a:rPr lang="en-IN" sz="1400" b="1" dirty="0" smtClean="0"/>
              <a:t>programs</a:t>
            </a:r>
            <a:r>
              <a:rPr lang="en-IN" sz="1400" b="1" dirty="0"/>
              <a:t>:  like </a:t>
            </a:r>
            <a:r>
              <a:rPr lang="en-IN" sz="1400" b="1" dirty="0">
                <a:hlinkClick r:id="rId3"/>
              </a:rPr>
              <a:t>Google</a:t>
            </a:r>
            <a:r>
              <a:rPr lang="en-IN" sz="1400" b="1" dirty="0" smtClean="0">
                <a:hlinkClick r:id="rId3"/>
              </a:rPr>
              <a:t>+</a:t>
            </a:r>
            <a:endParaRPr lang="en-IN" sz="1400" b="1" dirty="0" smtClean="0"/>
          </a:p>
          <a:p>
            <a:r>
              <a:rPr lang="en-IN" sz="1400" b="1" dirty="0"/>
              <a:t/>
            </a:r>
            <a:br>
              <a:rPr lang="en-IN" sz="1400" b="1" dirty="0"/>
            </a:br>
            <a:r>
              <a:rPr lang="en-IN" sz="1400" b="1" dirty="0"/>
              <a:t>2. Better Unsupervised algorithms : like </a:t>
            </a:r>
            <a:r>
              <a:rPr lang="en-IN" sz="1400" b="1" dirty="0">
                <a:hlinkClick r:id="rId4"/>
              </a:rPr>
              <a:t>http://</a:t>
            </a:r>
            <a:r>
              <a:rPr lang="en-IN" sz="1400" b="1" dirty="0" smtClean="0">
                <a:hlinkClick r:id="rId4"/>
              </a:rPr>
              <a:t>arxiv.org/abs/1306.1091</a:t>
            </a:r>
            <a:endParaRPr lang="en-IN" sz="1400" b="1" dirty="0" smtClean="0"/>
          </a:p>
          <a:p>
            <a:r>
              <a:rPr lang="en-IN" sz="1400" b="1" dirty="0"/>
              <a:t> </a:t>
            </a:r>
            <a:br>
              <a:rPr lang="en-IN" sz="1400" b="1" dirty="0"/>
            </a:br>
            <a:r>
              <a:rPr lang="en-IN" sz="1400" b="1" dirty="0"/>
              <a:t>3. Specialized Machine Learning hardware :  like </a:t>
            </a:r>
            <a:r>
              <a:rPr lang="en-IN" sz="1400" b="1" dirty="0">
                <a:hlinkClick r:id="rId5"/>
              </a:rPr>
              <a:t>http://www.computerworld.com/art...</a:t>
            </a:r>
            <a:r>
              <a:rPr lang="en-IN" sz="1400" b="1" dirty="0"/>
              <a:t> </a:t>
            </a:r>
            <a:endParaRPr lang="en-IN" sz="1400" b="1" dirty="0" smtClean="0"/>
          </a:p>
          <a:p>
            <a:r>
              <a:rPr lang="en-IN" sz="1400" b="1" dirty="0"/>
              <a:t/>
            </a:r>
            <a:br>
              <a:rPr lang="en-IN" sz="1400" b="1" dirty="0"/>
            </a:br>
            <a:r>
              <a:rPr lang="en-IN" sz="1400" b="1" dirty="0"/>
              <a:t>4. Quantum Computing algorithms : like </a:t>
            </a:r>
            <a:r>
              <a:rPr lang="en-IN" sz="1400" b="1" dirty="0">
                <a:hlinkClick r:id="rId6"/>
              </a:rPr>
              <a:t>http://</a:t>
            </a:r>
            <a:r>
              <a:rPr lang="en-IN" sz="1400" b="1" dirty="0" smtClean="0">
                <a:hlinkClick r:id="rId6"/>
              </a:rPr>
              <a:t>arxiv.org/abs/1307.0411</a:t>
            </a:r>
            <a:endParaRPr lang="en-IN" sz="1400" b="1" dirty="0" smtClean="0"/>
          </a:p>
          <a:p>
            <a:r>
              <a:rPr lang="en-IN" sz="1400" b="1" dirty="0"/>
              <a:t> </a:t>
            </a:r>
            <a:br>
              <a:rPr lang="en-IN" sz="1400" b="1" dirty="0"/>
            </a:br>
            <a:r>
              <a:rPr lang="en-IN" sz="1400" b="1" dirty="0"/>
              <a:t>5 . Better Boltzmann Machines: like  </a:t>
            </a:r>
            <a:r>
              <a:rPr lang="en-IN" sz="1400" b="1" dirty="0">
                <a:hlinkClick r:id="rId7"/>
              </a:rPr>
              <a:t>http://arxiv.org/abs/1411.3784</a:t>
            </a:r>
            <a:r>
              <a:rPr lang="en-IN" sz="1400" b="1" dirty="0"/>
              <a:t/>
            </a:r>
            <a:br>
              <a:rPr lang="en-IN" sz="1400" b="1" dirty="0"/>
            </a:br>
            <a:r>
              <a:rPr lang="en-IN" sz="1400" b="1" dirty="0"/>
              <a:t>6. Alignment learning connecting various types of high-dimensional </a:t>
            </a:r>
            <a:endParaRPr lang="en-IN" sz="1400" b="1" dirty="0" smtClean="0"/>
          </a:p>
          <a:p>
            <a:r>
              <a:rPr lang="en-IN" sz="1400" b="1" dirty="0" smtClean="0"/>
              <a:t>data</a:t>
            </a:r>
            <a:r>
              <a:rPr lang="en-IN" sz="1400" b="1" dirty="0"/>
              <a:t> </a:t>
            </a:r>
            <a:r>
              <a:rPr lang="en-IN" sz="1400" b="1" dirty="0">
                <a:hlinkClick r:id="rId8"/>
              </a:rPr>
              <a:t>http://cs.stanford.edu/people/</a:t>
            </a:r>
            <a:r>
              <a:rPr lang="en-IN" sz="1400" b="1" dirty="0" err="1">
                <a:hlinkClick r:id="rId8"/>
              </a:rPr>
              <a:t>ka</a:t>
            </a:r>
            <a:r>
              <a:rPr lang="en-IN" sz="1400" b="1" dirty="0" smtClean="0">
                <a:hlinkClick r:id="rId8"/>
              </a:rPr>
              <a:t>...</a:t>
            </a:r>
            <a:endParaRPr lang="en-IN" sz="1400" b="1" dirty="0" smtClean="0"/>
          </a:p>
          <a:p>
            <a:r>
              <a:rPr lang="en-IN" sz="1400" b="1" dirty="0"/>
              <a:t> </a:t>
            </a:r>
            <a:br>
              <a:rPr lang="en-IN" sz="1400" b="1" dirty="0"/>
            </a:br>
            <a:r>
              <a:rPr lang="en-IN" sz="1400" b="1" dirty="0"/>
              <a:t>7. Tensor Factorization for </a:t>
            </a:r>
            <a:r>
              <a:rPr lang="en-IN" sz="1400" b="1" dirty="0" err="1"/>
              <a:t>recos</a:t>
            </a:r>
            <a:r>
              <a:rPr lang="en-IN" sz="1400" b="1" dirty="0"/>
              <a:t> : like </a:t>
            </a:r>
            <a:r>
              <a:rPr lang="en-IN" sz="1400" b="1" u="sng" dirty="0">
                <a:hlinkClick r:id="rId9"/>
              </a:rPr>
              <a:t>http://www.cip.ifi.lmu.de</a:t>
            </a:r>
            <a:r>
              <a:rPr lang="en-IN" sz="1400" b="1" u="sng" dirty="0">
                <a:solidFill>
                  <a:srgbClr val="C00000"/>
                </a:solidFill>
                <a:hlinkClick r:id="rId9"/>
              </a:rPr>
              <a:t>/~</a:t>
            </a:r>
            <a:r>
              <a:rPr lang="en-IN" sz="1400" b="1" u="sng" dirty="0" err="1">
                <a:solidFill>
                  <a:srgbClr val="C00000"/>
                </a:solidFill>
                <a:hlinkClick r:id="rId9"/>
              </a:rPr>
              <a:t>nicke</a:t>
            </a:r>
            <a:r>
              <a:rPr lang="en-IN" sz="1400" b="1" u="sng" dirty="0">
                <a:solidFill>
                  <a:srgbClr val="C00000"/>
                </a:solidFill>
                <a:hlinkClick r:id="rId9"/>
              </a:rPr>
              <a:t>...</a:t>
            </a:r>
            <a:endParaRPr lang="en-IN" sz="1400" b="1" dirty="0">
              <a:solidFill>
                <a:srgbClr val="C00000"/>
              </a:solidFill>
            </a:endParaRPr>
          </a:p>
        </p:txBody>
      </p:sp>
    </p:spTree>
    <p:extLst>
      <p:ext uri="{BB962C8B-B14F-4D97-AF65-F5344CB8AC3E}">
        <p14:creationId xmlns:p14="http://schemas.microsoft.com/office/powerpoint/2010/main" val="868344582"/>
      </p:ext>
    </p:extLst>
  </p:cSld>
  <p:clrMapOvr>
    <a:masterClrMapping/>
  </p:clrMapOvr>
  <mc:AlternateContent xmlns:mc="http://schemas.openxmlformats.org/markup-compatibility/2006" xmlns:p14="http://schemas.microsoft.com/office/powerpoint/2010/main">
    <mc:Choice Requires="p14">
      <p:transition spd="slow" p14:dur="30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229600" cy="301426"/>
          </a:xfrm>
        </p:spPr>
        <p:txBody>
          <a:bodyPr>
            <a:noAutofit/>
          </a:bodyPr>
          <a:lstStyle/>
          <a:p>
            <a:r>
              <a:rPr lang="en-US" sz="100" dirty="0" smtClean="0"/>
              <a:t>.</a:t>
            </a:r>
            <a:endParaRPr lang="en-IN" sz="1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2348880"/>
            <a:ext cx="6696743" cy="2866598"/>
          </a:xfrm>
        </p:spPr>
      </p:pic>
    </p:spTree>
    <p:extLst>
      <p:ext uri="{BB962C8B-B14F-4D97-AF65-F5344CB8AC3E}">
        <p14:creationId xmlns:p14="http://schemas.microsoft.com/office/powerpoint/2010/main" val="2567716754"/>
      </p:ext>
    </p:extLst>
  </p:cSld>
  <p:clrMapOvr>
    <a:masterClrMapping/>
  </p:clrMapOvr>
  <mc:AlternateContent xmlns:mc="http://schemas.openxmlformats.org/markup-compatibility/2006" xmlns:p14="http://schemas.microsoft.com/office/powerpoint/2010/main">
    <mc:Choice Requires="p14">
      <p:transition spd="slow" p14:dur="2500">
        <p:checker/>
        <p:sndAc>
          <p:stSnd>
            <p:snd r:embed="rId2" name="type.wav"/>
          </p:stSnd>
        </p:sndAc>
      </p:transition>
    </mc:Choice>
    <mc:Fallback xmlns="">
      <p:transition spd="slow">
        <p:checker/>
        <p:sndAc>
          <p:stSnd>
            <p:snd r:embed="rId4" name="typ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a:tile tx="0" ty="0" sx="100000" sy="100000" flip="none" algn="tl"/>
          </a:blipFill>
        </p:spPr>
        <p:txBody>
          <a:bodyPr/>
          <a:lstStyle/>
          <a:p>
            <a:r>
              <a:rPr lang="en-US" sz="100" i="1" dirty="0" smtClean="0"/>
              <a:t>.</a:t>
            </a:r>
            <a:endParaRPr lang="en-IN" sz="100" i="1"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23728" y="1916832"/>
            <a:ext cx="3810532" cy="2990882"/>
          </a:xfrm>
        </p:spPr>
      </p:pic>
    </p:spTree>
    <p:extLst>
      <p:ext uri="{BB962C8B-B14F-4D97-AF65-F5344CB8AC3E}">
        <p14:creationId xmlns:p14="http://schemas.microsoft.com/office/powerpoint/2010/main" val="3227001848"/>
      </p:ext>
    </p:extLst>
  </p:cSld>
  <p:clrMapOvr>
    <a:masterClrMapping/>
  </p:clrMapOvr>
  <mc:AlternateContent xmlns:mc="http://schemas.openxmlformats.org/markup-compatibility/2006" xmlns:p14="http://schemas.microsoft.com/office/powerpoint/2010/main">
    <mc:Choice Requires="p14">
      <p:transition spd="slow" p14:dur="3000">
        <p14:flash/>
        <p:sndAc>
          <p:stSnd>
            <p:snd r:embed="rId2" name="cashreg.wav"/>
          </p:stSnd>
        </p:sndAc>
      </p:transition>
    </mc:Choice>
    <mc:Fallback xmlns="">
      <p:transition spd="slow">
        <p:fade/>
        <p:sndAc>
          <p:stSnd>
            <p:snd r:embed="rId5" name="cashreg.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CS-782 seminar group</a:t>
            </a:r>
            <a:endParaRPr lang="en-IN" sz="3200"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684516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101696"/>
      </p:ext>
    </p:extLst>
  </p:cSld>
  <p:clrMapOvr>
    <a:masterClrMapping/>
  </p:clrMapOvr>
  <mc:AlternateContent xmlns:mc="http://schemas.openxmlformats.org/markup-compatibility/2006" xmlns:p14="http://schemas.microsoft.com/office/powerpoint/2010/main">
    <mc:Choice Requires="p14">
      <p:transition spd="slow" p14:dur="1100">
        <p14:switch dir="l"/>
        <p:sndAc>
          <p:stSnd>
            <p:snd r:embed="rId2" name="click.wav"/>
          </p:stSnd>
        </p:sndAc>
      </p:transition>
    </mc:Choice>
    <mc:Fallback xmlns="">
      <p:transition spd="slow">
        <p:fade/>
        <p:sndAc>
          <p:stSnd>
            <p:snd r:embed="rId8" name="click.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CONTENT</a:t>
            </a:r>
            <a:endParaRPr lang="en-IN" sz="2400" b="1" dirty="0"/>
          </a:p>
        </p:txBody>
      </p:sp>
      <p:sp>
        <p:nvSpPr>
          <p:cNvPr id="3" name="Content Placeholder 2"/>
          <p:cNvSpPr>
            <a:spLocks noGrp="1"/>
          </p:cNvSpPr>
          <p:nvPr>
            <p:ph idx="1"/>
          </p:nvPr>
        </p:nvSpPr>
        <p:spPr>
          <a:xfrm>
            <a:off x="395536" y="1556792"/>
            <a:ext cx="8229600" cy="4525963"/>
          </a:xfrm>
          <a:solidFill>
            <a:srgbClr val="FF0000"/>
          </a:solidFill>
        </p:spPr>
        <p:txBody>
          <a:bodyPr/>
          <a:lstStyle/>
          <a:p>
            <a:pPr marL="400050" indent="-400050">
              <a:buFont typeface="+mj-lt"/>
              <a:buAutoNum type="romanLcPeriod"/>
            </a:pPr>
            <a:r>
              <a:rPr lang="en-US" sz="1800" dirty="0" smtClean="0">
                <a:latin typeface="Arial Rounded MT Bold" pitchFamily="34" charset="0"/>
              </a:rPr>
              <a:t>What Is</a:t>
            </a:r>
            <a:r>
              <a:rPr lang="en-US" sz="1800" dirty="0" smtClean="0">
                <a:latin typeface="Arial Rounded MT Bold" pitchFamily="34" charset="0"/>
              </a:rPr>
              <a:t> Machine Learning?</a:t>
            </a:r>
          </a:p>
          <a:p>
            <a:pPr marL="400050" indent="-400050">
              <a:buFont typeface="+mj-lt"/>
              <a:buAutoNum type="romanLcPeriod"/>
            </a:pPr>
            <a:r>
              <a:rPr lang="en-US" sz="1800" dirty="0" smtClean="0">
                <a:latin typeface="Arial Rounded MT Bold" pitchFamily="34" charset="0"/>
              </a:rPr>
              <a:t>Machine Learning Process?</a:t>
            </a:r>
          </a:p>
          <a:p>
            <a:pPr marL="400050" indent="-400050">
              <a:buFont typeface="+mj-lt"/>
              <a:buAutoNum type="romanLcPeriod"/>
            </a:pPr>
            <a:r>
              <a:rPr lang="en-US" sz="1800" dirty="0" smtClean="0">
                <a:latin typeface="Arial Rounded MT Bold" pitchFamily="34" charset="0"/>
              </a:rPr>
              <a:t>Why Machine Learning?</a:t>
            </a:r>
          </a:p>
          <a:p>
            <a:pPr marL="400050" indent="-400050">
              <a:buFont typeface="+mj-lt"/>
              <a:buAutoNum type="romanLcPeriod"/>
            </a:pPr>
            <a:r>
              <a:rPr lang="en-US" sz="1800" dirty="0" smtClean="0">
                <a:latin typeface="Arial Rounded MT Bold" pitchFamily="34" charset="0"/>
              </a:rPr>
              <a:t>What Required To create good Machine Learning System?</a:t>
            </a:r>
          </a:p>
          <a:p>
            <a:pPr marL="400050" indent="-400050">
              <a:buFont typeface="+mj-lt"/>
              <a:buAutoNum type="romanLcPeriod"/>
            </a:pPr>
            <a:r>
              <a:rPr lang="en-US" sz="1800" dirty="0" smtClean="0">
                <a:latin typeface="Arial Rounded MT Bold" pitchFamily="34" charset="0"/>
              </a:rPr>
              <a:t>Who Using It?</a:t>
            </a:r>
          </a:p>
          <a:p>
            <a:pPr marL="400050" indent="-400050">
              <a:buFont typeface="+mj-lt"/>
              <a:buAutoNum type="romanLcPeriod"/>
            </a:pPr>
            <a:r>
              <a:rPr lang="en-US" sz="1800" dirty="0" smtClean="0">
                <a:latin typeface="Arial Rounded MT Bold" pitchFamily="34" charset="0"/>
              </a:rPr>
              <a:t>How Machine Learning learns a Target Function?</a:t>
            </a:r>
          </a:p>
          <a:p>
            <a:pPr marL="400050" indent="-400050">
              <a:buFont typeface="+mj-lt"/>
              <a:buAutoNum type="romanLcPeriod"/>
            </a:pPr>
            <a:r>
              <a:rPr lang="en-US" sz="1800" dirty="0" smtClean="0">
                <a:latin typeface="Arial Rounded MT Bold" pitchFamily="34" charset="0"/>
              </a:rPr>
              <a:t>What is a Deep Learning?</a:t>
            </a:r>
          </a:p>
          <a:p>
            <a:pPr marL="400050" indent="-400050">
              <a:buFont typeface="+mj-lt"/>
              <a:buAutoNum type="romanLcPeriod"/>
            </a:pPr>
            <a:r>
              <a:rPr lang="en-US" sz="1800" dirty="0" smtClean="0">
                <a:latin typeface="Arial Rounded MT Bold" pitchFamily="34" charset="0"/>
              </a:rPr>
              <a:t>Optimization Technique </a:t>
            </a:r>
          </a:p>
          <a:p>
            <a:pPr marL="400050" indent="-400050">
              <a:buFont typeface="+mj-lt"/>
              <a:buAutoNum type="romanLcPeriod"/>
            </a:pPr>
            <a:r>
              <a:rPr lang="en-US" sz="1800" dirty="0" smtClean="0">
                <a:latin typeface="Arial Rounded MT Bold" pitchFamily="34" charset="0"/>
              </a:rPr>
              <a:t>Type Of Learning?</a:t>
            </a:r>
          </a:p>
          <a:p>
            <a:pPr marL="400050" indent="-400050">
              <a:buFont typeface="+mj-lt"/>
              <a:buAutoNum type="romanLcPeriod"/>
            </a:pPr>
            <a:r>
              <a:rPr lang="en-US" sz="1800" dirty="0" smtClean="0">
                <a:latin typeface="Arial Rounded MT Bold" pitchFamily="34" charset="0"/>
              </a:rPr>
              <a:t>Future of Machine Learning?</a:t>
            </a:r>
          </a:p>
          <a:p>
            <a:pPr marL="400050" indent="-400050">
              <a:buFont typeface="+mj-lt"/>
              <a:buAutoNum type="romanLcPeriod"/>
            </a:pPr>
            <a:endParaRPr lang="en-US" sz="1800" dirty="0" smtClean="0">
              <a:latin typeface="Arial Rounded MT Bold" pitchFamily="34" charset="0"/>
            </a:endParaRPr>
          </a:p>
          <a:p>
            <a:pPr marL="0" indent="0">
              <a:buNone/>
            </a:pPr>
            <a:endParaRPr lang="en-US" sz="1800" dirty="0" smtClean="0">
              <a:latin typeface="Arial Rounded MT Bold" pitchFamily="34" charset="0"/>
            </a:endParaRPr>
          </a:p>
          <a:p>
            <a:pPr marL="0" indent="0">
              <a:buNone/>
            </a:pPr>
            <a:endParaRPr lang="en-US" sz="1800" dirty="0">
              <a:latin typeface="Arial Rounded MT Bold" pitchFamily="34" charset="0"/>
            </a:endParaRPr>
          </a:p>
          <a:p>
            <a:endParaRPr lang="en-IN" dirty="0"/>
          </a:p>
        </p:txBody>
      </p:sp>
    </p:spTree>
    <p:extLst>
      <p:ext uri="{BB962C8B-B14F-4D97-AF65-F5344CB8AC3E}">
        <p14:creationId xmlns:p14="http://schemas.microsoft.com/office/powerpoint/2010/main" val="2265525604"/>
      </p:ext>
    </p:extLst>
  </p:cSld>
  <p:clrMapOvr>
    <a:masterClrMapping/>
  </p:clrMapOvr>
  <mc:AlternateContent xmlns:mc="http://schemas.openxmlformats.org/markup-compatibility/2006" xmlns:p14="http://schemas.microsoft.com/office/powerpoint/2010/main">
    <mc:Choice Requires="p14">
      <p:transition spd="slow" p14:dur="2000">
        <p14:ripple dir="lu"/>
        <p:sndAc>
          <p:stSnd>
            <p:snd r:embed="rId2" name="suction.wav"/>
          </p:stSnd>
        </p:sndAc>
      </p:transition>
    </mc:Choice>
    <mc:Fallback xmlns="">
      <p:transition spd="slow">
        <p:fade/>
        <p:sndAc>
          <p:stSnd>
            <p:snd r:embed="rId3" name="suction.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W</a:t>
            </a:r>
            <a:r>
              <a:rPr lang="en-US" dirty="0" smtClean="0">
                <a:solidFill>
                  <a:schemeClr val="tx2">
                    <a:lumMod val="40000"/>
                    <a:lumOff val="60000"/>
                  </a:schemeClr>
                </a:solidFill>
              </a:rPr>
              <a:t>hat</a:t>
            </a:r>
            <a:r>
              <a:rPr lang="en-US" dirty="0" smtClean="0">
                <a:solidFill>
                  <a:schemeClr val="accent3">
                    <a:lumMod val="50000"/>
                  </a:schemeClr>
                </a:solidFill>
              </a:rPr>
              <a:t> </a:t>
            </a:r>
            <a:r>
              <a:rPr lang="en-US" dirty="0" smtClean="0">
                <a:solidFill>
                  <a:schemeClr val="accent5">
                    <a:lumMod val="75000"/>
                  </a:schemeClr>
                </a:solidFill>
              </a:rPr>
              <a:t>is a </a:t>
            </a:r>
            <a:r>
              <a:rPr lang="en-US" i="1" dirty="0" smtClean="0">
                <a:solidFill>
                  <a:schemeClr val="accent5">
                    <a:lumMod val="75000"/>
                  </a:schemeClr>
                </a:solidFill>
              </a:rPr>
              <a:t>M</a:t>
            </a:r>
            <a:r>
              <a:rPr lang="en-US" i="1" dirty="0" smtClean="0">
                <a:solidFill>
                  <a:schemeClr val="bg2">
                    <a:lumMod val="25000"/>
                  </a:schemeClr>
                </a:solidFill>
              </a:rPr>
              <a:t>achine</a:t>
            </a:r>
            <a:r>
              <a:rPr lang="en-US" dirty="0" smtClean="0">
                <a:solidFill>
                  <a:schemeClr val="accent5">
                    <a:lumMod val="75000"/>
                  </a:schemeClr>
                </a:solidFill>
              </a:rPr>
              <a:t> </a:t>
            </a:r>
            <a:r>
              <a:rPr lang="en-US" dirty="0" smtClean="0">
                <a:solidFill>
                  <a:schemeClr val="accent3">
                    <a:lumMod val="75000"/>
                  </a:schemeClr>
                </a:solidFill>
              </a:rPr>
              <a:t>Le</a:t>
            </a:r>
            <a:r>
              <a:rPr lang="en-US" i="1" dirty="0" smtClean="0">
                <a:solidFill>
                  <a:schemeClr val="accent3">
                    <a:lumMod val="75000"/>
                  </a:schemeClr>
                </a:solidFill>
              </a:rPr>
              <a:t>a</a:t>
            </a:r>
            <a:r>
              <a:rPr lang="en-US" dirty="0" smtClean="0">
                <a:solidFill>
                  <a:schemeClr val="accent3">
                    <a:lumMod val="75000"/>
                  </a:schemeClr>
                </a:solidFill>
              </a:rPr>
              <a:t>r</a:t>
            </a:r>
            <a:r>
              <a:rPr lang="en-US" dirty="0" smtClean="0">
                <a:solidFill>
                  <a:schemeClr val="accent5">
                    <a:lumMod val="75000"/>
                  </a:schemeClr>
                </a:solidFill>
              </a:rPr>
              <a:t>ning?</a:t>
            </a:r>
            <a:endParaRPr lang="en-IN" dirty="0">
              <a:solidFill>
                <a:schemeClr val="accent5">
                  <a:lumMod val="75000"/>
                </a:schemeClr>
              </a:solidFill>
            </a:endParaRPr>
          </a:p>
        </p:txBody>
      </p:sp>
      <p:sp>
        <p:nvSpPr>
          <p:cNvPr id="3" name="Content Placeholder 2"/>
          <p:cNvSpPr>
            <a:spLocks noGrp="1"/>
          </p:cNvSpPr>
          <p:nvPr>
            <p:ph idx="1"/>
          </p:nvPr>
        </p:nvSpPr>
        <p:spPr>
          <a:xfrm>
            <a:off x="467544" y="1844824"/>
            <a:ext cx="8229600" cy="4525963"/>
          </a:xfrm>
          <a:solidFill>
            <a:schemeClr val="bg2">
              <a:lumMod val="75000"/>
            </a:schemeClr>
          </a:solidFill>
        </p:spPr>
        <p:txBody>
          <a:bodyPr>
            <a:normAutofit lnSpcReduction="10000"/>
          </a:bodyPr>
          <a:lstStyle/>
          <a:p>
            <a:r>
              <a:rPr lang="en-US" sz="2800" dirty="0">
                <a:latin typeface="Agency FB" pitchFamily="34" charset="0"/>
              </a:rPr>
              <a:t>Automating automation</a:t>
            </a:r>
          </a:p>
          <a:p>
            <a:r>
              <a:rPr lang="en-US" sz="2800" dirty="0">
                <a:latin typeface="Agency FB" pitchFamily="34" charset="0"/>
              </a:rPr>
              <a:t>Getting computers to program themselves</a:t>
            </a:r>
          </a:p>
          <a:p>
            <a:r>
              <a:rPr lang="en-US" sz="2800" dirty="0">
                <a:latin typeface="Agency FB" pitchFamily="34" charset="0"/>
              </a:rPr>
              <a:t>Writing software is the bottleneck</a:t>
            </a:r>
          </a:p>
          <a:p>
            <a:r>
              <a:rPr lang="en-US" sz="2800" dirty="0">
                <a:latin typeface="Agency FB" pitchFamily="34" charset="0"/>
              </a:rPr>
              <a:t>Let the data do the work instead!</a:t>
            </a:r>
          </a:p>
          <a:p>
            <a:r>
              <a:rPr lang="en-IN" sz="1800" dirty="0">
                <a:solidFill>
                  <a:schemeClr val="accent6">
                    <a:lumMod val="75000"/>
                  </a:schemeClr>
                </a:solidFill>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endParaRPr lang="en-IN" sz="1800" dirty="0"/>
          </a:p>
          <a:p>
            <a:r>
              <a:rPr lang="en-IN" sz="1800" dirty="0">
                <a:solidFill>
                  <a:schemeClr val="bg1"/>
                </a:solidFill>
              </a:rPr>
              <a:t>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p>
        </p:txBody>
      </p:sp>
    </p:spTree>
    <p:extLst>
      <p:ext uri="{BB962C8B-B14F-4D97-AF65-F5344CB8AC3E}">
        <p14:creationId xmlns:p14="http://schemas.microsoft.com/office/powerpoint/2010/main" val="3048918646"/>
      </p:ext>
    </p:extLst>
  </p:cSld>
  <p:clrMapOvr>
    <a:masterClrMapping/>
  </p:clrMapOvr>
  <mc:AlternateContent xmlns:mc="http://schemas.openxmlformats.org/markup-compatibility/2006" xmlns:p14="http://schemas.microsoft.com/office/powerpoint/2010/main">
    <mc:Choice Requires="p14">
      <p:transition spd="slow" p14:dur="2750">
        <p14:vortex dir="r"/>
        <p:sndAc>
          <p:stSnd>
            <p:snd r:embed="rId2" name="push.wav"/>
          </p:stSnd>
        </p:sndAc>
      </p:transition>
    </mc:Choice>
    <mc:Fallback xmlns="">
      <p:transition spd="slow">
        <p:fade/>
        <p:sndAc>
          <p:stSnd>
            <p:snd r:embed="rId3" name="push.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60000">
              <a:srgbClr val="000000"/>
            </a:gs>
            <a:gs pos="48000">
              <a:srgbClr val="0A128C"/>
            </a:gs>
            <a:gs pos="70000">
              <a:srgbClr val="181CC7"/>
            </a:gs>
            <a:gs pos="88000">
              <a:srgbClr val="7005D4"/>
            </a:gs>
            <a:gs pos="89000">
              <a:srgbClr val="8C3D91"/>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M</a:t>
            </a:r>
            <a:r>
              <a:rPr lang="en-US" b="1" dirty="0" smtClean="0">
                <a:solidFill>
                  <a:schemeClr val="bg2">
                    <a:lumMod val="75000"/>
                  </a:schemeClr>
                </a:solidFill>
              </a:rPr>
              <a:t>achi</a:t>
            </a:r>
            <a:r>
              <a:rPr lang="en-US" b="1" dirty="0" smtClean="0">
                <a:solidFill>
                  <a:srgbClr val="00B050"/>
                </a:solidFill>
              </a:rPr>
              <a:t>ne</a:t>
            </a:r>
            <a:r>
              <a:rPr lang="en-US" b="1" dirty="0" smtClean="0"/>
              <a:t> </a:t>
            </a:r>
            <a:r>
              <a:rPr lang="en-US" b="1" dirty="0" smtClean="0">
                <a:solidFill>
                  <a:schemeClr val="accent1">
                    <a:lumMod val="60000"/>
                    <a:lumOff val="40000"/>
                  </a:schemeClr>
                </a:solidFill>
              </a:rPr>
              <a:t>Lear</a:t>
            </a:r>
            <a:r>
              <a:rPr lang="en-US" b="1" dirty="0" smtClean="0">
                <a:solidFill>
                  <a:schemeClr val="accent4">
                    <a:lumMod val="60000"/>
                    <a:lumOff val="40000"/>
                  </a:schemeClr>
                </a:solidFill>
              </a:rPr>
              <a:t>ning P</a:t>
            </a:r>
            <a:r>
              <a:rPr lang="en-US" b="1" dirty="0" smtClean="0">
                <a:solidFill>
                  <a:schemeClr val="accent6">
                    <a:lumMod val="60000"/>
                    <a:lumOff val="40000"/>
                  </a:schemeClr>
                </a:solidFill>
              </a:rPr>
              <a:t>rocess</a:t>
            </a:r>
            <a:endParaRPr lang="en-IN" b="1" dirty="0">
              <a:solidFill>
                <a:schemeClr val="accent6">
                  <a:lumMod val="60000"/>
                  <a:lumOff val="40000"/>
                </a:schemeClr>
              </a:solidFill>
            </a:endParaRPr>
          </a:p>
        </p:txBody>
      </p:sp>
      <p:pic>
        <p:nvPicPr>
          <p:cNvPr id="1026" name="Picture 2"/>
          <p:cNvPicPr>
            <a:picLocks noGrp="1" noChangeArrowheads="1"/>
          </p:cNvPicPr>
          <p:nvPr>
            <p:ph idx="1"/>
          </p:nvPr>
        </p:nvPicPr>
        <p:blipFill>
          <a:blip r:embed="rId3">
            <a:extLst>
              <a:ext uri="{BEBA8EAE-BF5A-486C-A8C5-ECC9F3942E4B}">
                <a14:imgProps xmlns:a14="http://schemas.microsoft.com/office/drawing/2010/main">
                  <a14:imgLayer r:embed="rId4">
                    <a14:imgEffect>
                      <a14:saturation sat="400000"/>
                    </a14:imgEffect>
                    <a14:imgEffect>
                      <a14:brightnessContrast bright="20000" contrast="14000"/>
                    </a14:imgEffect>
                  </a14:imgLayer>
                </a14:imgProps>
              </a:ext>
              <a:ext uri="{28A0092B-C50C-407E-A947-70E740481C1C}">
                <a14:useLocalDpi xmlns:a14="http://schemas.microsoft.com/office/drawing/2010/main" val="0"/>
              </a:ext>
            </a:extLst>
          </a:blip>
          <a:srcRect/>
          <a:stretch>
            <a:fillRect/>
          </a:stretch>
        </p:blipFill>
        <p:spPr bwMode="auto">
          <a:xfrm>
            <a:off x="683568" y="1916832"/>
            <a:ext cx="7344816" cy="3810000"/>
          </a:xfrm>
          <a:prstGeom prst="rect">
            <a:avLst/>
          </a:prstGeom>
          <a:noFill/>
          <a:ln>
            <a:noFill/>
          </a:ln>
          <a:effectLst/>
        </p:spPr>
      </p:pic>
    </p:spTree>
    <p:extLst>
      <p:ext uri="{BB962C8B-B14F-4D97-AF65-F5344CB8AC3E}">
        <p14:creationId xmlns:p14="http://schemas.microsoft.com/office/powerpoint/2010/main" val="624786318"/>
      </p:ext>
    </p:extLst>
  </p:cSld>
  <p:clrMapOvr>
    <a:masterClrMapping/>
  </p:clrMapOvr>
  <mc:AlternateContent xmlns:mc="http://schemas.openxmlformats.org/markup-compatibility/2006" xmlns:p14="http://schemas.microsoft.com/office/powerpoint/2010/main">
    <mc:Choice Requires="p14">
      <p:transition spd="slow" p14:dur="2750">
        <p:push dir="u"/>
        <p:sndAc>
          <p:stSnd>
            <p:snd r:embed="rId2" name="click.wav"/>
          </p:stSnd>
        </p:sndAc>
      </p:transition>
    </mc:Choice>
    <mc:Fallback xmlns="">
      <p:transition spd="slow">
        <p:push dir="u"/>
        <p:sndAc>
          <p:stSnd>
            <p:snd r:embed="rId5"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39700" y="563880"/>
            <a:ext cx="8458200" cy="5684520"/>
          </a:xfrm>
          <a:ln>
            <a:noFill/>
          </a:ln>
          <a:effectLst>
            <a:glow rad="63500">
              <a:schemeClr val="accent2">
                <a:lumMod val="75000"/>
                <a:alpha val="40000"/>
              </a:schemeClr>
            </a:glow>
          </a:effectLst>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sz="3200" dirty="0" smtClean="0">
                <a:solidFill>
                  <a:srgbClr val="000000"/>
                </a:solidFill>
              </a:rPr>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200" smtClean="0">
                <a:solidFill>
                  <a:srgbClr val="000000"/>
                </a:solidFill>
              </a:rPr>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200" smtClean="0">
                <a:solidFill>
                  <a:srgbClr val="000000"/>
                </a:solidFill>
              </a:rPr>
              <a:t>Program</a:t>
            </a:r>
          </a:p>
        </p:txBody>
      </p:sp>
      <p:sp>
        <p:nvSpPr>
          <p:cNvPr id="3084" name="Text Box 12"/>
          <p:cNvSpPr txBox="1">
            <a:spLocks noChangeArrowheads="1"/>
          </p:cNvSpPr>
          <p:nvPr/>
        </p:nvSpPr>
        <p:spPr bwMode="auto">
          <a:xfrm>
            <a:off x="6781800" y="19812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200" smtClean="0">
                <a:solidFill>
                  <a:srgbClr val="000000"/>
                </a:solidFill>
              </a:rPr>
              <a:t>Output</a:t>
            </a:r>
          </a:p>
        </p:txBody>
      </p:sp>
      <p:sp>
        <p:nvSpPr>
          <p:cNvPr id="3091"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sz="3200" dirty="0" smtClean="0">
                <a:solidFill>
                  <a:srgbClr val="000000"/>
                </a:solidFill>
              </a:rPr>
              <a:t>Computer</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200" smtClean="0">
                <a:solidFill>
                  <a:srgbClr val="000000"/>
                </a:solidFill>
              </a:rPr>
              <a:t>Data</a:t>
            </a:r>
          </a:p>
        </p:txBody>
      </p:sp>
      <p:sp>
        <p:nvSpPr>
          <p:cNvPr id="3096" name="Text Box 24"/>
          <p:cNvSpPr txBox="1">
            <a:spLocks noChangeArrowheads="1"/>
          </p:cNvSpPr>
          <p:nvPr/>
        </p:nvSpPr>
        <p:spPr bwMode="auto">
          <a:xfrm>
            <a:off x="1066800" y="52578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200" smtClean="0">
                <a:solidFill>
                  <a:srgbClr val="000000"/>
                </a:solidFill>
              </a:rPr>
              <a:t>Output</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200" dirty="0" smtClean="0">
                <a:solidFill>
                  <a:srgbClr val="000000"/>
                </a:solidFill>
              </a:rPr>
              <a:t>Program</a:t>
            </a:r>
          </a:p>
        </p:txBody>
      </p:sp>
    </p:spTree>
    <p:extLst>
      <p:ext uri="{BB962C8B-B14F-4D97-AF65-F5344CB8AC3E}">
        <p14:creationId xmlns:p14="http://schemas.microsoft.com/office/powerpoint/2010/main" val="2528712300"/>
      </p:ext>
    </p:extLst>
  </p:cSld>
  <p:clrMapOvr>
    <a:masterClrMapping/>
  </p:clrMapOvr>
  <mc:AlternateContent xmlns:mc="http://schemas.openxmlformats.org/markup-compatibility/2006" xmlns:p14="http://schemas.microsoft.com/office/powerpoint/2010/main">
    <mc:Choice Requires="p14">
      <p:transition spd="slow" p14:dur="2500">
        <p14:wheelReverse spokes="1"/>
        <p:sndAc>
          <p:stSnd>
            <p:snd r:embed="rId2" name="click.wav"/>
          </p:stSnd>
        </p:sndAc>
      </p:transition>
    </mc:Choice>
    <mc:Fallback xmlns="">
      <p:transition spd="slow">
        <p:fade/>
        <p:sndAc>
          <p:stSnd>
            <p:snd r:embed="rId3"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648072"/>
          </a:xfrm>
        </p:spPr>
        <p:txBody>
          <a:bodyPr/>
          <a:lstStyle/>
          <a:p>
            <a:r>
              <a:rPr lang="en-US" sz="2000" i="1" dirty="0" smtClean="0">
                <a:solidFill>
                  <a:schemeClr val="accent6">
                    <a:lumMod val="40000"/>
                    <a:lumOff val="60000"/>
                  </a:schemeClr>
                </a:solidFill>
              </a:rPr>
              <a:t>ml</a:t>
            </a:r>
            <a:endParaRPr lang="en-IN" sz="2000" i="1" dirty="0">
              <a:solidFill>
                <a:schemeClr val="accent6">
                  <a:lumMod val="40000"/>
                  <a:lumOff val="60000"/>
                </a:schemeClr>
              </a:solidFill>
            </a:endParaRPr>
          </a:p>
        </p:txBody>
      </p:sp>
      <p:sp>
        <p:nvSpPr>
          <p:cNvPr id="3" name="Content Placeholder 2"/>
          <p:cNvSpPr>
            <a:spLocks noGrp="1"/>
          </p:cNvSpPr>
          <p:nvPr>
            <p:ph idx="1"/>
          </p:nvPr>
        </p:nvSpPr>
        <p:spPr>
          <a:xfrm>
            <a:off x="395536" y="1412776"/>
            <a:ext cx="8229600" cy="4525963"/>
          </a:xfrm>
        </p:spPr>
        <p:txBody>
          <a:bodyPr/>
          <a:lstStyle/>
          <a:p>
            <a:pPr marL="0" indent="0">
              <a:buNone/>
            </a:pPr>
            <a:r>
              <a:rPr lang="en-US" sz="2400" b="1" dirty="0" smtClean="0">
                <a:solidFill>
                  <a:schemeClr val="accent2">
                    <a:lumMod val="50000"/>
                  </a:schemeClr>
                </a:solidFill>
              </a:rPr>
              <a:t> NO MORE LIKE GARDENING</a:t>
            </a:r>
          </a:p>
          <a:p>
            <a:endParaRPr lang="en-US" sz="2400" b="1" dirty="0">
              <a:solidFill>
                <a:schemeClr val="accent2">
                  <a:lumMod val="50000"/>
                </a:schemeClr>
              </a:solidFill>
            </a:endParaRPr>
          </a:p>
          <a:p>
            <a:pPr>
              <a:buFont typeface="Wingdings" pitchFamily="2" charset="2"/>
              <a:buChar char="q"/>
            </a:pPr>
            <a:r>
              <a:rPr lang="en-US" sz="2400" b="1" dirty="0" smtClean="0">
                <a:solidFill>
                  <a:srgbClr val="FF0000"/>
                </a:solidFill>
              </a:rPr>
              <a:t>Seeds</a:t>
            </a:r>
            <a:r>
              <a:rPr lang="en-US" sz="2400" b="1" dirty="0" smtClean="0">
                <a:solidFill>
                  <a:schemeClr val="accent2">
                    <a:lumMod val="50000"/>
                  </a:schemeClr>
                </a:solidFill>
              </a:rPr>
              <a:t>- </a:t>
            </a:r>
            <a:r>
              <a:rPr lang="en-US" sz="2400" b="1" dirty="0" smtClean="0">
                <a:solidFill>
                  <a:srgbClr val="00B050"/>
                </a:solidFill>
              </a:rPr>
              <a:t>Algorithm.</a:t>
            </a:r>
          </a:p>
          <a:p>
            <a:pPr>
              <a:buFont typeface="Wingdings" pitchFamily="2" charset="2"/>
              <a:buChar char="q"/>
            </a:pPr>
            <a:r>
              <a:rPr lang="en-US" sz="2400" b="1" dirty="0" smtClean="0">
                <a:solidFill>
                  <a:schemeClr val="accent6">
                    <a:lumMod val="50000"/>
                  </a:schemeClr>
                </a:solidFill>
              </a:rPr>
              <a:t>Nutrients- </a:t>
            </a:r>
            <a:r>
              <a:rPr lang="en-US" sz="2400" b="1" dirty="0" smtClean="0">
                <a:solidFill>
                  <a:schemeClr val="accent4">
                    <a:lumMod val="75000"/>
                    <a:lumOff val="25000"/>
                  </a:schemeClr>
                </a:solidFill>
              </a:rPr>
              <a:t>Data.</a:t>
            </a:r>
          </a:p>
          <a:p>
            <a:pPr>
              <a:buFont typeface="Wingdings" pitchFamily="2" charset="2"/>
              <a:buChar char="q"/>
            </a:pPr>
            <a:r>
              <a:rPr lang="en-US" sz="2400" b="1" dirty="0" smtClean="0">
                <a:solidFill>
                  <a:srgbClr val="0070C0"/>
                </a:solidFill>
              </a:rPr>
              <a:t>Gardener-</a:t>
            </a:r>
            <a:r>
              <a:rPr lang="en-US" sz="2400" b="1" dirty="0" smtClean="0">
                <a:solidFill>
                  <a:schemeClr val="accent4">
                    <a:lumMod val="75000"/>
                    <a:lumOff val="25000"/>
                  </a:schemeClr>
                </a:solidFill>
              </a:rPr>
              <a:t> </a:t>
            </a:r>
            <a:r>
              <a:rPr lang="en-US" sz="2400" b="1" dirty="0" smtClean="0">
                <a:solidFill>
                  <a:srgbClr val="FFC000"/>
                </a:solidFill>
              </a:rPr>
              <a:t>You.</a:t>
            </a:r>
          </a:p>
          <a:p>
            <a:pPr>
              <a:buFont typeface="Wingdings" pitchFamily="2" charset="2"/>
              <a:buChar char="q"/>
            </a:pPr>
            <a:r>
              <a:rPr lang="en-US" sz="2400" b="1" dirty="0" smtClean="0">
                <a:solidFill>
                  <a:srgbClr val="800080"/>
                </a:solidFill>
              </a:rPr>
              <a:t>Plants-</a:t>
            </a:r>
            <a:r>
              <a:rPr lang="en-US" sz="2400" b="1" dirty="0" smtClean="0">
                <a:solidFill>
                  <a:srgbClr val="FFC000"/>
                </a:solidFill>
              </a:rPr>
              <a:t> </a:t>
            </a:r>
            <a:r>
              <a:rPr lang="en-US" sz="2400" b="1" dirty="0" smtClean="0">
                <a:solidFill>
                  <a:schemeClr val="accent6">
                    <a:lumMod val="50000"/>
                  </a:schemeClr>
                </a:solidFill>
              </a:rPr>
              <a:t>program.</a:t>
            </a:r>
          </a:p>
          <a:p>
            <a:pPr>
              <a:buFont typeface="Wingdings" pitchFamily="2" charset="2"/>
              <a:buChar char="q"/>
            </a:pPr>
            <a:endParaRPr lang="en-US" sz="2400" b="1" dirty="0">
              <a:solidFill>
                <a:schemeClr val="accent6">
                  <a:lumMod val="50000"/>
                </a:schemeClr>
              </a:solidFill>
            </a:endParaRPr>
          </a:p>
          <a:p>
            <a:pPr marL="0" indent="0">
              <a:buNone/>
            </a:pPr>
            <a:r>
              <a:rPr lang="en-US" sz="1200" b="1" dirty="0">
                <a:latin typeface="Arial Black" pitchFamily="34" charset="0"/>
              </a:rPr>
              <a:t>Every machine learning algorithm has three components:</a:t>
            </a:r>
          </a:p>
          <a:p>
            <a:pPr lvl="1"/>
            <a:r>
              <a:rPr lang="en-US" sz="1100" b="1" dirty="0">
                <a:solidFill>
                  <a:srgbClr val="00B050"/>
                </a:solidFill>
                <a:latin typeface="Arial Black" pitchFamily="34" charset="0"/>
              </a:rPr>
              <a:t>Representation</a:t>
            </a:r>
          </a:p>
          <a:p>
            <a:pPr lvl="1"/>
            <a:r>
              <a:rPr lang="en-US" sz="1100" b="1" dirty="0">
                <a:solidFill>
                  <a:srgbClr val="00B050"/>
                </a:solidFill>
                <a:latin typeface="Arial Black" pitchFamily="34" charset="0"/>
              </a:rPr>
              <a:t>Evaluation</a:t>
            </a:r>
          </a:p>
          <a:p>
            <a:pPr lvl="1"/>
            <a:r>
              <a:rPr lang="en-US" sz="1100" b="1" dirty="0">
                <a:solidFill>
                  <a:srgbClr val="00B050"/>
                </a:solidFill>
                <a:latin typeface="Arial Black" pitchFamily="34" charset="0"/>
              </a:rPr>
              <a:t>Optimization</a:t>
            </a:r>
          </a:p>
          <a:p>
            <a:pPr>
              <a:buFont typeface="Wingdings" pitchFamily="2" charset="2"/>
              <a:buChar char="q"/>
            </a:pPr>
            <a:endParaRPr lang="en-US" sz="700" b="1" dirty="0" smtClean="0">
              <a:solidFill>
                <a:schemeClr val="accent6">
                  <a:lumMod val="50000"/>
                </a:schemeClr>
              </a:solidFill>
            </a:endParaRPr>
          </a:p>
          <a:p>
            <a:pPr>
              <a:buFont typeface="Wingdings" pitchFamily="2" charset="2"/>
              <a:buChar char="q"/>
            </a:pPr>
            <a:endParaRPr lang="en-IN" sz="2400" b="1" dirty="0">
              <a:solidFill>
                <a:schemeClr val="accent6">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132856"/>
            <a:ext cx="5328592" cy="3501008"/>
          </a:xfrm>
          <a:prstGeom prst="rect">
            <a:avLst/>
          </a:prstGeom>
        </p:spPr>
      </p:pic>
    </p:spTree>
    <p:extLst>
      <p:ext uri="{BB962C8B-B14F-4D97-AF65-F5344CB8AC3E}">
        <p14:creationId xmlns:p14="http://schemas.microsoft.com/office/powerpoint/2010/main" val="3159085133"/>
      </p:ext>
    </p:extLst>
  </p:cSld>
  <p:clrMapOvr>
    <a:masterClrMapping/>
  </p:clrMapOvr>
  <mc:AlternateContent xmlns:mc="http://schemas.openxmlformats.org/markup-compatibility/2006" xmlns:p14="http://schemas.microsoft.com/office/powerpoint/2010/main">
    <mc:Choice Requires="p14">
      <p:transition spd="slow" p14:dur="2750">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6">
                    <a:lumMod val="50000"/>
                  </a:schemeClr>
                </a:solidFill>
              </a:rPr>
              <a:t>Why Machine Learning?</a:t>
            </a:r>
            <a:endParaRPr lang="en-IN" sz="4000" dirty="0">
              <a:solidFill>
                <a:schemeClr val="accent6">
                  <a:lumMod val="50000"/>
                </a:schemeClr>
              </a:solidFill>
            </a:endParaRPr>
          </a:p>
        </p:txBody>
      </p:sp>
      <p:sp>
        <p:nvSpPr>
          <p:cNvPr id="3" name="Content Placeholder 2"/>
          <p:cNvSpPr>
            <a:spLocks noGrp="1"/>
          </p:cNvSpPr>
          <p:nvPr>
            <p:ph idx="1"/>
          </p:nvPr>
        </p:nvSpPr>
        <p:spPr>
          <a:solidFill>
            <a:schemeClr val="accent4">
              <a:lumMod val="50000"/>
              <a:lumOff val="50000"/>
            </a:schemeClr>
          </a:solidFill>
        </p:spPr>
        <p:txBody>
          <a:bodyPr/>
          <a:lstStyle/>
          <a:p>
            <a:r>
              <a:rPr lang="en-IN" sz="2400" dirty="0" smtClean="0">
                <a:solidFill>
                  <a:schemeClr val="tx1"/>
                </a:solidFill>
              </a:rPr>
              <a:t> </a:t>
            </a:r>
            <a:r>
              <a:rPr lang="en-IN" sz="2000" dirty="0" smtClean="0">
                <a:solidFill>
                  <a:schemeClr val="accent6">
                    <a:lumMod val="75000"/>
                  </a:schemeClr>
                </a:solidFill>
              </a:rPr>
              <a:t>Interest </a:t>
            </a:r>
            <a:r>
              <a:rPr lang="en-IN" sz="2000" dirty="0">
                <a:solidFill>
                  <a:schemeClr val="accent6">
                    <a:lumMod val="75000"/>
                  </a:schemeClr>
                </a:solidFill>
              </a:rPr>
              <a:t>in machine learning is due to the same factors that have made</a:t>
            </a:r>
            <a:r>
              <a:rPr lang="en-IN" sz="2800" dirty="0">
                <a:solidFill>
                  <a:schemeClr val="tx1"/>
                </a:solidFill>
                <a:latin typeface="+mn-lt"/>
                <a:ea typeface="+mn-ea"/>
                <a:cs typeface="+mn-cs"/>
              </a:rPr>
              <a:t> </a:t>
            </a:r>
            <a:r>
              <a:rPr lang="en-IN" sz="2000" dirty="0">
                <a:solidFill>
                  <a:srgbClr val="FFC000"/>
                </a:solidFill>
              </a:rPr>
              <a:t>data </a:t>
            </a:r>
            <a:r>
              <a:rPr lang="en-IN" sz="2000" dirty="0" smtClean="0">
                <a:solidFill>
                  <a:srgbClr val="FFC000"/>
                </a:solidFill>
              </a:rPr>
              <a:t>mining </a:t>
            </a:r>
            <a:r>
              <a:rPr lang="en-IN" sz="2000" i="1" dirty="0" smtClean="0">
                <a:solidFill>
                  <a:schemeClr val="accent6">
                    <a:lumMod val="40000"/>
                    <a:lumOff val="60000"/>
                  </a:schemeClr>
                </a:solidFill>
              </a:rPr>
              <a:t>and </a:t>
            </a:r>
            <a:r>
              <a:rPr lang="en-IN" sz="2000" i="1" dirty="0">
                <a:solidFill>
                  <a:schemeClr val="accent6">
                    <a:lumMod val="40000"/>
                    <a:lumOff val="60000"/>
                  </a:schemeClr>
                </a:solidFill>
              </a:rPr>
              <a:t>Bayesian analysis more popular than ever. Things like growing volumes and varieties of available data, computational processing that is cheaper and more powerful, and affordable data storage</a:t>
            </a:r>
            <a:r>
              <a:rPr lang="en-IN" sz="2000" i="1" dirty="0" smtClean="0">
                <a:solidFill>
                  <a:schemeClr val="accent6">
                    <a:lumMod val="40000"/>
                    <a:lumOff val="60000"/>
                  </a:schemeClr>
                </a:solidFill>
              </a:rPr>
              <a:t>.</a:t>
            </a:r>
          </a:p>
          <a:p>
            <a:endParaRPr lang="en-US" sz="2000" i="1" dirty="0">
              <a:solidFill>
                <a:srgbClr val="00B050"/>
              </a:solidFill>
            </a:endParaRPr>
          </a:p>
          <a:p>
            <a:r>
              <a:rPr lang="en-IN" sz="1800" i="1" dirty="0">
                <a:solidFill>
                  <a:schemeClr val="accent1">
                    <a:lumMod val="25000"/>
                  </a:schemeClr>
                </a:solidFill>
              </a:rPr>
              <a:t>All of these things mean it's possible to quickly and automatically produce models that can </a:t>
            </a:r>
            <a:r>
              <a:rPr lang="en-IN" sz="1800" i="1" dirty="0" err="1" smtClean="0">
                <a:solidFill>
                  <a:schemeClr val="accent1">
                    <a:lumMod val="25000"/>
                  </a:schemeClr>
                </a:solidFill>
              </a:rPr>
              <a:t>analize</a:t>
            </a:r>
            <a:r>
              <a:rPr lang="en-IN" sz="1800" i="1" dirty="0" smtClean="0">
                <a:solidFill>
                  <a:schemeClr val="accent1">
                    <a:lumMod val="25000"/>
                  </a:schemeClr>
                </a:solidFill>
              </a:rPr>
              <a:t> bigger</a:t>
            </a:r>
            <a:r>
              <a:rPr lang="en-IN" sz="1800" i="1" dirty="0">
                <a:solidFill>
                  <a:schemeClr val="accent1">
                    <a:lumMod val="25000"/>
                  </a:schemeClr>
                </a:solidFill>
              </a:rPr>
              <a:t>, more complex data and deliver faster, more accurate results – even on a very large scale. </a:t>
            </a:r>
            <a:r>
              <a:rPr lang="en-IN" sz="1800" i="1" dirty="0">
                <a:solidFill>
                  <a:srgbClr val="FFFF00"/>
                </a:solidFill>
              </a:rPr>
              <a:t>And by building precise models, an organization has a better chance of identifying profitable opportunities – or avoiding unknown risks.</a:t>
            </a:r>
          </a:p>
        </p:txBody>
      </p:sp>
    </p:spTree>
    <p:extLst>
      <p:ext uri="{BB962C8B-B14F-4D97-AF65-F5344CB8AC3E}">
        <p14:creationId xmlns:p14="http://schemas.microsoft.com/office/powerpoint/2010/main" val="2709852750"/>
      </p:ext>
    </p:extLst>
  </p:cSld>
  <p:clrMapOvr>
    <a:masterClrMapping/>
  </p:clrMapOvr>
  <mc:AlternateContent xmlns:mc="http://schemas.openxmlformats.org/markup-compatibility/2006" xmlns:p14="http://schemas.microsoft.com/office/powerpoint/2010/main">
    <mc:Choice Requires="p14">
      <p:transition spd="slow" p14:dur="2750">
        <p14:honeycomb/>
        <p:sndAc>
          <p:stSnd>
            <p:snd r:embed="rId2" name="type.wav"/>
          </p:stSnd>
        </p:sndAc>
      </p:transition>
    </mc:Choice>
    <mc:Fallback xmlns="">
      <p:transition spd="slow">
        <p:fade/>
        <p:sndAc>
          <p:stSnd>
            <p:snd r:embed="rId3" name="type.wav"/>
          </p:stSnd>
        </p:sndAc>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833</Words>
  <Application>Microsoft Office PowerPoint</Application>
  <PresentationFormat>On-screen Show (4:3)</PresentationFormat>
  <Paragraphs>124</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Default Design</vt:lpstr>
      <vt:lpstr>CS-782(SEMINAR 1)  JIS COLLEGE OF ENGINEERING</vt:lpstr>
      <vt:lpstr>.</vt:lpstr>
      <vt:lpstr>CS-782 seminar group</vt:lpstr>
      <vt:lpstr>CONTENT</vt:lpstr>
      <vt:lpstr>What is a Machine Learning?</vt:lpstr>
      <vt:lpstr>Machine Learning Process</vt:lpstr>
      <vt:lpstr>PowerPoint Presentation</vt:lpstr>
      <vt:lpstr>ml</vt:lpstr>
      <vt:lpstr>Why Machine Learning?</vt:lpstr>
      <vt:lpstr>What's required to create good machine learning systems? `</vt:lpstr>
      <vt:lpstr>Who's using it? </vt:lpstr>
      <vt:lpstr>How Machine Learning Learns a Target Function </vt:lpstr>
      <vt:lpstr>.</vt:lpstr>
      <vt:lpstr>What Is a Deep Learning</vt:lpstr>
      <vt:lpstr>applications</vt:lpstr>
      <vt:lpstr>Optimization</vt:lpstr>
      <vt:lpstr>Type Of Learning</vt:lpstr>
      <vt:lpstr>Credit</vt:lpstr>
      <vt:lpstr>Future Of Machine Learning</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782(Seminar I)</dc:title>
  <dc:creator>soham</dc:creator>
  <cp:lastModifiedBy>soham</cp:lastModifiedBy>
  <cp:revision>108</cp:revision>
  <dcterms:created xsi:type="dcterms:W3CDTF">2017-12-13T12:32:22Z</dcterms:created>
  <dcterms:modified xsi:type="dcterms:W3CDTF">2017-12-20T17:36:02Z</dcterms:modified>
</cp:coreProperties>
</file>