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 id="2147483648" r:id="rId2"/>
  </p:sldMasterIdLst>
  <p:notesMasterIdLst>
    <p:notesMasterId r:id="rId15"/>
  </p:notesMasterIdLst>
  <p:sldIdLst>
    <p:sldId id="256" r:id="rId3"/>
    <p:sldId id="259" r:id="rId4"/>
    <p:sldId id="260" r:id="rId5"/>
    <p:sldId id="264" r:id="rId6"/>
    <p:sldId id="263" r:id="rId7"/>
    <p:sldId id="265" r:id="rId8"/>
    <p:sldId id="262" r:id="rId9"/>
    <p:sldId id="261" r:id="rId10"/>
    <p:sldId id="268" r:id="rId11"/>
    <p:sldId id="266" r:id="rId12"/>
    <p:sldId id="269"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dirty="0"/>
          </a:p>
        </p:txBody>
      </p:sp>
    </p:spTree>
    <p:extLst>
      <p:ext uri="{BB962C8B-B14F-4D97-AF65-F5344CB8AC3E}">
        <p14:creationId xmlns:p14="http://schemas.microsoft.com/office/powerpoint/2010/main" val="4122098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dirty="0"/>
          </a:p>
        </p:txBody>
      </p:sp>
    </p:spTree>
    <p:extLst>
      <p:ext uri="{BB962C8B-B14F-4D97-AF65-F5344CB8AC3E}">
        <p14:creationId xmlns:p14="http://schemas.microsoft.com/office/powerpoint/2010/main" val="376545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dirty="0"/>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dirty="0"/>
          </a:p>
        </p:txBody>
      </p:sp>
    </p:spTree>
    <p:extLst>
      <p:ext uri="{BB962C8B-B14F-4D97-AF65-F5344CB8AC3E}">
        <p14:creationId xmlns:p14="http://schemas.microsoft.com/office/powerpoint/2010/main" val="394045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dirty="0"/>
          </a:p>
        </p:txBody>
      </p:sp>
    </p:spTree>
    <p:extLst>
      <p:ext uri="{BB962C8B-B14F-4D97-AF65-F5344CB8AC3E}">
        <p14:creationId xmlns:p14="http://schemas.microsoft.com/office/powerpoint/2010/main" val="204869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dirty="0"/>
          </a:p>
        </p:txBody>
      </p:sp>
    </p:spTree>
    <p:extLst>
      <p:ext uri="{BB962C8B-B14F-4D97-AF65-F5344CB8AC3E}">
        <p14:creationId xmlns:p14="http://schemas.microsoft.com/office/powerpoint/2010/main" val="429252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dirty="0"/>
          </a:p>
        </p:txBody>
      </p:sp>
    </p:spTree>
    <p:extLst>
      <p:ext uri="{BB962C8B-B14F-4D97-AF65-F5344CB8AC3E}">
        <p14:creationId xmlns:p14="http://schemas.microsoft.com/office/powerpoint/2010/main" val="3029346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dirty="0"/>
          </a:p>
        </p:txBody>
      </p:sp>
    </p:spTree>
    <p:extLst>
      <p:ext uri="{BB962C8B-B14F-4D97-AF65-F5344CB8AC3E}">
        <p14:creationId xmlns:p14="http://schemas.microsoft.com/office/powerpoint/2010/main" val="290649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dirty="0"/>
          </a:p>
        </p:txBody>
      </p:sp>
    </p:spTree>
    <p:extLst>
      <p:ext uri="{BB962C8B-B14F-4D97-AF65-F5344CB8AC3E}">
        <p14:creationId xmlns:p14="http://schemas.microsoft.com/office/powerpoint/2010/main" val="9594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dirty="0"/>
          </a:p>
        </p:txBody>
      </p:sp>
    </p:spTree>
    <p:extLst>
      <p:ext uri="{BB962C8B-B14F-4D97-AF65-F5344CB8AC3E}">
        <p14:creationId xmlns:p14="http://schemas.microsoft.com/office/powerpoint/2010/main" val="3091144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06A5-D243-EF15-B3D9-93A59F14CD9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0F673AC-042B-11F3-7B96-7A8CD4EA2F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21CA6A-E3B3-68A5-EEF8-4674550C1C3E}"/>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1A939DEF-7ED5-668D-146F-0F5799C2FF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7DE51B-B176-1514-BC26-4EE586AB9390}"/>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544268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FAC3-AC25-3134-391C-08807825CF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03354-411B-DE8A-7019-F00D3336A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4CB9F-4463-9B5E-FBC5-386D9E5472FF}"/>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2E8604EB-7195-1CE5-A581-78F60F646C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17A30A-64AF-3523-5766-6F34E0820AA3}"/>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1088253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1468-A2C1-88D9-6931-3BB6994A748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A69542-2493-7323-B51D-C506305729A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552772-4C01-4885-E3A2-3B8786B89214}"/>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B5458CAC-D822-7C80-8B1E-0C3E4FC608E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5BBD9A-33C5-FA3A-204C-980FC3AC5180}"/>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2623824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3E4E-B713-CAC0-6463-11F06F6AE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9A09D0-C3F9-2AD6-EF26-B9B99B18E79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F1CCFB-637C-65C5-65D0-78C47DDC3B0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67D98F-ECCB-19BF-97DE-0F0D3E4E133F}"/>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6" name="Footer Placeholder 5">
            <a:extLst>
              <a:ext uri="{FF2B5EF4-FFF2-40B4-BE49-F238E27FC236}">
                <a16:creationId xmlns:a16="http://schemas.microsoft.com/office/drawing/2014/main" id="{1B7FCD72-0134-70FE-555E-CB577B5F992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8E61DA0-1DD9-ECEC-28CC-F1B64ACB3EC1}"/>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3186175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A2F1-4806-35AA-6560-735C0CEA8BE4}"/>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87C91-C6FD-24B5-B935-AF737BA7363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1000EA2-3DFC-BEC4-1AAA-2210C853A8E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08C16A-3220-57F7-8436-B331FFD6ABA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9D1CC-8A22-BD00-76D4-030A3B92FA9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47FAB2-1713-3CF7-9F99-203412C94547}"/>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8" name="Footer Placeholder 7">
            <a:extLst>
              <a:ext uri="{FF2B5EF4-FFF2-40B4-BE49-F238E27FC236}">
                <a16:creationId xmlns:a16="http://schemas.microsoft.com/office/drawing/2014/main" id="{9DE9D291-62AF-4D0A-7F42-B34A06B1E3D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ECB70EC-CA09-81BC-8AA9-B93B25C9B145}"/>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2871927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51DA-A0D7-6FA8-DC82-8D5A29196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D84A61-B379-3198-3DF4-E7472FB0801F}"/>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4" name="Footer Placeholder 3">
            <a:extLst>
              <a:ext uri="{FF2B5EF4-FFF2-40B4-BE49-F238E27FC236}">
                <a16:creationId xmlns:a16="http://schemas.microsoft.com/office/drawing/2014/main" id="{22030793-193A-0846-8058-E2EEE5C9892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E455DCB-E1F5-8715-A837-11D5911B8CF8}"/>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115293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E98D3-3B47-2AA4-2AF0-4263946080BC}"/>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3" name="Footer Placeholder 2">
            <a:extLst>
              <a:ext uri="{FF2B5EF4-FFF2-40B4-BE49-F238E27FC236}">
                <a16:creationId xmlns:a16="http://schemas.microsoft.com/office/drawing/2014/main" id="{F23FE8A4-31D3-A279-7F0A-32C0AFEF71E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C9AD243-58F6-587B-6A4A-6585AC7E3B59}"/>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134439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535-A3BF-E0BE-8BF1-9D79C6D2E52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C31751-189C-AF5F-FEA9-08CEA8C0C1B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483772-4257-27EC-FE04-80D691719E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812A83-ADB7-786E-EEAE-90A0BE709D93}"/>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6" name="Footer Placeholder 5">
            <a:extLst>
              <a:ext uri="{FF2B5EF4-FFF2-40B4-BE49-F238E27FC236}">
                <a16:creationId xmlns:a16="http://schemas.microsoft.com/office/drawing/2014/main" id="{B45C24ED-F8CF-37D5-C586-5B72F1139E1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F49B6E-B6F5-E659-11EB-BF6A3E7601EF}"/>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35378335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21C2-86E8-36DB-C194-2BA9845668A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50E5BB-BB40-2FA8-7DA2-8930065D1BC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00840D2C-8883-AC09-59A1-C2DECFA9015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BEBE38-C3DA-6FF8-8C2F-EE6FDA82378B}"/>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6" name="Footer Placeholder 5">
            <a:extLst>
              <a:ext uri="{FF2B5EF4-FFF2-40B4-BE49-F238E27FC236}">
                <a16:creationId xmlns:a16="http://schemas.microsoft.com/office/drawing/2014/main" id="{8C4810BA-40F0-83E1-04F8-DCF1368C92D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ED03BF-B476-AED9-01CE-7B10470AE062}"/>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194121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85C9-ABF6-7140-1A94-B8C7283AB6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0EA25-A62D-E84A-CBCE-80D7ECB16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EF676-C828-D070-8B78-A0EEE17712F6}"/>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EC9D43BE-4858-E7B1-1FAB-6595724FAF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DADD96-FA1F-6251-A4E1-F04B724154EA}"/>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4179454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DE6C5-F84C-8F8A-23B4-9AA5A18419C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47BF68-8367-DE00-54C9-30983276126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1732F-BCB0-89FD-3AEF-A26AF7C338C6}"/>
              </a:ext>
            </a:extLst>
          </p:cNvPr>
          <p:cNvSpPr>
            <a:spLocks noGrp="1"/>
          </p:cNvSpPr>
          <p:nvPr>
            <p:ph type="dt" sz="half" idx="10"/>
          </p:nvPr>
        </p:nvSpPr>
        <p:spPr/>
        <p:txBody>
          <a:body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D21698DB-ADA6-0D97-16E5-7938418536D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B9D812-31BB-5DD5-B384-5CD4263B8162}"/>
              </a:ext>
            </a:extLst>
          </p:cNvPr>
          <p:cNvSpPr>
            <a:spLocks noGrp="1"/>
          </p:cNvSpPr>
          <p:nvPr>
            <p:ph type="sldNum" sz="quarter" idx="12"/>
          </p:nvPr>
        </p:nvSpPr>
        <p:spPr/>
        <p:txBody>
          <a:bodyPr/>
          <a:lstStyle/>
          <a:p>
            <a:fld id="{29583676-6848-4C55-B403-3F66FD9ECB1A}" type="slidenum">
              <a:rPr lang="en-IN" smtClean="0"/>
              <a:t>‹#›</a:t>
            </a:fld>
            <a:endParaRPr lang="en-IN" dirty="0"/>
          </a:p>
        </p:txBody>
      </p:sp>
    </p:spTree>
    <p:extLst>
      <p:ext uri="{BB962C8B-B14F-4D97-AF65-F5344CB8AC3E}">
        <p14:creationId xmlns:p14="http://schemas.microsoft.com/office/powerpoint/2010/main" val="337276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5/17/2023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0" r:id="rId3"/>
    <p:sldLayoutId id="2147483665" r:id="rId4"/>
    <p:sldLayoutId id="2147483666" r:id="rId5"/>
    <p:sldLayoutId id="2147483667" r:id="rId6"/>
    <p:sldLayoutId id="2147483668" r:id="rId7"/>
    <p:sldLayoutId id="2147483662"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C173D-7669-F434-C7AE-A52CB0A5403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15E05B-E442-6CC4-9417-81E107CC804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68F6F-7033-98C5-F582-5D6DA63E229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82C0958-F0E1-4DB7-BF6E-F058FFD7A763}" type="datetimeFigureOut">
              <a:rPr lang="en-IN" smtClean="0"/>
              <a:t>17-05-2023</a:t>
            </a:fld>
            <a:endParaRPr lang="en-IN" dirty="0"/>
          </a:p>
        </p:txBody>
      </p:sp>
      <p:sp>
        <p:nvSpPr>
          <p:cNvPr id="5" name="Footer Placeholder 4">
            <a:extLst>
              <a:ext uri="{FF2B5EF4-FFF2-40B4-BE49-F238E27FC236}">
                <a16:creationId xmlns:a16="http://schemas.microsoft.com/office/drawing/2014/main" id="{0E0A5832-492D-9DD2-C909-C6F54C19799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9FA7986-2F94-A5CE-DD2A-55D4D0E8E49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9583676-6848-4C55-B403-3F66FD9ECB1A}" type="slidenum">
              <a:rPr lang="en-IN" smtClean="0"/>
              <a:t>‹#›</a:t>
            </a:fld>
            <a:endParaRPr lang="en-IN" dirty="0"/>
          </a:p>
        </p:txBody>
      </p:sp>
    </p:spTree>
    <p:extLst>
      <p:ext uri="{BB962C8B-B14F-4D97-AF65-F5344CB8AC3E}">
        <p14:creationId xmlns:p14="http://schemas.microsoft.com/office/powerpoint/2010/main" val="322409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064" y="1502815"/>
            <a:ext cx="5640935" cy="2137870"/>
          </a:xfrm>
        </p:spPr>
        <p:txBody>
          <a:bodyPr/>
          <a:lstStyle/>
          <a:p>
            <a:r>
              <a:rPr lang="en-US" dirty="0"/>
              <a:t>Explainable ML and DL Models on Breast Cancer Data</a:t>
            </a:r>
          </a:p>
        </p:txBody>
      </p:sp>
      <p:sp>
        <p:nvSpPr>
          <p:cNvPr id="3" name="Subtitle 2"/>
          <p:cNvSpPr>
            <a:spLocks noGrp="1"/>
          </p:cNvSpPr>
          <p:nvPr>
            <p:ph type="subTitle" idx="1"/>
          </p:nvPr>
        </p:nvSpPr>
        <p:spPr>
          <a:xfrm>
            <a:off x="2739540" y="3793390"/>
            <a:ext cx="6260905" cy="1350110"/>
          </a:xfrm>
        </p:spPr>
        <p:txBody>
          <a:bodyPr>
            <a:normAutofit fontScale="92500" lnSpcReduction="20000"/>
          </a:bodyPr>
          <a:lstStyle/>
          <a:p>
            <a:r>
              <a:rPr lang="en-US" sz="1400" dirty="0"/>
              <a:t>Apurba paul (supervisor)</a:t>
            </a:r>
          </a:p>
          <a:p>
            <a:r>
              <a:rPr lang="en-US" sz="1400" dirty="0"/>
              <a:t>Abhilash Banerjee(123190803001)</a:t>
            </a:r>
          </a:p>
          <a:p>
            <a:r>
              <a:rPr lang="en-US" sz="1400" dirty="0"/>
              <a:t>Abhishek chakarborty(123190803002)</a:t>
            </a:r>
          </a:p>
          <a:p>
            <a:r>
              <a:rPr lang="en-US" sz="1400" dirty="0"/>
              <a:t>Amit Kumar Dubey(123190803010)</a:t>
            </a:r>
          </a:p>
          <a:p>
            <a:r>
              <a:rPr lang="en-US" sz="1400" dirty="0"/>
              <a:t>Anitabha Das(123190803015)</a:t>
            </a:r>
          </a:p>
          <a:p>
            <a:r>
              <a:rPr lang="en-US" sz="1400" dirty="0"/>
              <a:t>Arya Raj(123190803028)</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A0DED-DB24-0E19-8E87-27A332A879CE}"/>
              </a:ext>
            </a:extLst>
          </p:cNvPr>
          <p:cNvSpPr txBox="1"/>
          <p:nvPr/>
        </p:nvSpPr>
        <p:spPr>
          <a:xfrm>
            <a:off x="3503065" y="281175"/>
            <a:ext cx="6108200" cy="461665"/>
          </a:xfrm>
          <a:prstGeom prst="rect">
            <a:avLst/>
          </a:prstGeom>
          <a:noFill/>
        </p:spPr>
        <p:txBody>
          <a:bodyPr wrap="square" rtlCol="0">
            <a:spAutoFit/>
          </a:bodyPr>
          <a:lstStyle/>
          <a:p>
            <a:r>
              <a:rPr lang="en-US" sz="2400" dirty="0">
                <a:solidFill>
                  <a:srgbClr val="00B0F0"/>
                </a:solidFill>
                <a:latin typeface="Algerian" panose="04020705040A02060702" pitchFamily="82" charset="0"/>
              </a:rPr>
              <a:t>Steps to make mL and dL model</a:t>
            </a:r>
          </a:p>
        </p:txBody>
      </p:sp>
      <p:sp>
        <p:nvSpPr>
          <p:cNvPr id="3" name="TextBox 2">
            <a:extLst>
              <a:ext uri="{FF2B5EF4-FFF2-40B4-BE49-F238E27FC236}">
                <a16:creationId xmlns:a16="http://schemas.microsoft.com/office/drawing/2014/main" id="{92EC442F-BE8C-FA24-6E3A-54E9000DC72B}"/>
              </a:ext>
            </a:extLst>
          </p:cNvPr>
          <p:cNvSpPr txBox="1"/>
          <p:nvPr/>
        </p:nvSpPr>
        <p:spPr>
          <a:xfrm>
            <a:off x="143555" y="1350110"/>
            <a:ext cx="2748690" cy="2542363"/>
          </a:xfrm>
          <a:prstGeom prst="rect">
            <a:avLst/>
          </a:prstGeom>
          <a:noFill/>
        </p:spPr>
        <p:txBody>
          <a:bodyPr wrap="square" rtlCol="0">
            <a:spAutoFit/>
          </a:bodyPr>
          <a:lstStyle/>
          <a:p>
            <a:pPr marL="342900" indent="-342900">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Collecting Data</a:t>
            </a:r>
          </a:p>
          <a:p>
            <a:pPr marL="342900" indent="-342900">
              <a:lnSpc>
                <a:spcPct val="150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Preparing The Data</a:t>
            </a:r>
          </a:p>
          <a:p>
            <a:pPr marL="342900" indent="-342900">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Choosing A Model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Training A Model</a:t>
            </a:r>
          </a:p>
          <a:p>
            <a:pPr marL="342900" indent="-342900">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Evaluating A Model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Improving The Model</a:t>
            </a:r>
            <a:endParaRPr lang="en-IN" dirty="0">
              <a:latin typeface="Times New Roman" panose="02020603050405020304" pitchFamily="18" charset="0"/>
              <a:cs typeface="Times New Roman" panose="02020603050405020304" pitchFamily="18" charset="0"/>
            </a:endParaRPr>
          </a:p>
        </p:txBody>
      </p:sp>
      <p:pic>
        <p:nvPicPr>
          <p:cNvPr id="8194" name="Picture 2" descr="Machine Learning Steps: A Complete Guide | Simplilearn">
            <a:extLst>
              <a:ext uri="{FF2B5EF4-FFF2-40B4-BE49-F238E27FC236}">
                <a16:creationId xmlns:a16="http://schemas.microsoft.com/office/drawing/2014/main" id="{B0CF09EB-351F-13AA-50A4-2973727FAF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817" y="1346559"/>
            <a:ext cx="5006001" cy="333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52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A0DED-DB24-0E19-8E87-27A332A879CE}"/>
              </a:ext>
            </a:extLst>
          </p:cNvPr>
          <p:cNvSpPr txBox="1"/>
          <p:nvPr/>
        </p:nvSpPr>
        <p:spPr>
          <a:xfrm>
            <a:off x="3808475" y="433880"/>
            <a:ext cx="6108200" cy="461665"/>
          </a:xfrm>
          <a:prstGeom prst="rect">
            <a:avLst/>
          </a:prstGeom>
          <a:noFill/>
        </p:spPr>
        <p:txBody>
          <a:bodyPr wrap="square" rtlCol="0">
            <a:spAutoFit/>
          </a:bodyPr>
          <a:lstStyle/>
          <a:p>
            <a:r>
              <a:rPr lang="en-US" sz="2400" dirty="0">
                <a:solidFill>
                  <a:srgbClr val="00B0F0"/>
                </a:solidFill>
                <a:latin typeface="Algerian" panose="04020705040A02060702" pitchFamily="82" charset="0"/>
              </a:rPr>
              <a:t>Explainable AI(XAI)</a:t>
            </a:r>
          </a:p>
        </p:txBody>
      </p:sp>
      <p:sp>
        <p:nvSpPr>
          <p:cNvPr id="4" name="TextBox 3">
            <a:extLst>
              <a:ext uri="{FF2B5EF4-FFF2-40B4-BE49-F238E27FC236}">
                <a16:creationId xmlns:a16="http://schemas.microsoft.com/office/drawing/2014/main" id="{09A261CD-6017-75D8-6B22-014725DC6B85}"/>
              </a:ext>
            </a:extLst>
          </p:cNvPr>
          <p:cNvSpPr txBox="1"/>
          <p:nvPr/>
        </p:nvSpPr>
        <p:spPr>
          <a:xfrm>
            <a:off x="143555" y="1350110"/>
            <a:ext cx="885689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It Is A Set Of Tools That Helps Us To Understand The Predictions Made By Our Machine Learning &amp; Deep Learning Model. AI Algorithms Are Often Known As “Black Box”  Means We Don’t Know What Happening Inside We Just Give Input Get Output, So Explainable AI Helps Us To Understand How It Is Generating The Output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 Are Many Library/Techniques Inside It.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Shap</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LIME Etc.</a:t>
            </a:r>
          </a:p>
        </p:txBody>
      </p:sp>
      <p:pic>
        <p:nvPicPr>
          <p:cNvPr id="6" name="Picture 5" descr="A picture containing text, diagram, cartoon, design&#10;&#10;Description automatically generated">
            <a:extLst>
              <a:ext uri="{FF2B5EF4-FFF2-40B4-BE49-F238E27FC236}">
                <a16:creationId xmlns:a16="http://schemas.microsoft.com/office/drawing/2014/main" id="{5F1E86CB-4E25-2670-AF00-AA1960E8A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605" y="3029865"/>
            <a:ext cx="7044160" cy="1825146"/>
          </a:xfrm>
          <a:prstGeom prst="rect">
            <a:avLst/>
          </a:prstGeom>
        </p:spPr>
      </p:pic>
    </p:spTree>
    <p:extLst>
      <p:ext uri="{BB962C8B-B14F-4D97-AF65-F5344CB8AC3E}">
        <p14:creationId xmlns:p14="http://schemas.microsoft.com/office/powerpoint/2010/main" val="53658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96BC5-4D94-BB53-DB02-D7230C552EEF}"/>
              </a:ext>
            </a:extLst>
          </p:cNvPr>
          <p:cNvPicPr>
            <a:picLocks noChangeAspect="1"/>
          </p:cNvPicPr>
          <p:nvPr/>
        </p:nvPicPr>
        <p:blipFill>
          <a:blip r:embed="rId2"/>
          <a:stretch>
            <a:fillRect/>
          </a:stretch>
        </p:blipFill>
        <p:spPr>
          <a:xfrm>
            <a:off x="2212075" y="1930792"/>
            <a:ext cx="4719851" cy="2422592"/>
          </a:xfrm>
          <a:prstGeom prst="rect">
            <a:avLst/>
          </a:prstGeom>
        </p:spPr>
      </p:pic>
      <p:pic>
        <p:nvPicPr>
          <p:cNvPr id="5" name="Picture 4">
            <a:extLst>
              <a:ext uri="{FF2B5EF4-FFF2-40B4-BE49-F238E27FC236}">
                <a16:creationId xmlns:a16="http://schemas.microsoft.com/office/drawing/2014/main" id="{DD4F06EF-5E71-73C6-71FE-987F7384001A}"/>
              </a:ext>
            </a:extLst>
          </p:cNvPr>
          <p:cNvPicPr>
            <a:picLocks noChangeAspect="1"/>
          </p:cNvPicPr>
          <p:nvPr/>
        </p:nvPicPr>
        <p:blipFill>
          <a:blip r:embed="rId3"/>
          <a:stretch>
            <a:fillRect/>
          </a:stretch>
        </p:blipFill>
        <p:spPr>
          <a:xfrm>
            <a:off x="7111219" y="179362"/>
            <a:ext cx="1892693" cy="3112478"/>
          </a:xfrm>
          <a:prstGeom prst="rect">
            <a:avLst/>
          </a:prstGeom>
        </p:spPr>
      </p:pic>
      <p:pic>
        <p:nvPicPr>
          <p:cNvPr id="7" name="Picture 6" descr="A picture containing symbol, yellow, circle, logo&#10;&#10;Description automatically generated">
            <a:extLst>
              <a:ext uri="{FF2B5EF4-FFF2-40B4-BE49-F238E27FC236}">
                <a16:creationId xmlns:a16="http://schemas.microsoft.com/office/drawing/2014/main" id="{3C41AB9F-F788-85AF-3F83-895B907DC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307" y="2724455"/>
            <a:ext cx="3162532" cy="3162532"/>
          </a:xfrm>
          <a:prstGeom prst="rect">
            <a:avLst/>
          </a:prstGeom>
        </p:spPr>
      </p:pic>
      <p:pic>
        <p:nvPicPr>
          <p:cNvPr id="4" name="Picture 3" descr="A picture containing text, font, logo, trademark&#10;&#10;Description automatically generated">
            <a:extLst>
              <a:ext uri="{FF2B5EF4-FFF2-40B4-BE49-F238E27FC236}">
                <a16:creationId xmlns:a16="http://schemas.microsoft.com/office/drawing/2014/main" id="{F2D082AF-F415-6373-EFB6-53293189F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7655" y="-482350"/>
            <a:ext cx="3456551" cy="3456551"/>
          </a:xfrm>
          <a:prstGeom prst="rect">
            <a:avLst/>
          </a:prstGeom>
        </p:spPr>
      </p:pic>
      <p:pic>
        <p:nvPicPr>
          <p:cNvPr id="8" name="Picture 7" descr="A picture containing cartoon, automaton, robot, toy&#10;&#10;Description automatically generated">
            <a:extLst>
              <a:ext uri="{FF2B5EF4-FFF2-40B4-BE49-F238E27FC236}">
                <a16:creationId xmlns:a16="http://schemas.microsoft.com/office/drawing/2014/main" id="{BB10E67C-9943-C7A0-3D95-4CE9008E2B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970" y="790117"/>
            <a:ext cx="3817625" cy="4112118"/>
          </a:xfrm>
          <a:prstGeom prst="rect">
            <a:avLst/>
          </a:prstGeom>
        </p:spPr>
      </p:pic>
    </p:spTree>
    <p:extLst>
      <p:ext uri="{BB962C8B-B14F-4D97-AF65-F5344CB8AC3E}">
        <p14:creationId xmlns:p14="http://schemas.microsoft.com/office/powerpoint/2010/main" val="35487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3500" y="128470"/>
            <a:ext cx="6566315" cy="725349"/>
          </a:xfrm>
        </p:spPr>
        <p:txBody>
          <a:bodyPr>
            <a:normAutofit/>
          </a:bodyPr>
          <a:lstStyle/>
          <a:p>
            <a:r>
              <a:rPr lang="en-US" dirty="0">
                <a:latin typeface="Algerian" panose="04020705040A02060702" pitchFamily="82" charset="0"/>
                <a:cs typeface="Aldhabi" panose="020B0604020202020204" pitchFamily="2" charset="-78"/>
              </a:rPr>
              <a:t>Content</a:t>
            </a:r>
            <a:endParaRPr lang="en-US" dirty="0"/>
          </a:p>
        </p:txBody>
      </p:sp>
      <p:sp>
        <p:nvSpPr>
          <p:cNvPr id="5" name="Content Placeholder 4"/>
          <p:cNvSpPr>
            <a:spLocks noGrp="1"/>
          </p:cNvSpPr>
          <p:nvPr>
            <p:ph idx="1"/>
          </p:nvPr>
        </p:nvSpPr>
        <p:spPr>
          <a:xfrm>
            <a:off x="143556" y="739291"/>
            <a:ext cx="6719020" cy="3969176"/>
          </a:xfrm>
        </p:spPr>
        <p:txBody>
          <a:bodyPr/>
          <a:lstStyle/>
          <a:p>
            <a:r>
              <a:rPr lang="en-US" dirty="0">
                <a:latin typeface="Times New Roman" panose="02020603050405020304" pitchFamily="18" charset="0"/>
                <a:cs typeface="Times New Roman" panose="02020603050405020304" pitchFamily="18" charset="0"/>
              </a:rPr>
              <a:t>Breast Cancer</a:t>
            </a:r>
          </a:p>
          <a:p>
            <a:r>
              <a:rPr lang="en-US" dirty="0">
                <a:latin typeface="Times New Roman" panose="02020603050405020304" pitchFamily="18" charset="0"/>
                <a:cs typeface="Times New Roman" panose="02020603050405020304" pitchFamily="18" charset="0"/>
              </a:rPr>
              <a:t>Machine Learning</a:t>
            </a:r>
          </a:p>
          <a:p>
            <a:r>
              <a:rPr lang="en-US" dirty="0">
                <a:latin typeface="Times New Roman" panose="02020603050405020304" pitchFamily="18" charset="0"/>
                <a:cs typeface="Times New Roman" panose="02020603050405020304" pitchFamily="18" charset="0"/>
              </a:rPr>
              <a:t>Deep Learning</a:t>
            </a:r>
          </a:p>
          <a:p>
            <a:r>
              <a:rPr lang="en-US" dirty="0">
                <a:latin typeface="Times New Roman" panose="02020603050405020304" pitchFamily="18" charset="0"/>
                <a:cs typeface="Times New Roman" panose="02020603050405020304" pitchFamily="18" charset="0"/>
              </a:rPr>
              <a:t>Machine Learning Vs Deep Learning</a:t>
            </a:r>
          </a:p>
          <a:p>
            <a:r>
              <a:rPr lang="en-US" dirty="0">
                <a:latin typeface="Times New Roman" panose="02020603050405020304" pitchFamily="18" charset="0"/>
                <a:cs typeface="Times New Roman" panose="02020603050405020304" pitchFamily="18" charset="0"/>
              </a:rPr>
              <a:t>Steps To Make Machine Learning And Deep Learning Model</a:t>
            </a:r>
          </a:p>
          <a:p>
            <a:r>
              <a:rPr lang="en-US" dirty="0">
                <a:latin typeface="Times New Roman" panose="02020603050405020304" pitchFamily="18" charset="0"/>
                <a:cs typeface="Times New Roman" panose="02020603050405020304" pitchFamily="18" charset="0"/>
              </a:rPr>
              <a:t>Explainable AI(XAI)</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B5391-3E79-6D66-5C00-13DAE6C7D001}"/>
              </a:ext>
            </a:extLst>
          </p:cNvPr>
          <p:cNvSpPr txBox="1"/>
          <p:nvPr/>
        </p:nvSpPr>
        <p:spPr>
          <a:xfrm>
            <a:off x="4113885" y="281175"/>
            <a:ext cx="4581150" cy="1261884"/>
          </a:xfrm>
          <a:prstGeom prst="rect">
            <a:avLst/>
          </a:prstGeom>
          <a:noFill/>
        </p:spPr>
        <p:txBody>
          <a:bodyPr wrap="square" rtlCol="0">
            <a:spAutoFit/>
          </a:bodyPr>
          <a:lstStyle/>
          <a:p>
            <a:r>
              <a:rPr lang="en-US" sz="3600" b="1" dirty="0">
                <a:solidFill>
                  <a:srgbClr val="00B0F0"/>
                </a:solidFill>
                <a:latin typeface="Algerian" panose="04020705040A02060702" pitchFamily="82" charset="0"/>
              </a:rPr>
              <a:t>Breast Cancer</a:t>
            </a:r>
          </a:p>
          <a:p>
            <a:endParaRPr lang="en-IN" sz="4000" b="1" dirty="0">
              <a:solidFill>
                <a:srgbClr val="00B0F0"/>
              </a:solidFill>
              <a:latin typeface="Algerian" panose="04020705040A02060702" pitchFamily="82" charset="0"/>
            </a:endParaRPr>
          </a:p>
        </p:txBody>
      </p:sp>
      <p:sp>
        <p:nvSpPr>
          <p:cNvPr id="4" name="TextBox 3">
            <a:extLst>
              <a:ext uri="{FF2B5EF4-FFF2-40B4-BE49-F238E27FC236}">
                <a16:creationId xmlns:a16="http://schemas.microsoft.com/office/drawing/2014/main" id="{E7C2DBCC-09F1-9D06-3F03-BB7C1BDA282A}"/>
              </a:ext>
            </a:extLst>
          </p:cNvPr>
          <p:cNvSpPr txBox="1"/>
          <p:nvPr/>
        </p:nvSpPr>
        <p:spPr>
          <a:xfrm>
            <a:off x="75343" y="1207813"/>
            <a:ext cx="6787231" cy="363176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Breast Cancer Is The Second Leading Cause Of Cancer Death In Women, Second Only To Lung Cancer. The Leading Risk Factor For Breast Cancer Is Simply Being A Woman. Though Breast Cancer Does Occur In Men, The Disease Is 100 Times More Common </a:t>
            </a:r>
            <a:r>
              <a:rPr lang="en-US" sz="1600">
                <a:latin typeface="Times New Roman" panose="02020603050405020304" pitchFamily="18" charset="0"/>
                <a:cs typeface="Times New Roman" panose="02020603050405020304" pitchFamily="18" charset="0"/>
              </a:rPr>
              <a:t>In Women. </a:t>
            </a:r>
            <a:r>
              <a:rPr lang="en-US" sz="1600" dirty="0">
                <a:latin typeface="Times New Roman" panose="02020603050405020304" pitchFamily="18" charset="0"/>
                <a:cs typeface="Times New Roman" panose="02020603050405020304" pitchFamily="18" charset="0"/>
              </a:rPr>
              <a:t>A Woman Has About A One In Eight Chance Of Being Diagnosed With Breast Cancer In Her Lifetime, According To The National Cancer Institute.</a:t>
            </a:r>
          </a:p>
          <a:p>
            <a:r>
              <a:rPr lang="en-US" sz="1600" dirty="0">
                <a:latin typeface="Times New Roman" panose="02020603050405020304" pitchFamily="18" charset="0"/>
                <a:cs typeface="Times New Roman" panose="02020603050405020304" pitchFamily="18" charset="0"/>
              </a:rPr>
              <a:t> Most Women (About Eight Out Of 10) Who Get Breast Cancer Do Not Have A Family History Of The Disease. But Women Who Have Close Blood Relatives With Breast Cancer Have A Higher Risk. Having A First-degree Relative (Mother, Sister Or Daughter) With Breast Cancer Almost Doubles A Woman's Risk.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AutoShape 6" descr="Breast Cancer Ribbon Png PNG Transparent For Free Download - PngFind">
            <a:extLst>
              <a:ext uri="{FF2B5EF4-FFF2-40B4-BE49-F238E27FC236}">
                <a16:creationId xmlns:a16="http://schemas.microsoft.com/office/drawing/2014/main" id="{A2C08E1E-540D-49A4-E541-61D9DF45AFE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2" name="Picture 8" descr="Breast Cancer PNG Transparent Images Free Download | Vector Files | Pngtree">
            <a:extLst>
              <a:ext uri="{FF2B5EF4-FFF2-40B4-BE49-F238E27FC236}">
                <a16:creationId xmlns:a16="http://schemas.microsoft.com/office/drawing/2014/main" id="{34C57545-9E7B-6542-9725-B81753210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32" y="1197405"/>
            <a:ext cx="23336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5A0B3-5F6F-6C26-87CE-68C0C5E439AE}"/>
              </a:ext>
            </a:extLst>
          </p:cNvPr>
          <p:cNvSpPr txBox="1"/>
          <p:nvPr/>
        </p:nvSpPr>
        <p:spPr>
          <a:xfrm>
            <a:off x="3655770" y="281175"/>
            <a:ext cx="4581150" cy="646331"/>
          </a:xfrm>
          <a:prstGeom prst="rect">
            <a:avLst/>
          </a:prstGeom>
          <a:noFill/>
        </p:spPr>
        <p:txBody>
          <a:bodyPr wrap="square" rtlCol="0">
            <a:spAutoFit/>
          </a:bodyPr>
          <a:lstStyle/>
          <a:p>
            <a:r>
              <a:rPr lang="en-US" sz="3600" dirty="0">
                <a:solidFill>
                  <a:srgbClr val="00B0F0"/>
                </a:solidFill>
                <a:latin typeface="Algerian" panose="04020705040A02060702" pitchFamily="82" charset="0"/>
              </a:rPr>
              <a:t>Machine Learning</a:t>
            </a:r>
            <a:endParaRPr lang="en-IN" sz="3600" dirty="0">
              <a:solidFill>
                <a:srgbClr val="00B0F0"/>
              </a:solidFill>
              <a:latin typeface="Algerian" panose="04020705040A02060702" pitchFamily="82" charset="0"/>
            </a:endParaRPr>
          </a:p>
        </p:txBody>
      </p:sp>
      <p:sp>
        <p:nvSpPr>
          <p:cNvPr id="3" name="TextBox 2">
            <a:extLst>
              <a:ext uri="{FF2B5EF4-FFF2-40B4-BE49-F238E27FC236}">
                <a16:creationId xmlns:a16="http://schemas.microsoft.com/office/drawing/2014/main" id="{C8D22E72-2C09-5A26-C0F8-A39A0332143E}"/>
              </a:ext>
            </a:extLst>
          </p:cNvPr>
          <p:cNvSpPr txBox="1"/>
          <p:nvPr/>
        </p:nvSpPr>
        <p:spPr>
          <a:xfrm>
            <a:off x="143555" y="1350110"/>
            <a:ext cx="870418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Machine Learning (ML) Is A Field Of Artificial Intelligence That Uses Statistical Techniques To Give Computer Systems The Ability To "Earn From Data, Without Being Explicitly Programmed</a:t>
            </a:r>
          </a:p>
        </p:txBody>
      </p:sp>
      <p:sp>
        <p:nvSpPr>
          <p:cNvPr id="4" name="Oval 3">
            <a:extLst>
              <a:ext uri="{FF2B5EF4-FFF2-40B4-BE49-F238E27FC236}">
                <a16:creationId xmlns:a16="http://schemas.microsoft.com/office/drawing/2014/main" id="{A0A6758B-A13A-74FB-5A50-C9DBCCD5A4F7}"/>
              </a:ext>
            </a:extLst>
          </p:cNvPr>
          <p:cNvSpPr/>
          <p:nvPr/>
        </p:nvSpPr>
        <p:spPr>
          <a:xfrm>
            <a:off x="754375" y="2471291"/>
            <a:ext cx="1760478" cy="1756107"/>
          </a:xfrm>
          <a:prstGeom prst="ellipse">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Breast Cancer</a:t>
            </a:r>
          </a:p>
          <a:p>
            <a:pPr algn="ctr"/>
            <a:endParaRPr lang="en-IN" dirty="0">
              <a:solidFill>
                <a:schemeClr val="tx1"/>
              </a:solidFill>
            </a:endParaRPr>
          </a:p>
          <a:p>
            <a:pPr algn="ctr"/>
            <a:r>
              <a:rPr lang="en-IN" dirty="0">
                <a:solidFill>
                  <a:schemeClr val="tx1"/>
                </a:solidFill>
              </a:rPr>
              <a:t>Biopsy</a:t>
            </a:r>
          </a:p>
          <a:p>
            <a:pPr algn="ctr"/>
            <a:r>
              <a:rPr lang="en-IN" dirty="0">
                <a:solidFill>
                  <a:schemeClr val="tx1"/>
                </a:solidFill>
              </a:rPr>
              <a:t> Data</a:t>
            </a:r>
          </a:p>
        </p:txBody>
      </p:sp>
      <p:sp>
        <p:nvSpPr>
          <p:cNvPr id="5" name="Cross 4">
            <a:extLst>
              <a:ext uri="{FF2B5EF4-FFF2-40B4-BE49-F238E27FC236}">
                <a16:creationId xmlns:a16="http://schemas.microsoft.com/office/drawing/2014/main" id="{BE64F6AB-7406-01F2-D38A-D9317E263311}"/>
              </a:ext>
            </a:extLst>
          </p:cNvPr>
          <p:cNvSpPr/>
          <p:nvPr/>
        </p:nvSpPr>
        <p:spPr>
          <a:xfrm>
            <a:off x="2897605" y="3234817"/>
            <a:ext cx="451765" cy="458115"/>
          </a:xfrm>
          <a:prstGeom prst="plus">
            <a:avLst>
              <a:gd name="adj" fmla="val 40094"/>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6" name="Oval 5">
            <a:extLst>
              <a:ext uri="{FF2B5EF4-FFF2-40B4-BE49-F238E27FC236}">
                <a16:creationId xmlns:a16="http://schemas.microsoft.com/office/drawing/2014/main" id="{1AA1BCE2-D2FC-31BE-A079-E2CE7514B97F}"/>
              </a:ext>
            </a:extLst>
          </p:cNvPr>
          <p:cNvSpPr/>
          <p:nvPr/>
        </p:nvSpPr>
        <p:spPr>
          <a:xfrm>
            <a:off x="3732121" y="2471291"/>
            <a:ext cx="1760477" cy="1756107"/>
          </a:xfrm>
          <a:prstGeom prst="ellipse">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Machine Learning</a:t>
            </a:r>
          </a:p>
          <a:p>
            <a:pPr algn="ctr"/>
            <a:r>
              <a:rPr lang="en-IN" dirty="0">
                <a:solidFill>
                  <a:schemeClr val="tx1"/>
                </a:solidFill>
              </a:rPr>
              <a:t> &amp; </a:t>
            </a:r>
          </a:p>
          <a:p>
            <a:pPr algn="ctr"/>
            <a:r>
              <a:rPr lang="en-IN" dirty="0">
                <a:solidFill>
                  <a:schemeClr val="tx1"/>
                </a:solidFill>
              </a:rPr>
              <a:t>Deep Learning</a:t>
            </a:r>
          </a:p>
        </p:txBody>
      </p:sp>
      <p:sp>
        <p:nvSpPr>
          <p:cNvPr id="7" name="Equal 8">
            <a:extLst>
              <a:ext uri="{FF2B5EF4-FFF2-40B4-BE49-F238E27FC236}">
                <a16:creationId xmlns:a16="http://schemas.microsoft.com/office/drawing/2014/main" id="{42C6B110-FC00-6675-F3E9-8EA0E36F1FA0}"/>
              </a:ext>
            </a:extLst>
          </p:cNvPr>
          <p:cNvSpPr/>
          <p:nvPr/>
        </p:nvSpPr>
        <p:spPr>
          <a:xfrm>
            <a:off x="5613847" y="3128314"/>
            <a:ext cx="664995" cy="387122"/>
          </a:xfrm>
          <a:prstGeom prst="mathEqual">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Oval 7">
            <a:extLst>
              <a:ext uri="{FF2B5EF4-FFF2-40B4-BE49-F238E27FC236}">
                <a16:creationId xmlns:a16="http://schemas.microsoft.com/office/drawing/2014/main" id="{DF3567AD-4D15-461E-7E8F-0086B34D8180}"/>
              </a:ext>
            </a:extLst>
          </p:cNvPr>
          <p:cNvSpPr/>
          <p:nvPr/>
        </p:nvSpPr>
        <p:spPr>
          <a:xfrm>
            <a:off x="6557164" y="2471291"/>
            <a:ext cx="1679755" cy="1756107"/>
          </a:xfrm>
          <a:prstGeom prst="ellipse">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Diagnosis</a:t>
            </a:r>
          </a:p>
        </p:txBody>
      </p:sp>
    </p:spTree>
    <p:extLst>
      <p:ext uri="{BB962C8B-B14F-4D97-AF65-F5344CB8AC3E}">
        <p14:creationId xmlns:p14="http://schemas.microsoft.com/office/powerpoint/2010/main" val="23464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1C094-CEF0-A6DA-F61A-EF5810B993F9}"/>
              </a:ext>
            </a:extLst>
          </p:cNvPr>
          <p:cNvSpPr txBox="1"/>
          <p:nvPr/>
        </p:nvSpPr>
        <p:spPr>
          <a:xfrm>
            <a:off x="3197655" y="281175"/>
            <a:ext cx="6719020" cy="584775"/>
          </a:xfrm>
          <a:prstGeom prst="rect">
            <a:avLst/>
          </a:prstGeom>
          <a:noFill/>
        </p:spPr>
        <p:txBody>
          <a:bodyPr wrap="square" rtlCol="0">
            <a:spAutoFit/>
          </a:bodyPr>
          <a:lstStyle/>
          <a:p>
            <a:r>
              <a:rPr lang="en-IN" sz="3200" dirty="0">
                <a:solidFill>
                  <a:srgbClr val="00B0F0"/>
                </a:solidFill>
                <a:latin typeface="Algerian" panose="04020705040A02060702" pitchFamily="82" charset="0"/>
              </a:rPr>
              <a:t>Types of Machine Learning</a:t>
            </a:r>
          </a:p>
        </p:txBody>
      </p:sp>
      <p:pic>
        <p:nvPicPr>
          <p:cNvPr id="1032" name="Picture 8" descr="Types of Machine Learning - Javatpoint">
            <a:extLst>
              <a:ext uri="{FF2B5EF4-FFF2-40B4-BE49-F238E27FC236}">
                <a16:creationId xmlns:a16="http://schemas.microsoft.com/office/drawing/2014/main" id="{C9283152-188C-B733-6F88-7A534DFE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85" y="1655520"/>
            <a:ext cx="66675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17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1C094-CEF0-A6DA-F61A-EF5810B993F9}"/>
              </a:ext>
            </a:extLst>
          </p:cNvPr>
          <p:cNvSpPr txBox="1"/>
          <p:nvPr/>
        </p:nvSpPr>
        <p:spPr>
          <a:xfrm>
            <a:off x="4544473" y="305494"/>
            <a:ext cx="2748690" cy="584775"/>
          </a:xfrm>
          <a:prstGeom prst="rect">
            <a:avLst/>
          </a:prstGeom>
          <a:noFill/>
        </p:spPr>
        <p:txBody>
          <a:bodyPr wrap="square" rtlCol="0">
            <a:spAutoFit/>
          </a:bodyPr>
          <a:lstStyle/>
          <a:p>
            <a:r>
              <a:rPr lang="en-IN" sz="3200" dirty="0">
                <a:solidFill>
                  <a:srgbClr val="00B0F0"/>
                </a:solidFill>
                <a:latin typeface="Algerian" panose="04020705040A02060702" pitchFamily="82" charset="0"/>
              </a:rPr>
              <a:t>Algorithms</a:t>
            </a:r>
          </a:p>
        </p:txBody>
      </p:sp>
      <p:sp>
        <p:nvSpPr>
          <p:cNvPr id="3" name="TextBox 2">
            <a:extLst>
              <a:ext uri="{FF2B5EF4-FFF2-40B4-BE49-F238E27FC236}">
                <a16:creationId xmlns:a16="http://schemas.microsoft.com/office/drawing/2014/main" id="{5B4A8B5B-A6D5-7D71-A5DC-B06274A79749}"/>
              </a:ext>
            </a:extLst>
          </p:cNvPr>
          <p:cNvSpPr txBox="1"/>
          <p:nvPr/>
        </p:nvSpPr>
        <p:spPr>
          <a:xfrm>
            <a:off x="143177" y="1996441"/>
            <a:ext cx="3512215" cy="2784737"/>
          </a:xfrm>
          <a:prstGeom prst="rect">
            <a:avLst/>
          </a:prstGeom>
          <a:noFill/>
        </p:spPr>
        <p:txBody>
          <a:bodyPr wrap="square" rtlCol="0">
            <a:spAutoFit/>
          </a:bodyPr>
          <a:lstStyle/>
          <a:p>
            <a:pPr marL="342900" indent="-342900">
              <a:lnSpc>
                <a:spcPct val="2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Gaussian Naive Bayes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200000"/>
              </a:lnSpc>
              <a:buFont typeface="+mj-lt"/>
              <a:buAutoNum type="arabicPeriod"/>
            </a:pPr>
            <a:r>
              <a:rPr lang="en-IN" dirty="0">
                <a:latin typeface="Times New Roman" panose="02020603050405020304" pitchFamily="18" charset="0"/>
                <a:cs typeface="Times New Roman" panose="02020603050405020304" pitchFamily="18" charset="0"/>
              </a:rPr>
              <a:t>Support vector machine (SVM)</a:t>
            </a:r>
          </a:p>
        </p:txBody>
      </p:sp>
      <p:sp>
        <p:nvSpPr>
          <p:cNvPr id="4" name="TextBox 3">
            <a:extLst>
              <a:ext uri="{FF2B5EF4-FFF2-40B4-BE49-F238E27FC236}">
                <a16:creationId xmlns:a16="http://schemas.microsoft.com/office/drawing/2014/main" id="{693756F2-FA2F-B5A9-8A61-F058D312540F}"/>
              </a:ext>
            </a:extLst>
          </p:cNvPr>
          <p:cNvSpPr txBox="1"/>
          <p:nvPr/>
        </p:nvSpPr>
        <p:spPr>
          <a:xfrm>
            <a:off x="143177" y="1350110"/>
            <a:ext cx="885726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Are Many Types Of Algorithm In Machine Learning But We Have Used Five Of Them In Our Project .</a:t>
            </a:r>
            <a:endParaRPr lang="en-IN"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50E9B6BF-55FB-E9BC-4ED1-C51C0B74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050" y="1929646"/>
            <a:ext cx="2388227" cy="285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7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91A47-91E6-602A-30E5-045B059226B7}"/>
              </a:ext>
            </a:extLst>
          </p:cNvPr>
          <p:cNvSpPr txBox="1"/>
          <p:nvPr/>
        </p:nvSpPr>
        <p:spPr>
          <a:xfrm>
            <a:off x="3808475" y="281175"/>
            <a:ext cx="4733855" cy="1200329"/>
          </a:xfrm>
          <a:prstGeom prst="rect">
            <a:avLst/>
          </a:prstGeom>
          <a:noFill/>
        </p:spPr>
        <p:txBody>
          <a:bodyPr wrap="square" rtlCol="0">
            <a:spAutoFit/>
          </a:bodyPr>
          <a:lstStyle/>
          <a:p>
            <a:r>
              <a:rPr lang="en-IN" sz="3600" dirty="0">
                <a:solidFill>
                  <a:srgbClr val="00B0F0"/>
                </a:solidFill>
                <a:latin typeface="Algerian" panose="04020705040A02060702" pitchFamily="82" charset="0"/>
              </a:rPr>
              <a:t>Deep Learning</a:t>
            </a:r>
          </a:p>
          <a:p>
            <a:endParaRPr lang="en-IN" sz="3600" dirty="0">
              <a:solidFill>
                <a:srgbClr val="00B0F0"/>
              </a:solidFill>
              <a:latin typeface="Algerian" panose="04020705040A02060702" pitchFamily="82" charset="0"/>
            </a:endParaRPr>
          </a:p>
        </p:txBody>
      </p:sp>
      <p:sp>
        <p:nvSpPr>
          <p:cNvPr id="4" name="TextBox 3">
            <a:extLst>
              <a:ext uri="{FF2B5EF4-FFF2-40B4-BE49-F238E27FC236}">
                <a16:creationId xmlns:a16="http://schemas.microsoft.com/office/drawing/2014/main" id="{E8676B75-793A-945E-F64A-F555042B69EB}"/>
              </a:ext>
            </a:extLst>
          </p:cNvPr>
          <p:cNvSpPr txBox="1"/>
          <p:nvPr/>
        </p:nvSpPr>
        <p:spPr>
          <a:xfrm>
            <a:off x="143555" y="1350110"/>
            <a:ext cx="5344675" cy="3373359"/>
          </a:xfrm>
          <a:prstGeom prst="rect">
            <a:avLst/>
          </a:prstGeom>
          <a:noFill/>
        </p:spPr>
        <p:txBody>
          <a:bodyPr wrap="square" rtlCol="0">
            <a:spAutoFit/>
          </a:bodyPr>
          <a:lstStyle/>
          <a:p>
            <a:pPr>
              <a:lnSpc>
                <a:spcPct val="150000"/>
              </a:lnSpc>
            </a:pPr>
            <a:r>
              <a:rPr lang="en-US" dirty="0"/>
              <a:t>It Is A Subset Of Machine Learning That Uses Artificial Neural Network To Mimic The Learning Process Of Human Brain.</a:t>
            </a:r>
          </a:p>
          <a:p>
            <a:pPr>
              <a:lnSpc>
                <a:spcPct val="150000"/>
              </a:lnSpc>
            </a:pPr>
            <a:r>
              <a:rPr lang="en-US" dirty="0"/>
              <a:t>Artificial Neural Networks (ANNs) are a type of machine learning model that are inspired by the structure and function of the human brain. They consist of layers of interconnected “neurons” that process and transmit information.</a:t>
            </a:r>
            <a:endParaRPr lang="en-IN" dirty="0"/>
          </a:p>
        </p:txBody>
      </p:sp>
      <p:pic>
        <p:nvPicPr>
          <p:cNvPr id="3076" name="Picture 4" descr="Deep Learning">
            <a:extLst>
              <a:ext uri="{FF2B5EF4-FFF2-40B4-BE49-F238E27FC236}">
                <a16:creationId xmlns:a16="http://schemas.microsoft.com/office/drawing/2014/main" id="{3834E7AD-A8BC-7B99-988F-E9C74A0AC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01" y="1577083"/>
            <a:ext cx="3715699" cy="27867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1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A0DED-DB24-0E19-8E87-27A332A879CE}"/>
              </a:ext>
            </a:extLst>
          </p:cNvPr>
          <p:cNvSpPr txBox="1"/>
          <p:nvPr/>
        </p:nvSpPr>
        <p:spPr>
          <a:xfrm>
            <a:off x="3197655" y="281175"/>
            <a:ext cx="6108200" cy="461665"/>
          </a:xfrm>
          <a:prstGeom prst="rect">
            <a:avLst/>
          </a:prstGeom>
          <a:noFill/>
        </p:spPr>
        <p:txBody>
          <a:bodyPr wrap="square" rtlCol="0">
            <a:spAutoFit/>
          </a:bodyPr>
          <a:lstStyle/>
          <a:p>
            <a:r>
              <a:rPr lang="en-US" sz="2400" dirty="0">
                <a:solidFill>
                  <a:srgbClr val="00B0F0"/>
                </a:solidFill>
                <a:latin typeface="Algerian" panose="04020705040A02060702" pitchFamily="82" charset="0"/>
              </a:rPr>
              <a:t>Types of Artificial neural network</a:t>
            </a:r>
            <a:endParaRPr lang="en-IN" sz="2400" dirty="0">
              <a:solidFill>
                <a:srgbClr val="00B0F0"/>
              </a:solidFill>
              <a:latin typeface="Algerian" panose="04020705040A02060702" pitchFamily="82" charset="0"/>
            </a:endParaRPr>
          </a:p>
        </p:txBody>
      </p:sp>
      <p:sp>
        <p:nvSpPr>
          <p:cNvPr id="4" name="TextBox 3">
            <a:extLst>
              <a:ext uri="{FF2B5EF4-FFF2-40B4-BE49-F238E27FC236}">
                <a16:creationId xmlns:a16="http://schemas.microsoft.com/office/drawing/2014/main" id="{96F838E5-26DF-FD33-AA99-7AD9EA5D0D82}"/>
              </a:ext>
            </a:extLst>
          </p:cNvPr>
          <p:cNvSpPr txBox="1"/>
          <p:nvPr/>
        </p:nvSpPr>
        <p:spPr>
          <a:xfrm>
            <a:off x="143555" y="1350110"/>
            <a:ext cx="8856890" cy="212006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are many types of Artificial neural network but we have used three of them in our project .</a:t>
            </a:r>
          </a:p>
          <a:p>
            <a:r>
              <a:rPr lang="en-US"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Feedforward Neural Network</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Convolutional Neural Network</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Recurrent Neural Network</a:t>
            </a:r>
          </a:p>
        </p:txBody>
      </p:sp>
      <p:pic>
        <p:nvPicPr>
          <p:cNvPr id="5" name="Picture 2" descr="Machine Learning Artificial Intelligence GIF - Machine Learning Artificial Intelligence GIFs">
            <a:extLst>
              <a:ext uri="{FF2B5EF4-FFF2-40B4-BE49-F238E27FC236}">
                <a16:creationId xmlns:a16="http://schemas.microsoft.com/office/drawing/2014/main" id="{41456EDA-D630-636C-718C-E6204253E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705" y="2113635"/>
            <a:ext cx="4132630" cy="23235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9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5A0DED-DB24-0E19-8E87-27A332A879CE}"/>
              </a:ext>
            </a:extLst>
          </p:cNvPr>
          <p:cNvSpPr txBox="1"/>
          <p:nvPr/>
        </p:nvSpPr>
        <p:spPr>
          <a:xfrm>
            <a:off x="3197655" y="281175"/>
            <a:ext cx="6108200" cy="461665"/>
          </a:xfrm>
          <a:prstGeom prst="rect">
            <a:avLst/>
          </a:prstGeom>
          <a:noFill/>
        </p:spPr>
        <p:txBody>
          <a:bodyPr wrap="square" rtlCol="0">
            <a:spAutoFit/>
          </a:bodyPr>
          <a:lstStyle/>
          <a:p>
            <a:r>
              <a:rPr lang="en-US" sz="2400" dirty="0">
                <a:solidFill>
                  <a:srgbClr val="00B0F0"/>
                </a:solidFill>
                <a:latin typeface="Algerian" panose="04020705040A02060702" pitchFamily="82" charset="0"/>
              </a:rPr>
              <a:t>Machine learning Vs Deep Learning</a:t>
            </a:r>
          </a:p>
        </p:txBody>
      </p:sp>
      <p:graphicFrame>
        <p:nvGraphicFramePr>
          <p:cNvPr id="4" name="Table 4">
            <a:extLst>
              <a:ext uri="{FF2B5EF4-FFF2-40B4-BE49-F238E27FC236}">
                <a16:creationId xmlns:a16="http://schemas.microsoft.com/office/drawing/2014/main" id="{5EA2CD26-D1DA-4E9F-E6CD-CA43C43AC203}"/>
              </a:ext>
            </a:extLst>
          </p:cNvPr>
          <p:cNvGraphicFramePr>
            <a:graphicFrameLocks noGrp="1"/>
          </p:cNvGraphicFramePr>
          <p:nvPr>
            <p:extLst>
              <p:ext uri="{D42A27DB-BD31-4B8C-83A1-F6EECF244321}">
                <p14:modId xmlns:p14="http://schemas.microsoft.com/office/powerpoint/2010/main" val="817269248"/>
              </p:ext>
            </p:extLst>
          </p:nvPr>
        </p:nvGraphicFramePr>
        <p:xfrm>
          <a:off x="0" y="1197404"/>
          <a:ext cx="9144000" cy="3946098"/>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05441605"/>
                    </a:ext>
                  </a:extLst>
                </a:gridCol>
                <a:gridCol w="4572000">
                  <a:extLst>
                    <a:ext uri="{9D8B030D-6E8A-4147-A177-3AD203B41FA5}">
                      <a16:colId xmlns:a16="http://schemas.microsoft.com/office/drawing/2014/main" val="1165087879"/>
                    </a:ext>
                  </a:extLst>
                </a:gridCol>
              </a:tblGrid>
              <a:tr h="394610">
                <a:tc>
                  <a:txBody>
                    <a:bodyPr/>
                    <a:lstStyle/>
                    <a:p>
                      <a:pPr algn="ctr"/>
                      <a:r>
                        <a:rPr lang="en-US" dirty="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Deep Learning</a:t>
                      </a:r>
                    </a:p>
                  </a:txBody>
                  <a:tcPr/>
                </a:tc>
                <a:extLst>
                  <a:ext uri="{0D108BD9-81ED-4DB2-BD59-A6C34878D82A}">
                    <a16:rowId xmlns:a16="http://schemas.microsoft.com/office/drawing/2014/main" val="174347338"/>
                  </a:ext>
                </a:extLst>
              </a:tr>
              <a:tr h="690567">
                <a:tc>
                  <a:txBody>
                    <a:bodyPr/>
                    <a:lstStyle/>
                    <a:p>
                      <a:r>
                        <a:rPr lang="en-US" sz="1200" b="1" dirty="0">
                          <a:latin typeface="Times New Roman" panose="02020603050405020304" pitchFamily="18" charset="0"/>
                          <a:cs typeface="Times New Roman" panose="02020603050405020304" pitchFamily="18" charset="0"/>
                        </a:rPr>
                        <a:t>It Is A Subset Of Ai Which Gives Computer The Ability To Learn Without Being Explicitly Programmed.</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It is a subset of </a:t>
                      </a:r>
                      <a:r>
                        <a:rPr lang="en-US" sz="1200" b="1" dirty="0" err="1">
                          <a:latin typeface="Times New Roman" panose="02020603050405020304" pitchFamily="18" charset="0"/>
                          <a:cs typeface="Times New Roman" panose="02020603050405020304" pitchFamily="18" charset="0"/>
                        </a:rPr>
                        <a:t>Ml</a:t>
                      </a:r>
                      <a:r>
                        <a:rPr lang="en-US" sz="1200" b="1" dirty="0">
                          <a:latin typeface="Times New Roman" panose="02020603050405020304" pitchFamily="18" charset="0"/>
                          <a:cs typeface="Times New Roman" panose="02020603050405020304" pitchFamily="18" charset="0"/>
                        </a:rPr>
                        <a:t> that uses ANN to mimic the learning process of human brain.</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5796017"/>
                  </a:ext>
                </a:extLst>
              </a:tr>
              <a:tr h="690567">
                <a:tc>
                  <a:txBody>
                    <a:bodyPr/>
                    <a:lstStyle/>
                    <a:p>
                      <a:r>
                        <a:rPr lang="en-US" sz="1200" b="1" dirty="0">
                          <a:latin typeface="Times New Roman" panose="02020603050405020304" pitchFamily="18" charset="0"/>
                          <a:cs typeface="Times New Roman" panose="02020603050405020304" pitchFamily="18" charset="0"/>
                        </a:rPr>
                        <a:t>It Needs Less Hardware .Training Can Be Performed Using CPU.</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It Need High End Machines To Work. It Need Dedicated GPU.</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1960936"/>
                  </a:ext>
                </a:extLst>
              </a:tr>
              <a:tr h="690567">
                <a:tc>
                  <a:txBody>
                    <a:bodyPr/>
                    <a:lstStyle/>
                    <a:p>
                      <a:r>
                        <a:rPr lang="en-US" sz="1200" b="1" dirty="0">
                          <a:latin typeface="Times New Roman" panose="02020603050405020304" pitchFamily="18" charset="0"/>
                          <a:cs typeface="Times New Roman" panose="02020603050405020304" pitchFamily="18" charset="0"/>
                        </a:rPr>
                        <a:t>It Mostly Requires Structured Data.</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It Can Work With Both Structured &amp; Non- Structured.</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8328586"/>
                  </a:ext>
                </a:extLst>
              </a:tr>
              <a:tr h="394610">
                <a:tc>
                  <a:txBody>
                    <a:bodyPr/>
                    <a:lstStyle/>
                    <a:p>
                      <a:r>
                        <a:rPr lang="en-US" sz="1200" b="1" dirty="0">
                          <a:latin typeface="Times New Roman" panose="02020603050405020304" pitchFamily="18" charset="0"/>
                          <a:cs typeface="Times New Roman" panose="02020603050405020304" pitchFamily="18" charset="0"/>
                        </a:rPr>
                        <a:t>Less Accurate.</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More Accurate.</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8135391"/>
                  </a:ext>
                </a:extLst>
              </a:tr>
              <a:tr h="690567">
                <a:tc>
                  <a:txBody>
                    <a:bodyPr/>
                    <a:lstStyle/>
                    <a:p>
                      <a:r>
                        <a:rPr lang="en-US" sz="1200" b="1" dirty="0">
                          <a:latin typeface="Times New Roman" panose="02020603050405020304" pitchFamily="18" charset="0"/>
                          <a:cs typeface="Times New Roman" panose="02020603050405020304" pitchFamily="18" charset="0"/>
                        </a:rPr>
                        <a:t>Requires Human Intervention To Learn And Correct.</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Learns On Its Own From Its Past Mistake.</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3452767"/>
                  </a:ext>
                </a:extLst>
              </a:tr>
              <a:tr h="394610">
                <a:tc>
                  <a:txBody>
                    <a:bodyPr/>
                    <a:lstStyle/>
                    <a:p>
                      <a:r>
                        <a:rPr lang="en-US" sz="1200" b="1" dirty="0">
                          <a:latin typeface="Times New Roman" panose="02020603050405020304" pitchFamily="18" charset="0"/>
                          <a:cs typeface="Times New Roman" panose="02020603050405020304" pitchFamily="18" charset="0"/>
                        </a:rPr>
                        <a:t>Algorithms-Decision tree, SVM, Random forest etc.</a:t>
                      </a:r>
                      <a:endParaRPr lang="en-IN" sz="1200" b="1" dirty="0">
                        <a:latin typeface="Times New Roman" panose="02020603050405020304" pitchFamily="18" charset="0"/>
                        <a:cs typeface="Times New Roman" panose="02020603050405020304" pitchFamily="18" charset="0"/>
                      </a:endParaRPr>
                    </a:p>
                  </a:txBody>
                  <a:tcPr/>
                </a:tc>
                <a:tc>
                  <a:txBody>
                    <a:bodyPr/>
                    <a:lstStyle/>
                    <a:p>
                      <a:pPr algn="r"/>
                      <a:r>
                        <a:rPr lang="en-US" sz="1200" b="1" dirty="0">
                          <a:latin typeface="Times New Roman" panose="02020603050405020304" pitchFamily="18" charset="0"/>
                          <a:cs typeface="Times New Roman" panose="02020603050405020304" pitchFamily="18" charset="0"/>
                        </a:rPr>
                        <a:t>Algorithms-FFNN,CNN,RNN etc.</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281056"/>
                  </a:ext>
                </a:extLst>
              </a:tr>
            </a:tbl>
          </a:graphicData>
        </a:graphic>
      </p:graphicFrame>
      <p:pic>
        <p:nvPicPr>
          <p:cNvPr id="7170" name="Picture 2" descr="Understanding The Difference Between AI, ML, And DL: Using An Incredibly  Simple Example — Advancing Analytics">
            <a:extLst>
              <a:ext uri="{FF2B5EF4-FFF2-40B4-BE49-F238E27FC236}">
                <a16:creationId xmlns:a16="http://schemas.microsoft.com/office/drawing/2014/main" id="{0C04BF67-0442-0758-76A4-B1D4AC707D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065" y="2806771"/>
            <a:ext cx="2274488" cy="228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985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On-screen Show (16:9)</PresentationFormat>
  <Paragraphs>82</Paragraphs>
  <Slides>12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Office Theme</vt:lpstr>
      <vt:lpstr>Office Theme</vt:lpstr>
      <vt:lpstr>Explainable ML and DL Models on Breast Cancer Data</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2023-05-17T04:17:49Z</dcterms:modified>
</cp:coreProperties>
</file>