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  <a:p>
            <a:pPr lvl="1"/>
            <a:r>
              <a:rPr lang="ro-RO" smtClean="0"/>
              <a:t>Al doilea nivel</a:t>
            </a:r>
            <a:endParaRPr lang="ro-RO" smtClean="0"/>
          </a:p>
          <a:p>
            <a:pPr lvl="2"/>
            <a:r>
              <a:rPr lang="ro-RO" smtClean="0"/>
              <a:t>Al treilea nivel</a:t>
            </a:r>
            <a:endParaRPr lang="ro-RO" smtClean="0"/>
          </a:p>
          <a:p>
            <a:pPr lvl="3"/>
            <a:r>
              <a:rPr lang="ro-RO" smtClean="0"/>
              <a:t>Al patrulea nivel</a:t>
            </a:r>
            <a:endParaRPr lang="ro-RO" smtClean="0"/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  <a:p>
            <a:pPr lvl="1"/>
            <a:r>
              <a:rPr lang="ro-RO" smtClean="0"/>
              <a:t>Al doilea nivel</a:t>
            </a:r>
            <a:endParaRPr lang="ro-RO" smtClean="0"/>
          </a:p>
          <a:p>
            <a:pPr lvl="2"/>
            <a:r>
              <a:rPr lang="ro-RO" smtClean="0"/>
              <a:t>Al treilea nivel</a:t>
            </a:r>
            <a:endParaRPr lang="ro-RO" smtClean="0"/>
          </a:p>
          <a:p>
            <a:pPr lvl="3"/>
            <a:r>
              <a:rPr lang="ro-RO" smtClean="0"/>
              <a:t>Al patrulea nivel</a:t>
            </a:r>
            <a:endParaRPr lang="ro-RO" smtClean="0"/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  <a:p>
            <a:pPr lvl="1"/>
            <a:r>
              <a:rPr lang="ro-RO" smtClean="0"/>
              <a:t>Al doilea nivel</a:t>
            </a:r>
            <a:endParaRPr lang="ro-RO" smtClean="0"/>
          </a:p>
          <a:p>
            <a:pPr lvl="2"/>
            <a:r>
              <a:rPr lang="ro-RO" smtClean="0"/>
              <a:t>Al treilea nivel</a:t>
            </a:r>
            <a:endParaRPr lang="ro-RO" smtClean="0"/>
          </a:p>
          <a:p>
            <a:pPr lvl="3"/>
            <a:r>
              <a:rPr lang="ro-RO" smtClean="0"/>
              <a:t>Al patrulea nivel</a:t>
            </a:r>
            <a:endParaRPr lang="ro-RO" smtClean="0"/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  <a:p>
            <a:pPr lvl="1"/>
            <a:r>
              <a:rPr lang="ro-RO" smtClean="0"/>
              <a:t>Al doilea nivel</a:t>
            </a:r>
            <a:endParaRPr lang="ro-RO" smtClean="0"/>
          </a:p>
          <a:p>
            <a:pPr lvl="2"/>
            <a:r>
              <a:rPr lang="ro-RO" smtClean="0"/>
              <a:t>Al treilea nivel</a:t>
            </a:r>
            <a:endParaRPr lang="ro-RO" smtClean="0"/>
          </a:p>
          <a:p>
            <a:pPr lvl="3"/>
            <a:r>
              <a:rPr lang="ro-RO" smtClean="0"/>
              <a:t>Al patrulea nivel</a:t>
            </a:r>
            <a:endParaRPr lang="ro-RO" smtClean="0"/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  <a:p>
            <a:pPr lvl="1"/>
            <a:r>
              <a:rPr lang="ro-RO" smtClean="0"/>
              <a:t>Al doilea nivel</a:t>
            </a:r>
            <a:endParaRPr lang="ro-RO" smtClean="0"/>
          </a:p>
          <a:p>
            <a:pPr lvl="2"/>
            <a:r>
              <a:rPr lang="ro-RO" smtClean="0"/>
              <a:t>Al treilea nivel</a:t>
            </a:r>
            <a:endParaRPr lang="ro-RO" smtClean="0"/>
          </a:p>
          <a:p>
            <a:pPr lvl="3"/>
            <a:r>
              <a:rPr lang="ro-RO" smtClean="0"/>
              <a:t>Al patrulea nivel</a:t>
            </a:r>
            <a:endParaRPr lang="ro-RO" smtClean="0"/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  <a:p>
            <a:pPr lvl="1"/>
            <a:r>
              <a:rPr lang="ro-RO" smtClean="0"/>
              <a:t>Al doilea nivel</a:t>
            </a:r>
            <a:endParaRPr lang="ro-RO" smtClean="0"/>
          </a:p>
          <a:p>
            <a:pPr lvl="2"/>
            <a:r>
              <a:rPr lang="ro-RO" smtClean="0"/>
              <a:t>Al treilea nivel</a:t>
            </a:r>
            <a:endParaRPr lang="ro-RO" smtClean="0"/>
          </a:p>
          <a:p>
            <a:pPr lvl="3"/>
            <a:r>
              <a:rPr lang="ro-RO" smtClean="0"/>
              <a:t>Al patrulea nivel</a:t>
            </a:r>
            <a:endParaRPr lang="ro-RO" smtClean="0"/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  <a:p>
            <a:pPr lvl="1"/>
            <a:r>
              <a:rPr lang="ro-RO" smtClean="0"/>
              <a:t>Al doilea nivel</a:t>
            </a:r>
            <a:endParaRPr lang="ro-RO" smtClean="0"/>
          </a:p>
          <a:p>
            <a:pPr lvl="2"/>
            <a:r>
              <a:rPr lang="ro-RO" smtClean="0"/>
              <a:t>Al treilea nivel</a:t>
            </a:r>
            <a:endParaRPr lang="ro-RO" smtClean="0"/>
          </a:p>
          <a:p>
            <a:pPr lvl="3"/>
            <a:r>
              <a:rPr lang="ro-RO" smtClean="0"/>
              <a:t>Al patrulea nivel</a:t>
            </a:r>
            <a:endParaRPr lang="ro-RO" smtClean="0"/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  <a:p>
            <a:pPr lvl="1"/>
            <a:r>
              <a:rPr lang="ro-RO" smtClean="0"/>
              <a:t>Al doilea nivel</a:t>
            </a:r>
            <a:endParaRPr lang="ro-RO" smtClean="0"/>
          </a:p>
          <a:p>
            <a:pPr lvl="2"/>
            <a:r>
              <a:rPr lang="ro-RO" smtClean="0"/>
              <a:t>Al treilea nivel</a:t>
            </a:r>
            <a:endParaRPr lang="ro-RO" smtClean="0"/>
          </a:p>
          <a:p>
            <a:pPr lvl="3"/>
            <a:r>
              <a:rPr lang="ro-RO" smtClean="0"/>
              <a:t>Al patrulea nivel</a:t>
            </a:r>
            <a:endParaRPr lang="ro-RO" smtClean="0"/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  <a:endParaRPr lang="ro-RO" smtClean="0"/>
          </a:p>
          <a:p>
            <a:pPr lvl="1"/>
            <a:r>
              <a:rPr lang="ro-RO" smtClean="0"/>
              <a:t>Al doilea nivel</a:t>
            </a:r>
            <a:endParaRPr lang="ro-RO" smtClean="0"/>
          </a:p>
          <a:p>
            <a:pPr lvl="2"/>
            <a:r>
              <a:rPr lang="ro-RO" smtClean="0"/>
              <a:t>Al treilea nivel</a:t>
            </a:r>
            <a:endParaRPr lang="ro-RO" smtClean="0"/>
          </a:p>
          <a:p>
            <a:pPr lvl="3"/>
            <a:r>
              <a:rPr lang="ro-RO" smtClean="0"/>
              <a:t>Al patrulea nivel</a:t>
            </a:r>
            <a:endParaRPr lang="ro-RO" smtClean="0"/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medium.com/mindful-engineering/ui-testing-with-espresso-in-android-10dfbc9f25da" TargetMode="External"/><Relationship Id="rId3" Type="http://schemas.openxmlformats.org/officeDocument/2006/relationships/hyperlink" Target="https://www.geeksforgeeks.org/ui-testing-with-espresso-in-android-studio/" TargetMode="External"/><Relationship Id="rId2" Type="http://schemas.openxmlformats.org/officeDocument/2006/relationships/hyperlink" Target="https://developer.android.com/training/testing/other-components/ui-automator" TargetMode="External"/><Relationship Id="rId1" Type="http://schemas.openxmlformats.org/officeDocument/2006/relationships/hyperlink" Target="https://developer.android.com/training/testing/espress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325925" y="1906594"/>
            <a:ext cx="10999960" cy="1646302"/>
          </a:xfrm>
        </p:spPr>
        <p:txBody>
          <a:bodyPr/>
          <a:lstStyle/>
          <a:p>
            <a:pPr algn="ctr"/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Proiect </a:t>
            </a:r>
            <a:br>
              <a:rPr lang="ro-RO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o-RO" b="1" dirty="0" smtClean="0">
                <a:solidFill>
                  <a:schemeClr val="accent2">
                    <a:lumMod val="50000"/>
                  </a:schemeClr>
                </a:solidFill>
              </a:rPr>
              <a:t>Testare </a:t>
            </a: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Aplicație Android</a:t>
            </a:r>
            <a:br>
              <a:rPr lang="ro-RO" b="1" dirty="0">
                <a:solidFill>
                  <a:schemeClr val="accent2">
                    <a:lumMod val="50000"/>
                  </a:schemeClr>
                </a:solidFill>
              </a:rPr>
            </a:br>
            <a:endParaRPr lang="ro-RO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5173" y="4503506"/>
            <a:ext cx="8460798" cy="1096899"/>
          </a:xfrm>
        </p:spPr>
        <p:txBody>
          <a:bodyPr/>
          <a:lstStyle/>
          <a:p>
            <a:r>
              <a:rPr lang="ro-RO" dirty="0" err="1" smtClean="0">
                <a:solidFill>
                  <a:schemeClr val="accent2">
                    <a:lumMod val="50000"/>
                  </a:schemeClr>
                </a:solidFill>
              </a:rPr>
              <a:t>Bănesaru</a:t>
            </a:r>
            <a:r>
              <a:rPr lang="ro-RO" dirty="0" smtClean="0">
                <a:solidFill>
                  <a:schemeClr val="accent2">
                    <a:lumMod val="50000"/>
                  </a:schemeClr>
                </a:solidFill>
              </a:rPr>
              <a:t> Denisa – Georgiana</a:t>
            </a:r>
            <a:endParaRPr lang="ro-RO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o-RO" dirty="0" smtClean="0">
                <a:solidFill>
                  <a:schemeClr val="accent2">
                    <a:lumMod val="50000"/>
                  </a:schemeClr>
                </a:solidFill>
              </a:rPr>
              <a:t>Zotic Melania – Anemona </a:t>
            </a:r>
            <a:endParaRPr lang="ro-RO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05180" y="194945"/>
            <a:ext cx="9044305" cy="823595"/>
          </a:xfrm>
        </p:spPr>
        <p:txBody>
          <a:bodyPr/>
          <a:lstStyle/>
          <a:p>
            <a:pPr algn="l"/>
            <a:r>
              <a:rPr lang="ro-RO" sz="4800" dirty="0" smtClean="0">
                <a:solidFill>
                  <a:schemeClr val="accent2">
                    <a:lumMod val="50000"/>
                  </a:schemeClr>
                </a:solidFill>
              </a:rPr>
              <a:t>Despre aplicație</a:t>
            </a:r>
            <a:endParaRPr lang="ro-RO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6255" y="1148715"/>
            <a:ext cx="10819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/>
              <a:t>Aplica</a:t>
            </a:r>
            <a:r>
              <a:rPr lang="ro-RO" altLang="en-US"/>
              <a:t>ția</a:t>
            </a:r>
            <a:r>
              <a:rPr lang="en-US" altLang="ro-RO"/>
              <a:t> mobila</a:t>
            </a:r>
            <a:r>
              <a:rPr lang="ro-RO" altLang="en-US"/>
              <a:t> are ca scop principal gestionarea bugetelor</a:t>
            </a:r>
            <a:r>
              <a:rPr lang="en-US" altLang="ro-RO"/>
              <a:t> in functie de data</a:t>
            </a:r>
            <a:r>
              <a:rPr lang="ro-RO" altLang="en-US"/>
              <a:t>. Un utilizator poate sa adauge un buget cu urmatoarele specificații</a:t>
            </a:r>
            <a:r>
              <a:rPr lang="en-US" altLang="en-US"/>
              <a:t>: titlu, imagine( optional), descriere, suma, si data.De asemenea se pot edita sau sterge bugetele si mai exista functionalitatea de cautare dupa nume.</a:t>
            </a:r>
            <a:endParaRPr lang="en-US" altLang="en-US"/>
          </a:p>
          <a:p>
            <a:pPr indent="457200"/>
            <a:r>
              <a:rPr lang="en-US" altLang="en-US"/>
              <a:t> A fost dezvoltata in Android Studio iar pentru testare am folosit un emulator numit Pixel 5 API 30.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475" y="2755265"/>
            <a:ext cx="1672590" cy="342392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370" y="2755265"/>
            <a:ext cx="1655445" cy="340550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815" y="2755265"/>
            <a:ext cx="1631315" cy="34321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165" y="2778125"/>
            <a:ext cx="1706880" cy="340931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5" name="Text Box 14"/>
          <p:cNvSpPr txBox="1"/>
          <p:nvPr/>
        </p:nvSpPr>
        <p:spPr>
          <a:xfrm>
            <a:off x="1104900" y="6309360"/>
            <a:ext cx="1475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SignUp activity</a:t>
            </a:r>
            <a:endParaRPr 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5712460" y="6306185"/>
            <a:ext cx="1325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Upload acitivity</a:t>
            </a:r>
            <a:endParaRPr lang="en-US" sz="1200"/>
          </a:p>
        </p:txBody>
      </p:sp>
      <p:sp>
        <p:nvSpPr>
          <p:cNvPr id="17" name="Text Box 16"/>
          <p:cNvSpPr txBox="1"/>
          <p:nvPr/>
        </p:nvSpPr>
        <p:spPr>
          <a:xfrm>
            <a:off x="3418840" y="6306185"/>
            <a:ext cx="1732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Main acitivity</a:t>
            </a:r>
            <a:endParaRPr 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7853680" y="6317615"/>
            <a:ext cx="1810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Delete activity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70803" y="413657"/>
            <a:ext cx="8596668" cy="1320800"/>
          </a:xfrm>
        </p:spPr>
        <p:txBody>
          <a:bodyPr>
            <a:normAutofit/>
          </a:bodyPr>
          <a:lstStyle/>
          <a:p>
            <a:r>
              <a:rPr lang="ro-RO" sz="4800" dirty="0">
                <a:solidFill>
                  <a:schemeClr val="accent2">
                    <a:lumMod val="50000"/>
                  </a:schemeClr>
                </a:solidFill>
              </a:rPr>
              <a:t>Funcționalități</a:t>
            </a:r>
            <a:r>
              <a:rPr lang="ro-RO" sz="4800" dirty="0" smtClean="0">
                <a:solidFill>
                  <a:schemeClr val="accent2">
                    <a:lumMod val="50000"/>
                  </a:schemeClr>
                </a:solidFill>
              </a:rPr>
              <a:t> testate</a:t>
            </a:r>
            <a:br>
              <a:rPr lang="ro-RO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o-RO" sz="2800" i="1" dirty="0" err="1" smtClean="0">
                <a:solidFill>
                  <a:schemeClr val="accent2">
                    <a:lumMod val="50000"/>
                  </a:schemeClr>
                </a:solidFill>
              </a:rPr>
              <a:t>SingUp</a:t>
            </a:r>
            <a:r>
              <a:rPr lang="ro-RO" sz="2800" i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o-RO" sz="2800" i="1" dirty="0" err="1" smtClean="0">
                <a:solidFill>
                  <a:schemeClr val="accent2">
                    <a:lumMod val="50000"/>
                  </a:schemeClr>
                </a:solidFill>
              </a:rPr>
              <a:t>Delete</a:t>
            </a:r>
            <a:r>
              <a:rPr lang="ro-RO" sz="2800" i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o-RO" sz="2800" i="1" dirty="0" err="1" smtClean="0">
                <a:solidFill>
                  <a:schemeClr val="accent2">
                    <a:lumMod val="50000"/>
                  </a:schemeClr>
                </a:solidFill>
              </a:rPr>
              <a:t>Upload</a:t>
            </a:r>
            <a:endParaRPr lang="ro-RO" sz="48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2673" y="1639389"/>
            <a:ext cx="9560459" cy="4603161"/>
          </a:xfrm>
        </p:spPr>
        <p:txBody>
          <a:bodyPr>
            <a:normAutofit/>
          </a:bodyPr>
          <a:lstStyle/>
          <a:p>
            <a:r>
              <a:rPr lang="ro-RO" sz="2000" dirty="0">
                <a:solidFill>
                  <a:schemeClr val="tx1"/>
                </a:solidFill>
              </a:rPr>
              <a:t>Am ales să facem aceste teste deoarece sunt esențiale pentru asigurarea calității aplicației, garantând că principalele </a:t>
            </a:r>
            <a:r>
              <a:rPr lang="ro-RO" sz="2000" dirty="0" smtClean="0">
                <a:solidFill>
                  <a:schemeClr val="tx1"/>
                </a:solidFill>
              </a:rPr>
              <a:t>funcționalități corespund așteptărilor </a:t>
            </a:r>
            <a:r>
              <a:rPr lang="ro-RO" sz="2000" dirty="0">
                <a:solidFill>
                  <a:schemeClr val="tx1"/>
                </a:solidFill>
              </a:rPr>
              <a:t>utilizatorilor</a:t>
            </a:r>
            <a:r>
              <a:rPr lang="ro-RO" sz="2000" dirty="0" smtClean="0">
                <a:solidFill>
                  <a:schemeClr val="tx1"/>
                </a:solidFill>
              </a:rPr>
              <a:t>.</a:t>
            </a:r>
            <a:endParaRPr lang="ro-RO" sz="2000" dirty="0" smtClean="0">
              <a:solidFill>
                <a:schemeClr val="tx1"/>
              </a:solidFill>
            </a:endParaRPr>
          </a:p>
          <a:p>
            <a:r>
              <a:rPr lang="ro-RO" sz="2000" b="1" dirty="0" err="1">
                <a:solidFill>
                  <a:schemeClr val="tx1"/>
                </a:solidFill>
              </a:rPr>
              <a:t>Delete</a:t>
            </a:r>
            <a:r>
              <a:rPr lang="ro-RO" sz="2000" dirty="0"/>
              <a:t> </a:t>
            </a:r>
            <a:endParaRPr lang="ro-RO" sz="2000" dirty="0" smtClean="0"/>
          </a:p>
          <a:p>
            <a:pPr marL="0" indent="0">
              <a:buNone/>
            </a:pPr>
            <a:r>
              <a:rPr lang="ro-RO" sz="2000" dirty="0" smtClean="0"/>
              <a:t>     </a:t>
            </a:r>
            <a:r>
              <a:rPr lang="ro-RO" sz="2000" dirty="0" smtClean="0">
                <a:solidFill>
                  <a:schemeClr val="tx1"/>
                </a:solidFill>
              </a:rPr>
              <a:t>Testul </a:t>
            </a:r>
            <a:r>
              <a:rPr lang="ro-RO" sz="2000" dirty="0">
                <a:solidFill>
                  <a:schemeClr val="tx1"/>
                </a:solidFill>
              </a:rPr>
              <a:t>de ștergere verifică dacă funcționalitatea de ștergere a unui element din aplicație funcționează </a:t>
            </a:r>
            <a:r>
              <a:rPr lang="ro-RO" sz="2000" dirty="0" smtClean="0">
                <a:solidFill>
                  <a:schemeClr val="tx1"/>
                </a:solidFill>
              </a:rPr>
              <a:t>corect.</a:t>
            </a:r>
            <a:endParaRPr lang="ro-RO" sz="2000" dirty="0" smtClean="0">
              <a:solidFill>
                <a:schemeClr val="tx1"/>
              </a:solidFill>
            </a:endParaRPr>
          </a:p>
          <a:p>
            <a:r>
              <a:rPr lang="ro-RO" sz="2000" b="1" dirty="0" err="1">
                <a:solidFill>
                  <a:schemeClr val="tx1"/>
                </a:solidFill>
              </a:rPr>
              <a:t>Upload</a:t>
            </a:r>
            <a:r>
              <a:rPr lang="ro-RO" sz="2000" dirty="0"/>
              <a:t> </a:t>
            </a:r>
            <a:endParaRPr lang="ro-RO" sz="2000" dirty="0" smtClean="0"/>
          </a:p>
          <a:p>
            <a:pPr marL="0" indent="0">
              <a:buNone/>
            </a:pPr>
            <a:r>
              <a:rPr lang="ro-RO" sz="2000" dirty="0" smtClean="0"/>
              <a:t>	</a:t>
            </a:r>
            <a:r>
              <a:rPr lang="ro-RO" sz="2000" dirty="0" smtClean="0">
                <a:solidFill>
                  <a:schemeClr val="tx1"/>
                </a:solidFill>
              </a:rPr>
              <a:t>Testul </a:t>
            </a:r>
            <a:r>
              <a:rPr lang="ro-RO" sz="2000" dirty="0">
                <a:solidFill>
                  <a:schemeClr val="tx1"/>
                </a:solidFill>
              </a:rPr>
              <a:t>de încărcare verifică funcționalitatea de încărcare a unei noi entități sau informații în </a:t>
            </a:r>
            <a:r>
              <a:rPr lang="ro-RO" sz="2000" dirty="0" smtClean="0">
                <a:solidFill>
                  <a:schemeClr val="tx1"/>
                </a:solidFill>
              </a:rPr>
              <a:t>aplicație.</a:t>
            </a:r>
            <a:endParaRPr lang="ro-RO" sz="2000" dirty="0" smtClean="0">
              <a:solidFill>
                <a:schemeClr val="tx1"/>
              </a:solidFill>
            </a:endParaRPr>
          </a:p>
          <a:p>
            <a:r>
              <a:rPr lang="ro-RO" sz="2000" b="1" dirty="0" err="1" smtClean="0">
                <a:solidFill>
                  <a:schemeClr val="tx1"/>
                </a:solidFill>
              </a:rPr>
              <a:t>SingUp</a:t>
            </a:r>
            <a:endParaRPr lang="ro-RO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o-RO" sz="2000" dirty="0" smtClean="0"/>
              <a:t>	</a:t>
            </a:r>
            <a:r>
              <a:rPr lang="ro-RO" sz="2000" dirty="0"/>
              <a:t> </a:t>
            </a:r>
            <a:r>
              <a:rPr lang="ro-RO" sz="2000" dirty="0">
                <a:solidFill>
                  <a:schemeClr val="tx1"/>
                </a:solidFill>
              </a:rPr>
              <a:t>Testul de înregistrare verifică funcționalitatea procesului de înregistrare a unui nou utilizator în aplicație.</a:t>
            </a:r>
            <a:endParaRPr lang="ro-RO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00446" y="609600"/>
            <a:ext cx="10241280" cy="984069"/>
          </a:xfrm>
        </p:spPr>
        <p:txBody>
          <a:bodyPr>
            <a:normAutofit/>
          </a:bodyPr>
          <a:lstStyle/>
          <a:p>
            <a:r>
              <a:rPr lang="ro-RO" sz="4800" dirty="0">
                <a:solidFill>
                  <a:schemeClr val="accent2">
                    <a:lumMod val="50000"/>
                  </a:schemeClr>
                </a:solidFill>
              </a:rPr>
              <a:t>Framework-uri folosite</a:t>
            </a:r>
            <a:endParaRPr lang="ro-RO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Espresso Cheat Sheet | Adventures in QA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23" y="1341886"/>
            <a:ext cx="1997891" cy="217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tăText 3"/>
          <p:cNvSpPr txBox="1"/>
          <p:nvPr/>
        </p:nvSpPr>
        <p:spPr>
          <a:xfrm>
            <a:off x="2683566" y="1953624"/>
            <a:ext cx="6851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</a:t>
            </a:r>
            <a:r>
              <a:rPr lang="ro-RO" dirty="0" smtClean="0"/>
              <a:t>otrivit </a:t>
            </a:r>
            <a:r>
              <a:rPr lang="ro-RO" dirty="0"/>
              <a:t>pentru testarea detaliată a interacțiunilor la nivel de ecran sau fragment și verificarea stării interfeței de utilizator</a:t>
            </a:r>
            <a:r>
              <a:rPr lang="ro-RO" dirty="0" smtClean="0"/>
              <a:t>. </a:t>
            </a:r>
            <a:endParaRPr lang="ro-RO" dirty="0"/>
          </a:p>
          <a:p>
            <a:r>
              <a:rPr lang="ro-RO" dirty="0" smtClean="0"/>
              <a:t>Cuvinte cheie: </a:t>
            </a:r>
            <a:r>
              <a:rPr lang="ro-RO" b="1" dirty="0" err="1"/>
              <a:t>onView</a:t>
            </a:r>
            <a:r>
              <a:rPr lang="ro-RO" b="1" dirty="0" smtClean="0"/>
              <a:t>(), </a:t>
            </a:r>
            <a:r>
              <a:rPr lang="ro-RO" b="1" dirty="0" err="1"/>
              <a:t>check</a:t>
            </a:r>
            <a:r>
              <a:rPr lang="ro-RO" b="1" dirty="0"/>
              <a:t>(</a:t>
            </a:r>
            <a:r>
              <a:rPr lang="ro-RO" b="1" dirty="0" err="1"/>
              <a:t>matches</a:t>
            </a:r>
            <a:r>
              <a:rPr lang="ro-RO" b="1" dirty="0"/>
              <a:t>())</a:t>
            </a:r>
            <a:endParaRPr lang="ro-RO" b="1" dirty="0"/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6" y="4020525"/>
            <a:ext cx="2170170" cy="1250418"/>
          </a:xfrm>
          <a:prstGeom prst="rect">
            <a:avLst/>
          </a:prstGeom>
        </p:spPr>
      </p:pic>
      <p:sp>
        <p:nvSpPr>
          <p:cNvPr id="7" name="CasetăText 6"/>
          <p:cNvSpPr txBox="1"/>
          <p:nvPr/>
        </p:nvSpPr>
        <p:spPr>
          <a:xfrm>
            <a:off x="2829435" y="4020525"/>
            <a:ext cx="6851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Potrivit pentru testarea interacțiunilor între mai multe aplicații și componente ale sistemului de operare Android.</a:t>
            </a:r>
            <a:endParaRPr lang="ro-RO" dirty="0"/>
          </a:p>
          <a:p>
            <a:r>
              <a:rPr lang="ro-RO" dirty="0" smtClean="0"/>
              <a:t>Cuvinte cheie: </a:t>
            </a:r>
            <a:r>
              <a:rPr lang="ro-RO" b="1" dirty="0" err="1" smtClean="0"/>
              <a:t>findObject</a:t>
            </a:r>
            <a:r>
              <a:rPr lang="ro-RO" b="1" dirty="0" smtClean="0"/>
              <a:t>(), </a:t>
            </a:r>
            <a:r>
              <a:rPr lang="ro-RO" b="1" dirty="0" err="1"/>
              <a:t>exists</a:t>
            </a:r>
            <a:r>
              <a:rPr lang="ro-RO" b="1" dirty="0"/>
              <a:t>()</a:t>
            </a:r>
            <a:endParaRPr lang="ro-RO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>
                <a:solidFill>
                  <a:schemeClr val="accent2">
                    <a:lumMod val="50000"/>
                  </a:schemeClr>
                </a:solidFill>
              </a:rPr>
              <a:t>Comparație </a:t>
            </a:r>
            <a:r>
              <a:rPr lang="ro-RO" sz="4800" dirty="0" err="1">
                <a:solidFill>
                  <a:schemeClr val="accent2">
                    <a:lumMod val="50000"/>
                  </a:schemeClr>
                </a:solidFill>
              </a:rPr>
              <a:t>framework</a:t>
            </a:r>
            <a:r>
              <a:rPr lang="ro-RO" sz="4800" dirty="0">
                <a:solidFill>
                  <a:schemeClr val="accent2">
                    <a:lumMod val="50000"/>
                  </a:schemeClr>
                </a:solidFill>
              </a:rPr>
              <a:t>-uri</a:t>
            </a:r>
            <a:endParaRPr lang="ro-RO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81660" y="1679575"/>
            <a:ext cx="8949690" cy="426720"/>
          </a:xfrm>
        </p:spPr>
        <p:txBody>
          <a:bodyPr/>
          <a:lstStyle/>
          <a:p>
            <a:r>
              <a:rPr lang="en-US" altLang="ro-RO" dirty="0" smtClean="0"/>
              <a:t>Am adaugat in cod liniile urmatoare pentru afisarea timpului in milisecunde</a:t>
            </a:r>
            <a:endParaRPr lang="en-US" altLang="ro-RO" dirty="0" smtClean="0"/>
          </a:p>
          <a:p>
            <a:pPr marL="0" indent="0">
              <a:buNone/>
            </a:pPr>
            <a:endParaRPr lang="ro-RO" dirty="0"/>
          </a:p>
          <a:p>
            <a:endParaRPr lang="en-US" altLang="ro-RO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677545" y="3766820"/>
          <a:ext cx="8745855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285"/>
                <a:gridCol w="2915285"/>
                <a:gridCol w="2915285"/>
              </a:tblGrid>
              <a:tr h="5359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timp test in ms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Espresso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UIAutomator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359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SignUp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3229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5506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359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Delete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5370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1606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359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Upload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6150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8252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81660" y="2413635"/>
            <a:ext cx="101936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long</a:t>
            </a: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 startTime = System.nanoTime();  // Începe cronometrarea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long</a:t>
            </a: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 endTime = System.nanoTime();   // Oprire cronometrare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long</a:t>
            </a: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 duration = (endTime - startTime) / 1_000_000;   // Convertire nanosecunde în milisecunde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        System.out.println("</a:t>
            </a:r>
            <a:r>
              <a:rPr lang="en-US" sz="1400">
                <a:solidFill>
                  <a:schemeClr val="accent5"/>
                </a:solidFill>
                <a:latin typeface="Consolas" panose="020B0609020204030204" charset="0"/>
                <a:cs typeface="Consolas" panose="020B0609020204030204" charset="0"/>
              </a:rPr>
              <a:t>Test duration</a:t>
            </a: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: " + duration + " </a:t>
            </a:r>
            <a:r>
              <a:rPr lang="en-US" sz="1400">
                <a:solidFill>
                  <a:schemeClr val="accent5"/>
                </a:solidFill>
                <a:latin typeface="Consolas" panose="020B0609020204030204" charset="0"/>
                <a:cs typeface="Consolas" panose="020B0609020204030204" charset="0"/>
              </a:rPr>
              <a:t>ms</a:t>
            </a: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");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Concluzie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2395855"/>
            <a:ext cx="8596630" cy="1475105"/>
          </a:xfrm>
        </p:spPr>
        <p:txBody>
          <a:bodyPr/>
          <a:p>
            <a:pPr marL="0" indent="457200">
              <a:buNone/>
            </a:pPr>
            <a:r>
              <a:rPr lang="en-US"/>
              <a:t>Dupa folosirea ambelor framework-uri in aplicatia mobila am ajuns la concluzia ca  Espresso este mult mai usor de folosit si are si rezultate mai bune in timp.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>
                <a:solidFill>
                  <a:schemeClr val="accent2">
                    <a:lumMod val="50000"/>
                  </a:schemeClr>
                </a:solidFill>
              </a:rPr>
              <a:t>Bibliografie</a:t>
            </a:r>
            <a:endParaRPr lang="ro-RO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4" y="1743891"/>
            <a:ext cx="8596668" cy="4297471"/>
          </a:xfrm>
        </p:spPr>
        <p:txBody>
          <a:bodyPr/>
          <a:lstStyle/>
          <a:p>
            <a:pPr fontAlgn="ctr"/>
            <a:r>
              <a:rPr lang="ro-RO" dirty="0" err="1" smtClean="0"/>
              <a:t>Espresso</a:t>
            </a:r>
            <a:r>
              <a:rPr lang="ro-RO" dirty="0"/>
              <a:t> - </a:t>
            </a:r>
            <a:r>
              <a:rPr lang="ro-RO" dirty="0">
                <a:hlinkClick r:id="rId1"/>
              </a:rPr>
              <a:t>https://</a:t>
            </a:r>
            <a:r>
              <a:rPr lang="ro-RO" dirty="0" smtClean="0">
                <a:hlinkClick r:id="rId1"/>
              </a:rPr>
              <a:t>developer.android.com/training/testing/espresso</a:t>
            </a:r>
            <a:r>
              <a:rPr lang="ro-RO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Ultima</a:t>
            </a:r>
            <a:r>
              <a:rPr lang="en-US" dirty="0" smtClean="0"/>
              <a:t> </a:t>
            </a:r>
            <a:r>
              <a:rPr lang="en-US" dirty="0" err="1" smtClean="0"/>
              <a:t>accesare</a:t>
            </a:r>
            <a:r>
              <a:rPr lang="en-US" dirty="0" smtClean="0"/>
              <a:t> 10.05.2024]</a:t>
            </a:r>
            <a:endParaRPr lang="ro-RO" dirty="0"/>
          </a:p>
          <a:p>
            <a:r>
              <a:rPr lang="ro-RO" dirty="0"/>
              <a:t> </a:t>
            </a:r>
            <a:r>
              <a:rPr lang="en-US" dirty="0"/>
              <a:t>Write automated tests with UI </a:t>
            </a:r>
            <a:r>
              <a:rPr lang="en-US" dirty="0" err="1" smtClean="0"/>
              <a:t>Automator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developer.android.com/training/testing/other-components/ui-automator</a:t>
            </a:r>
            <a:r>
              <a:rPr lang="en-US" dirty="0" smtClean="0"/>
              <a:t> [</a:t>
            </a:r>
            <a:r>
              <a:rPr lang="en-US" dirty="0" err="1" smtClean="0"/>
              <a:t>Ultima</a:t>
            </a:r>
            <a:r>
              <a:rPr lang="en-US" dirty="0" smtClean="0"/>
              <a:t> </a:t>
            </a:r>
            <a:r>
              <a:rPr lang="en-US" dirty="0" err="1" smtClean="0"/>
              <a:t>accesare</a:t>
            </a:r>
            <a:r>
              <a:rPr lang="en-US" dirty="0" smtClean="0"/>
              <a:t> 10.05.2024]</a:t>
            </a:r>
            <a:endParaRPr lang="en-US" dirty="0" smtClean="0"/>
          </a:p>
          <a:p>
            <a:pPr fontAlgn="base"/>
            <a:r>
              <a:rPr lang="ro-RO" dirty="0"/>
              <a:t>UI </a:t>
            </a:r>
            <a:r>
              <a:rPr lang="ro-RO" dirty="0" err="1"/>
              <a:t>Testing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Espresso</a:t>
            </a:r>
            <a:r>
              <a:rPr lang="ro-RO" dirty="0"/>
              <a:t> in Android </a:t>
            </a:r>
            <a:r>
              <a:rPr lang="ro-RO" dirty="0" smtClean="0"/>
              <a:t>Studio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https://www.geeksforgeeks.org/ui-testing-with-espresso-in-android-studio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[</a:t>
            </a:r>
            <a:r>
              <a:rPr lang="en-US" dirty="0" err="1" smtClean="0"/>
              <a:t>Ultima</a:t>
            </a:r>
            <a:r>
              <a:rPr lang="en-US" dirty="0" smtClean="0"/>
              <a:t> </a:t>
            </a:r>
            <a:r>
              <a:rPr lang="en-US" dirty="0" err="1" smtClean="0"/>
              <a:t>accesare</a:t>
            </a:r>
            <a:r>
              <a:rPr lang="en-US" dirty="0" smtClean="0"/>
              <a:t> 11.05.2024]</a:t>
            </a:r>
            <a:endParaRPr lang="ro-RO" dirty="0"/>
          </a:p>
          <a:p>
            <a:r>
              <a:rPr lang="en-US" dirty="0" smtClean="0"/>
              <a:t> </a:t>
            </a:r>
            <a:r>
              <a:rPr lang="ro-RO" dirty="0"/>
              <a:t>UI </a:t>
            </a:r>
            <a:r>
              <a:rPr lang="ro-RO" dirty="0" err="1"/>
              <a:t>Testing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Espresso</a:t>
            </a:r>
            <a:r>
              <a:rPr lang="ro-RO" dirty="0"/>
              <a:t> in </a:t>
            </a:r>
            <a:r>
              <a:rPr lang="ro-RO" dirty="0" smtClean="0"/>
              <a:t>Android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medium.com/mindful-engineering/ui-testing-with-espresso-in-android-10dfbc9f25da</a:t>
            </a:r>
            <a:r>
              <a:rPr lang="en-US" dirty="0" smtClean="0"/>
              <a:t> [</a:t>
            </a:r>
            <a:r>
              <a:rPr lang="en-US" dirty="0" err="1" smtClean="0"/>
              <a:t>Ultima</a:t>
            </a:r>
            <a:r>
              <a:rPr lang="en-US" dirty="0" smtClean="0"/>
              <a:t> </a:t>
            </a:r>
            <a:r>
              <a:rPr lang="en-US" dirty="0" err="1" smtClean="0"/>
              <a:t>accesare</a:t>
            </a:r>
            <a:r>
              <a:rPr lang="en-US" dirty="0" smtClean="0"/>
              <a:t> 11.05.2024]</a:t>
            </a:r>
            <a:endParaRPr lang="ro-RO" dirty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țetă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2660</Words>
  <Application>WPS Presentation</Application>
  <PresentationFormat>Ecran lat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Consolas</vt:lpstr>
      <vt:lpstr>Arial Rounded MT Bold</vt:lpstr>
      <vt:lpstr>Cambria</vt:lpstr>
      <vt:lpstr>Edwardian Script ITC</vt:lpstr>
      <vt:lpstr>Fațetă</vt:lpstr>
      <vt:lpstr>Proiect  Testare Aplicație Android </vt:lpstr>
      <vt:lpstr>Despre aplicație</vt:lpstr>
      <vt:lpstr>Funcționalități testate SingUp, Delete, Upload</vt:lpstr>
      <vt:lpstr>Framework-uri folosite</vt:lpstr>
      <vt:lpstr>Comparație framework-uri</vt:lpstr>
      <vt:lpstr>PowerPoint 演示文稿</vt:lpstr>
      <vt:lpstr>Bibliografie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Testare Aplicație Android</dc:title>
  <dc:creator>BeSmartTry</dc:creator>
  <cp:lastModifiedBy>Denisa</cp:lastModifiedBy>
  <cp:revision>11</cp:revision>
  <dcterms:created xsi:type="dcterms:W3CDTF">2024-05-12T07:41:00Z</dcterms:created>
  <dcterms:modified xsi:type="dcterms:W3CDTF">2024-05-12T11:39:56Z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D7BD38D55E594E6BA8939B27C01DC21F_12</vt:lpwstr>
  </property>
  <property fmtid="{D5CDD505-2E9C-101B-9397-08002B2CF9AE}" pid="3" name="KSOProductBuildVer">
    <vt:lpwstr>1033-12.2.0.16909</vt:lpwstr>
  </property>
</Properties>
</file>