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88" r:id="rId4"/>
    <p:sldId id="489" r:id="rId5"/>
    <p:sldId id="490" r:id="rId6"/>
    <p:sldId id="491" r:id="rId7"/>
    <p:sldId id="492" r:id="rId8"/>
    <p:sldId id="469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87" d="100"/>
          <a:sy n="87" d="100"/>
        </p:scale>
        <p:origin x="1302" y="68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2021/5/23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b="0">
                <a:latin typeface="Arial" panose="020B0604020202020204" pitchFamily="34" charset="0"/>
              </a:defRPr>
            </a:lvl1pPr>
          </a:lstStyle>
          <a:p>
            <a:fld id="{D8B30D35-D3C5-4BC2-8781-E83307F4A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FD28-0BC8-4791-89BD-384C31403B9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38FBB-4367-4BB3-BFD9-D84C14DDDB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5A4B1-D373-40D4-9F52-598A8562F9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0833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833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787815-BBE9-4787-93E5-2FB40F2172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07-7CBE-4420-B8A8-046F950C4F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AE55A-102E-4B1F-B4B9-44296CC3B0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BBE79B-AC07-4E9E-ABB6-3F65A68FBB5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ECD18-2692-46EB-AFBB-26EDEAD2BB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942B2-F0E5-4726-819D-E2324929C7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60098-0B5C-4B60-8013-B04E0E4727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BCAC9-E5E0-414B-A18D-1B840B54320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78D77-C6DB-4422-BAD0-70B218FAF2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 b="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/>
            </a:lvl1pPr>
          </a:lstStyle>
          <a:p>
            <a:fld id="{BEC3F92F-6BCA-489E-AF9E-3806E3C91804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103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/>
            <a:p>
              <a:r>
                <a:rPr lang="en-US" altLang="zh-CN" sz="2400" b="0"/>
                <a:t>                  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sz="3200">
              <a:solidFill>
                <a:srgbClr val="FFFFFF"/>
              </a:solidFill>
            </a:endParaRPr>
          </a:p>
        </p:txBody>
      </p:sp>
      <p:pic>
        <p:nvPicPr>
          <p:cNvPr id="4114" name="Picture 18" descr="bupt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4"/>
          <p:cNvGrpSpPr/>
          <p:nvPr/>
        </p:nvGrpSpPr>
        <p:grpSpPr bwMode="auto">
          <a:xfrm>
            <a:off x="1619250" y="1917700"/>
            <a:ext cx="5903913" cy="863600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CF0E30">
                    <a:gamma/>
                    <a:shade val="29804"/>
                    <a:invGamma/>
                  </a:srgbClr>
                </a:gs>
                <a:gs pos="50000">
                  <a:srgbClr val="CF0E30"/>
                </a:gs>
                <a:gs pos="100000">
                  <a:srgbClr val="CF0E30">
                    <a:gamma/>
                    <a:shade val="29804"/>
                    <a:invGamma/>
                  </a:srgbClr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</a:rPr>
                <a:t>课程设计作业布置</a:t>
              </a:r>
            </a:p>
          </p:txBody>
        </p:sp>
      </p:grpSp>
      <p:pic>
        <p:nvPicPr>
          <p:cNvPr id="2055" name="Picture 7" descr="地球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68D2C-3469-41CD-BF92-F34B9771F8B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提纲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4032250" cy="376238"/>
          </a:xfrm>
          <a:prstGeom prst="rect">
            <a:avLst/>
          </a:prstGeom>
          <a:solidFill>
            <a:srgbClr val="FFFF99">
              <a:alpha val="39999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zh-CN" altLang="en-US" b="1" dirty="0"/>
              <a:t>多核版说明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只做两个核的版本（扩展到多核版类似）。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增加了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条指令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为了简化程序，增加三条功能很强的指令，具体见指令集。这与实际的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差异很大。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每个核有自己的一套寄存器，但两个核共享内存。核心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的代码段从地址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开始，核心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的代码段从地址</a:t>
            </a:r>
            <a:r>
              <a:rPr lang="en-US" altLang="zh-CN" sz="2400" b="1" dirty="0"/>
              <a:t>256</a:t>
            </a:r>
            <a:r>
              <a:rPr lang="zh-CN" altLang="en-US" sz="2400" b="1" dirty="0"/>
              <a:t>开始。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每个核读入自己的指令序列。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验收指令序列非常简单，两个核的指令序列是一样的，实现的就是多线程一章里的卖票程序（共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张票，两个线程卖）。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为了简化程序，我们规定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这个值存在地址为</a:t>
            </a:r>
            <a:r>
              <a:rPr lang="en-US" altLang="zh-CN" sz="2400" b="1" dirty="0"/>
              <a:t>16384</a:t>
            </a:r>
            <a:r>
              <a:rPr lang="zh-CN" altLang="en-US" sz="2400" b="1" dirty="0"/>
              <a:t>的内存里。所以程序初始化时要将这块内存的值初始化为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。程序结束时它应该变成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多核版说明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789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920880" cy="47273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提交源代码，由我们来跑程序。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提交时间为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我们会查重。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代码要整合到一个</a:t>
            </a:r>
            <a:r>
              <a:rPr lang="en-US" altLang="zh-CN" sz="2400" b="1" dirty="0"/>
              <a:t>.c</a:t>
            </a:r>
            <a:r>
              <a:rPr lang="zh-CN" altLang="en-US" sz="2400" b="1" dirty="0"/>
              <a:t>文件中。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如果你的环境是</a:t>
            </a:r>
            <a:r>
              <a:rPr lang="en-US" altLang="zh-CN" sz="2400" b="1" dirty="0"/>
              <a:t>windows</a:t>
            </a:r>
            <a:r>
              <a:rPr lang="zh-CN" altLang="en-US" sz="2400" b="1" dirty="0"/>
              <a:t>，要保证你的代码可以在</a:t>
            </a:r>
            <a:r>
              <a:rPr lang="en-US" altLang="zh-CN" sz="2400" b="1" dirty="0"/>
              <a:t>dev </a:t>
            </a:r>
            <a:r>
              <a:rPr lang="zh-CN" altLang="en-US" sz="2400" b="1" dirty="0"/>
              <a:t>中编译通过；如果你的环境是</a:t>
            </a:r>
            <a:r>
              <a:rPr lang="en-US" altLang="zh-CN" sz="2400" b="1" dirty="0" err="1"/>
              <a:t>linux</a:t>
            </a:r>
            <a:r>
              <a:rPr lang="zh-CN" altLang="en-US" sz="2400" b="1" dirty="0"/>
              <a:t>，要保证你的代码可以用</a:t>
            </a:r>
            <a:r>
              <a:rPr lang="en-US" altLang="zh-CN" sz="2400" b="1" dirty="0" err="1"/>
              <a:t>gcc</a:t>
            </a:r>
            <a:r>
              <a:rPr lang="en-US" altLang="zh-CN" sz="2400" b="1" dirty="0"/>
              <a:t> 5.4.0</a:t>
            </a:r>
            <a:r>
              <a:rPr lang="zh-CN" altLang="en-US" sz="2400" b="1" dirty="0"/>
              <a:t>编译通过（或者在</a:t>
            </a:r>
            <a:r>
              <a:rPr lang="en-US" altLang="zh-CN" sz="2400" b="1" dirty="0"/>
              <a:t>OJ</a:t>
            </a:r>
            <a:r>
              <a:rPr lang="zh-CN" altLang="en-US" sz="2400" b="1" dirty="0"/>
              <a:t>上试一下，编译通过即可）。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多核版验收</a:t>
            </a:r>
          </a:p>
        </p:txBody>
      </p:sp>
    </p:spTree>
    <p:extLst>
      <p:ext uri="{BB962C8B-B14F-4D97-AF65-F5344CB8AC3E}">
        <p14:creationId xmlns:p14="http://schemas.microsoft.com/office/powerpoint/2010/main" val="5837953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44393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修改后概要设计报告（双核版的）。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源代码。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400" b="1" dirty="0"/>
              <a:t>要分模块，要有详细的注释。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实验总结。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需提交的报告</a:t>
            </a:r>
          </a:p>
        </p:txBody>
      </p:sp>
    </p:spTree>
    <p:extLst>
      <p:ext uri="{BB962C8B-B14F-4D97-AF65-F5344CB8AC3E}">
        <p14:creationId xmlns:p14="http://schemas.microsoft.com/office/powerpoint/2010/main" val="11481578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冯诺依曼式计算机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模拟器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25960"/>
            <a:ext cx="7772400" cy="10549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周。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E107-7CBE-4420-B8A8-046F950C4F5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1560" y="12687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提交报告的时间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3568" y="3003322"/>
            <a:ext cx="7772400" cy="10549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kern="0" dirty="0"/>
              <a:t>爱课堂。</a:t>
            </a:r>
            <a:endParaRPr lang="en-US" altLang="zh-CN" sz="2400" b="1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254612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提交报告的地点</a:t>
            </a:r>
          </a:p>
        </p:txBody>
      </p:sp>
    </p:spTree>
    <p:extLst>
      <p:ext uri="{BB962C8B-B14F-4D97-AF65-F5344CB8AC3E}">
        <p14:creationId xmlns:p14="http://schemas.microsoft.com/office/powerpoint/2010/main" val="19588279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>
                <a:spcBef>
                  <a:spcPct val="50000"/>
                </a:spcBef>
              </a:pPr>
              <a:t>8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299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638425"/>
          <a:ext cx="2376487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027" imgH="1054303" progId="">
                  <p:embed/>
                </p:oleObj>
              </mc:Choice>
              <mc:Fallback>
                <p:oleObj r:id="rId2" imgW="1132027" imgH="1054303" progId="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8425"/>
                        <a:ext cx="2376487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8" dist="17961" dir="135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1216</TotalTime>
  <Words>359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Times New Roman</vt:lpstr>
      <vt:lpstr>Wingdings</vt:lpstr>
      <vt:lpstr>经分互动规范介绍</vt:lpstr>
      <vt:lpstr>PowerPoint 演示文稿</vt:lpstr>
      <vt:lpstr>提纲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课题: 冯诺依曼式计算机CPU模拟器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zhouchunyan</dc:creator>
  <cp:lastModifiedBy>吴 建军</cp:lastModifiedBy>
  <cp:revision>508</cp:revision>
  <dcterms:created xsi:type="dcterms:W3CDTF">2005-11-27T05:02:00Z</dcterms:created>
  <dcterms:modified xsi:type="dcterms:W3CDTF">2021-05-23T15:10:02Z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