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80" r:id="rId4"/>
    <p:sldId id="279" r:id="rId5"/>
    <p:sldId id="278" r:id="rId6"/>
    <p:sldId id="277" r:id="rId7"/>
    <p:sldId id="257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81" r:id="rId17"/>
    <p:sldId id="267" r:id="rId18"/>
    <p:sldId id="282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2B77A7-6DB5-4782-A92F-440A2A289972}" v="27" dt="2018-07-11T11:01:32.142"/>
    <p1510:client id="{E3AA534E-90DA-4F5C-81DA-53BB9757AE37}" v="32" dt="2018-07-12T01:27:57.808"/>
    <p1510:client id="{17A4FC55-1645-47DE-AF10-50917E6B2AF5}" v="1326" dt="2018-07-11T18:33:44.402"/>
    <p1510:client id="{29475083-EAA3-41C2-BB0C-D8D42121D49C}" v="97" dt="2018-07-12T00:43:35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1.jpeg"/><Relationship Id="rId7" Type="http://schemas.openxmlformats.org/officeDocument/2006/relationships/image" Target="../media/image24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19.jpe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929"/>
            <a:ext cx="9144000" cy="2387600"/>
          </a:xfrm>
        </p:spPr>
        <p:txBody>
          <a:bodyPr/>
          <a:lstStyle/>
          <a:p>
            <a:r>
              <a:rPr lang="ko-KR">
                <a:ea typeface="맑은 고딕"/>
              </a:rPr>
              <a:t>Monte Carlo Path Tracing</a:t>
            </a:r>
            <a:endParaRPr lang="ko-KR"/>
          </a:p>
          <a:p>
            <a:endParaRPr lang="ko-KR" altLang="en-US">
              <a:ea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1646538"/>
            <a:ext cx="9144000" cy="238918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 algn="l">
              <a:lnSpc>
                <a:spcPct val="200000"/>
              </a:lnSpc>
              <a:buChar char="•"/>
            </a:pPr>
            <a:r>
              <a:rPr lang="en-US" sz="2800">
                <a:ea typeface="맑은 고딕"/>
              </a:rPr>
              <a:t>Intro. definition &amp; theorem</a:t>
            </a:r>
            <a:endParaRPr lang="ko-KR" sz="2800">
              <a:ea typeface="맑은 고딕"/>
            </a:endParaRPr>
          </a:p>
          <a:p>
            <a:pPr marL="342900" indent="-342900" algn="l">
              <a:lnSpc>
                <a:spcPct val="200000"/>
              </a:lnSpc>
              <a:buChar char="•"/>
            </a:pPr>
            <a:r>
              <a:rPr lang="ko-KR" sz="2800">
                <a:ea typeface="맑은 고딕"/>
              </a:rPr>
              <a:t>1.1 Solving the Rendering Equation</a:t>
            </a:r>
            <a:endParaRPr lang="ko-KR" altLang="en-US" sz="2800">
              <a:ea typeface="맑은 고딕"/>
            </a:endParaRPr>
          </a:p>
          <a:p>
            <a:pPr marL="342900" indent="-342900" algn="l">
              <a:lnSpc>
                <a:spcPct val="200000"/>
              </a:lnSpc>
              <a:buChar char="•"/>
            </a:pPr>
            <a:r>
              <a:rPr lang="ko-KR" sz="2800">
                <a:ea typeface="맑은 고딕"/>
              </a:rPr>
              <a:t>1.2 Monte Carlo Path Tracing</a:t>
            </a:r>
            <a:endParaRPr lang="ko-KR" altLang="en-US" sz="2800">
              <a:ea typeface="맑은 고딕"/>
            </a:endParaRPr>
          </a:p>
          <a:p>
            <a:pPr marL="342900" indent="-342900" algn="l">
              <a:lnSpc>
                <a:spcPct val="200000"/>
              </a:lnSpc>
              <a:buChar char="•"/>
            </a:pPr>
            <a:r>
              <a:rPr lang="ko-KR" sz="2800">
                <a:ea typeface="맑은 고딕"/>
              </a:rPr>
              <a:t>1.3 Random Walks and Markov Chains</a:t>
            </a:r>
          </a:p>
          <a:p>
            <a:pPr marL="342900" indent="-342900" algn="l">
              <a:lnSpc>
                <a:spcPct val="200000"/>
              </a:lnSpc>
              <a:buChar char="•"/>
            </a:pPr>
            <a:r>
              <a:rPr lang="en-US" altLang="ko-KR" sz="2800">
                <a:ea typeface="맑은 고딕"/>
              </a:rPr>
              <a:t>1.4</a:t>
            </a:r>
            <a:r>
              <a:rPr lang="ko-KR" altLang="en-US" sz="2800">
                <a:ea typeface="맑은 고딕"/>
              </a:rPr>
              <a:t> </a:t>
            </a:r>
            <a:r>
              <a:rPr lang="en-US" altLang="ko-KR" sz="2800">
                <a:ea typeface="맑은 고딕"/>
              </a:rPr>
              <a:t>Adjoint</a:t>
            </a:r>
            <a:r>
              <a:rPr lang="ko-KR" altLang="en-US" sz="2800">
                <a:ea typeface="맑은 고딕"/>
              </a:rPr>
              <a:t> </a:t>
            </a:r>
            <a:r>
              <a:rPr lang="en-US" altLang="ko-KR" sz="2800">
                <a:ea typeface="맑은 고딕"/>
              </a:rPr>
              <a:t>Equations</a:t>
            </a:r>
            <a:r>
              <a:rPr lang="ko-KR" altLang="en-US" sz="2800">
                <a:ea typeface="맑은 고딕"/>
              </a:rPr>
              <a:t> </a:t>
            </a:r>
            <a:r>
              <a:rPr lang="en-US" altLang="ko-KR" sz="2800">
                <a:ea typeface="맑은 고딕"/>
              </a:rPr>
              <a:t>and</a:t>
            </a:r>
            <a:r>
              <a:rPr lang="ko-KR" altLang="en-US" sz="2800">
                <a:ea typeface="맑은 고딕"/>
              </a:rPr>
              <a:t> </a:t>
            </a:r>
            <a:r>
              <a:rPr lang="en-US" altLang="ko-KR" sz="2800">
                <a:ea typeface="맑은 고딕"/>
              </a:rPr>
              <a:t>Importance</a:t>
            </a:r>
            <a:r>
              <a:rPr lang="ko-KR" altLang="en-US" sz="2800">
                <a:ea typeface="맑은 고딕"/>
              </a:rPr>
              <a:t> </a:t>
            </a:r>
            <a:r>
              <a:rPr lang="en-US" altLang="ko-KR" sz="2800">
                <a:ea typeface="맑은 고딕"/>
              </a:rPr>
              <a:t>Sampling</a:t>
            </a:r>
            <a:endParaRPr lang="ko-KR" altLang="en-US" sz="2800">
              <a:ea typeface="맑은 고딕"/>
            </a:endParaRPr>
          </a:p>
          <a:p>
            <a:pPr marL="342900" indent="-342900" algn="l">
              <a:lnSpc>
                <a:spcPct val="200000"/>
              </a:lnSpc>
              <a:buChar char="•"/>
            </a:pPr>
            <a:endParaRPr lang="ko-KR" sz="28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picture containing object&#10;&#10;매우 높은 신뢰도로 생성된 설명">
            <a:extLst>
              <a:ext uri="{FF2B5EF4-FFF2-40B4-BE49-F238E27FC236}">
                <a16:creationId xmlns:a16="http://schemas.microsoft.com/office/drawing/2014/main" id="{06A79244-0D8F-4738-A182-3FDB7669E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889" y="2378079"/>
            <a:ext cx="3414091" cy="757959"/>
          </a:xfrm>
          <a:prstGeom prst="rect">
            <a:avLst/>
          </a:prstGeom>
        </p:spPr>
      </p:pic>
      <p:pic>
        <p:nvPicPr>
          <p:cNvPr id="9" name="Picture 9" descr="A picture containing object&#10;&#10;매우 높은 신뢰도로 생성된 설명">
            <a:extLst>
              <a:ext uri="{FF2B5EF4-FFF2-40B4-BE49-F238E27FC236}">
                <a16:creationId xmlns:a16="http://schemas.microsoft.com/office/drawing/2014/main" id="{96FF47B9-9A5E-45BB-BB0F-7F190522F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55" y="5661952"/>
            <a:ext cx="3354946" cy="765433"/>
          </a:xfrm>
          <a:prstGeom prst="rect">
            <a:avLst/>
          </a:prstGeom>
        </p:spPr>
      </p:pic>
      <p:pic>
        <p:nvPicPr>
          <p:cNvPr id="11" name="Picture 11" descr="A picture containing object&#10;&#10;매우 높은 신뢰도로 생성된 설명">
            <a:extLst>
              <a:ext uri="{FF2B5EF4-FFF2-40B4-BE49-F238E27FC236}">
                <a16:creationId xmlns:a16="http://schemas.microsoft.com/office/drawing/2014/main" id="{078D1794-31E5-4002-8988-135D171E8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71" y="4333560"/>
            <a:ext cx="2447925" cy="600075"/>
          </a:xfrm>
          <a:prstGeom prst="rect">
            <a:avLst/>
          </a:prstGeom>
        </p:spPr>
      </p:pic>
      <p:pic>
        <p:nvPicPr>
          <p:cNvPr id="13" name="Picture 13" descr="A picture containing object&#10;&#10;높은 신뢰도로 생성된 설명">
            <a:extLst>
              <a:ext uri="{FF2B5EF4-FFF2-40B4-BE49-F238E27FC236}">
                <a16:creationId xmlns:a16="http://schemas.microsoft.com/office/drawing/2014/main" id="{004DD728-2C63-4EF3-B1F9-D79F185C4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509" y="4930739"/>
            <a:ext cx="2868634" cy="789501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742FE3C1-1C5B-4911-9BB4-0ED091F84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Note. </a:t>
            </a:r>
            <a:r>
              <a:rPr lang="ko-KR">
                <a:ea typeface="맑은 고딕"/>
              </a:rPr>
              <a:t>Neumann</a:t>
            </a:r>
            <a:r>
              <a:rPr lang="ko-KR" altLang="en-US">
                <a:ea typeface="맑은 고딕"/>
              </a:rPr>
              <a:t> </a:t>
            </a:r>
            <a:r>
              <a:rPr lang="ko-KR">
                <a:ea typeface="맑은 고딕"/>
              </a:rPr>
              <a:t>series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18F42F-538B-40C0-95F9-F8043B2FE3DE}"/>
              </a:ext>
            </a:extLst>
          </p:cNvPr>
          <p:cNvSpPr txBox="1"/>
          <p:nvPr/>
        </p:nvSpPr>
        <p:spPr>
          <a:xfrm>
            <a:off x="837127" y="2019837"/>
            <a:ext cx="675067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altLang="ko-KR"/>
              <a:t>If the Neumann series converges in the operator norm</a:t>
            </a:r>
            <a:r>
              <a:rPr lang="en-US" altLang="ko-KR">
                <a:ea typeface="맑은 고딕"/>
              </a:rPr>
              <a:t> 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721044-CEAA-4A22-AF95-27F7C1475C2E}"/>
              </a:ext>
            </a:extLst>
          </p:cNvPr>
          <p:cNvSpPr txBox="1"/>
          <p:nvPr/>
        </p:nvSpPr>
        <p:spPr>
          <a:xfrm>
            <a:off x="892937" y="2540357"/>
            <a:ext cx="4357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p</a:t>
            </a:r>
            <a:endParaRPr lang="ko-KR" altLang="en-US">
              <a:ea typeface="맑은 고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9F84FB-63D9-4276-9993-439B0BC99CB3}"/>
              </a:ext>
            </a:extLst>
          </p:cNvPr>
          <p:cNvSpPr txBox="1"/>
          <p:nvPr/>
        </p:nvSpPr>
        <p:spPr>
          <a:xfrm>
            <a:off x="6216201" y="2572554"/>
            <a:ext cx="4357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q</a:t>
            </a:r>
            <a:endParaRPr lang="ko-KR" altLang="en-US">
              <a:ea typeface="맑은 고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994605-E21E-402D-86D0-906E27A177B1}"/>
              </a:ext>
            </a:extLst>
          </p:cNvPr>
          <p:cNvSpPr txBox="1"/>
          <p:nvPr/>
        </p:nvSpPr>
        <p:spPr>
          <a:xfrm>
            <a:off x="1332962" y="2572554"/>
            <a:ext cx="180948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latin typeface="Arial"/>
                <a:ea typeface="맑은 고딕"/>
                <a:cs typeface="Arial"/>
              </a:rPr>
              <a:t>||</a:t>
            </a:r>
            <a:r>
              <a:rPr lang="ko-KR">
                <a:latin typeface="Arial"/>
                <a:ea typeface="맑은 고딕"/>
                <a:cs typeface="Arial"/>
              </a:rPr>
              <a:t>x</a:t>
            </a:r>
            <a:r>
              <a:rPr lang="ko-KR" altLang="en-US">
                <a:latin typeface="Arial"/>
                <a:ea typeface="맑은 고딕"/>
                <a:cs typeface="Arial"/>
              </a:rPr>
              <a:t>|| &lt; 1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CE93569-637D-43A7-AF12-A832863CC72C}"/>
              </a:ext>
            </a:extLst>
          </p:cNvPr>
          <p:cNvSpPr/>
          <p:nvPr/>
        </p:nvSpPr>
        <p:spPr>
          <a:xfrm>
            <a:off x="3116882" y="2612500"/>
            <a:ext cx="2480943" cy="21632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29FE967-F222-4D3B-AAB1-C735E144DB44}"/>
              </a:ext>
            </a:extLst>
          </p:cNvPr>
          <p:cNvCxnSpPr/>
          <p:nvPr/>
        </p:nvCxnSpPr>
        <p:spPr>
          <a:xfrm flipV="1">
            <a:off x="841420" y="3322744"/>
            <a:ext cx="9800821" cy="1931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20" descr="개체, 손목시계, 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52361756-C0C4-4FED-99FD-400A061C64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5947" y="4260408"/>
            <a:ext cx="4406721" cy="891493"/>
          </a:xfrm>
          <a:prstGeom prst="rect">
            <a:avLst/>
          </a:prstGeom>
        </p:spPr>
      </p:pic>
      <p:pic>
        <p:nvPicPr>
          <p:cNvPr id="23" name="그림 10" descr="개체, 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1DB93F69-973D-4549-A706-B1111D0F96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608" y="3599356"/>
            <a:ext cx="2384977" cy="661366"/>
          </a:xfrm>
          <a:prstGeom prst="rect">
            <a:avLst/>
          </a:prstGeom>
        </p:spPr>
      </p:pic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01D23EC-F060-4824-BA57-14F17A3B2B75}"/>
              </a:ext>
            </a:extLst>
          </p:cNvPr>
          <p:cNvCxnSpPr/>
          <p:nvPr/>
        </p:nvCxnSpPr>
        <p:spPr>
          <a:xfrm flipV="1">
            <a:off x="4286517" y="4707228"/>
            <a:ext cx="1408090" cy="1393064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01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text on a black background&#10;&#10;매우 높은 신뢰도로 생성된 설명">
            <a:extLst>
              <a:ext uri="{FF2B5EF4-FFF2-40B4-BE49-F238E27FC236}">
                <a16:creationId xmlns:a16="http://schemas.microsoft.com/office/drawing/2014/main" id="{E1EA43CC-49DD-4A99-890C-3060B0F0B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31" y="391216"/>
            <a:ext cx="6928833" cy="3762271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FE5610C-0C35-4318-A497-31F1489E7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713" y="4247229"/>
            <a:ext cx="9611932" cy="195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23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logo&#10;&#10;매우 높은 신뢰도로 생성된 설명">
            <a:extLst>
              <a:ext uri="{FF2B5EF4-FFF2-40B4-BE49-F238E27FC236}">
                <a16:creationId xmlns:a16="http://schemas.microsoft.com/office/drawing/2014/main" id="{B4F362C4-3954-417D-BF72-36C5F282C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964" y="480727"/>
            <a:ext cx="6445876" cy="1161693"/>
          </a:xfrm>
          <a:prstGeom prst="rect">
            <a:avLst/>
          </a:prstGeom>
        </p:spPr>
      </p:pic>
      <p:pic>
        <p:nvPicPr>
          <p:cNvPr id="4" name="Picture 4" descr="A screenshot of a cell phone&#10;&#10;매우 높은 신뢰도로 생성된 설명">
            <a:extLst>
              <a:ext uri="{FF2B5EF4-FFF2-40B4-BE49-F238E27FC236}">
                <a16:creationId xmlns:a16="http://schemas.microsoft.com/office/drawing/2014/main" id="{63B85405-4F7C-4055-BA96-65168EB5C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092" y="1869550"/>
            <a:ext cx="6016580" cy="420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24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0939D61-10E6-4E1B-A4F9-A7BCD235A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6" y="1545310"/>
            <a:ext cx="1495425" cy="962025"/>
          </a:xfrm>
          <a:prstGeom prst="rect">
            <a:avLst/>
          </a:prstGeom>
        </p:spPr>
      </p:pic>
      <p:pic>
        <p:nvPicPr>
          <p:cNvPr id="4" name="Picture 4" descr="A close up of a tree&#10;&#10;높은 신뢰도로 생성된 설명">
            <a:extLst>
              <a:ext uri="{FF2B5EF4-FFF2-40B4-BE49-F238E27FC236}">
                <a16:creationId xmlns:a16="http://schemas.microsoft.com/office/drawing/2014/main" id="{A913F34B-2BFD-4E6A-A4E9-EB0FAF2C1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71" y="2556498"/>
            <a:ext cx="4095481" cy="1777436"/>
          </a:xfrm>
          <a:prstGeom prst="rect">
            <a:avLst/>
          </a:prstGeom>
        </p:spPr>
      </p:pic>
      <p:pic>
        <p:nvPicPr>
          <p:cNvPr id="6" name="Picture 6" descr="A picture containing indoor&#10;&#10;높은 신뢰도로 생성된 설명">
            <a:extLst>
              <a:ext uri="{FF2B5EF4-FFF2-40B4-BE49-F238E27FC236}">
                <a16:creationId xmlns:a16="http://schemas.microsoft.com/office/drawing/2014/main" id="{AE9B5568-8C4F-499B-B073-66887B8F2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485" y="4076000"/>
            <a:ext cx="6027312" cy="2366915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A0C6A5B-EFDF-4E37-AECE-A93C52C21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1.2 Monte Carlo Path Tracing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263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982DC91E-7979-48E2-9DEE-D966F694C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04" y="455177"/>
            <a:ext cx="9000185" cy="54849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A96DD5-4D17-4D0A-B3DC-58AB88E631DA}"/>
              </a:ext>
            </a:extLst>
          </p:cNvPr>
          <p:cNvSpPr txBox="1"/>
          <p:nvPr/>
        </p:nvSpPr>
        <p:spPr>
          <a:xfrm>
            <a:off x="8135158" y="302653"/>
            <a:ext cx="3767069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b="1"/>
              <a:t>Original </a:t>
            </a:r>
            <a:r>
              <a:rPr lang="en-US" sz="2800" b="1">
                <a:ea typeface="맑은 고딕"/>
              </a:rPr>
              <a:t>algorithm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1562368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DD3DC24-E2A7-4C83-BAAF-3A5B1EC22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278" y="3276998"/>
            <a:ext cx="6499535" cy="2872784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644E34DE-2AF7-44D5-AF42-4B768DF51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117" y="441447"/>
            <a:ext cx="9257761" cy="24978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FE07B1-79B3-4D22-9005-9C20110B3F7F}"/>
              </a:ext>
            </a:extLst>
          </p:cNvPr>
          <p:cNvSpPr txBox="1"/>
          <p:nvPr/>
        </p:nvSpPr>
        <p:spPr>
          <a:xfrm>
            <a:off x="8135158" y="302653"/>
            <a:ext cx="3767069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b="1"/>
              <a:t>Variation </a:t>
            </a:r>
            <a:r>
              <a:rPr lang="en-US" sz="2800" b="1">
                <a:ea typeface="맑은 고딕"/>
              </a:rPr>
              <a:t>algorithm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1622844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450F67-8798-4F19-A9E5-8740C240AEA2}"/>
              </a:ext>
            </a:extLst>
          </p:cNvPr>
          <p:cNvSpPr txBox="1"/>
          <p:nvPr/>
        </p:nvSpPr>
        <p:spPr>
          <a:xfrm>
            <a:off x="1322230" y="3742385"/>
            <a:ext cx="8828467" cy="122546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>
                <a:ea typeface="맑은 고딕"/>
              </a:rPr>
              <a:t>Challenge 1 : </a:t>
            </a:r>
            <a:r>
              <a:rPr lang="ko-KR" altLang="en-US" sz="2000">
                <a:ea typeface="맑은 고딕"/>
              </a:rPr>
              <a:t>Sampling an infinite sum of paths in an unbiased way</a:t>
            </a:r>
          </a:p>
          <a:p>
            <a:pPr>
              <a:lnSpc>
                <a:spcPct val="200000"/>
              </a:lnSpc>
            </a:pPr>
            <a:r>
              <a:rPr lang="ko-KR" altLang="en-US" sz="2000" b="1">
                <a:ea typeface="맑은 고딕"/>
              </a:rPr>
              <a:t>Challenge 2 : </a:t>
            </a:r>
            <a:r>
              <a:rPr lang="ko-KR" altLang="en-US" sz="2000">
                <a:ea typeface="맑은 고딕"/>
              </a:rPr>
              <a:t>Finding gppd estimators with low variance.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A6132-AE87-48CC-9BCE-FB91B64CD48F}"/>
              </a:ext>
            </a:extLst>
          </p:cNvPr>
          <p:cNvSpPr txBox="1"/>
          <p:nvPr/>
        </p:nvSpPr>
        <p:spPr>
          <a:xfrm>
            <a:off x="1279300" y="619258"/>
            <a:ext cx="9354354" cy="219079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ko-KR" sz="2400">
                <a:ea typeface="맑은 고딕"/>
              </a:rPr>
              <a:t>The above simple algorithms form the basis of Monte Carlo Path Tracing. However, we must be more precise. In particular, there are two theoretical and practical challenges</a:t>
            </a:r>
            <a:r>
              <a:rPr lang="en-US" altLang="ko-KR" sz="2400">
                <a:ea typeface="맑은 고딕"/>
              </a:rPr>
              <a:t>.</a:t>
            </a:r>
            <a:endParaRPr lang="ko-KR" sz="24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53011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552A7E2-7507-41F7-AF9D-4EAAAAD2B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333" y="4010876"/>
            <a:ext cx="5522890" cy="2493428"/>
          </a:xfrm>
          <a:prstGeom prst="rect">
            <a:avLst/>
          </a:prstGeom>
        </p:spPr>
      </p:pic>
      <p:pic>
        <p:nvPicPr>
          <p:cNvPr id="4" name="Picture 4" descr="A picture containing object&#10;&#10;높은 신뢰도로 생성된 설명">
            <a:extLst>
              <a:ext uri="{FF2B5EF4-FFF2-40B4-BE49-F238E27FC236}">
                <a16:creationId xmlns:a16="http://schemas.microsoft.com/office/drawing/2014/main" id="{38B0D9F0-CCF7-4C92-8109-8A549CCBD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551" y="5628297"/>
            <a:ext cx="1076325" cy="371475"/>
          </a:xfrm>
          <a:prstGeom prst="rect">
            <a:avLst/>
          </a:prstGeom>
        </p:spPr>
      </p:pic>
      <p:pic>
        <p:nvPicPr>
          <p:cNvPr id="6" name="Picture 6" descr="A picture containing object&#10;&#10;높은 신뢰도로 생성된 설명">
            <a:extLst>
              <a:ext uri="{FF2B5EF4-FFF2-40B4-BE49-F238E27FC236}">
                <a16:creationId xmlns:a16="http://schemas.microsoft.com/office/drawing/2014/main" id="{E345B43F-C368-42E0-9BAD-515F6077A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0132" y="5576117"/>
            <a:ext cx="1076325" cy="409575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6D753E0F-B0F5-4D7F-8521-DA56CC9CC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1.3 Random Walks and Markov Chains</a:t>
            </a:r>
            <a:endParaRPr lang="ko-KR" altLang="en-US"/>
          </a:p>
        </p:txBody>
      </p:sp>
      <p:pic>
        <p:nvPicPr>
          <p:cNvPr id="11" name="그림 11">
            <a:extLst>
              <a:ext uri="{FF2B5EF4-FFF2-40B4-BE49-F238E27FC236}">
                <a16:creationId xmlns:a16="http://schemas.microsoft.com/office/drawing/2014/main" id="{D16A22E7-7FE2-44CC-85CD-6F07BE078A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372" y="2290304"/>
            <a:ext cx="6510270" cy="10860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B6C96A-2EE0-44D7-8898-646EDCCB7A95}"/>
              </a:ext>
            </a:extLst>
          </p:cNvPr>
          <p:cNvSpPr txBox="1"/>
          <p:nvPr/>
        </p:nvSpPr>
        <p:spPr>
          <a:xfrm>
            <a:off x="1236370" y="1810555"/>
            <a:ext cx="786255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맑은 고딕"/>
              </a:rPr>
              <a:t>A random walk is characterized by three distributions.</a:t>
            </a:r>
          </a:p>
        </p:txBody>
      </p:sp>
      <p:pic>
        <p:nvPicPr>
          <p:cNvPr id="14" name="그림 14">
            <a:extLst>
              <a:ext uri="{FF2B5EF4-FFF2-40B4-BE49-F238E27FC236}">
                <a16:creationId xmlns:a16="http://schemas.microsoft.com/office/drawing/2014/main" id="{2F33B683-6687-4F45-A101-6DB3AAFCB3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764" y="3327863"/>
            <a:ext cx="5909259" cy="481315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27EE121C-1F30-4D5E-AD9D-EE89B9F1DFDD}"/>
              </a:ext>
            </a:extLst>
          </p:cNvPr>
          <p:cNvSpPr/>
          <p:nvPr/>
        </p:nvSpPr>
        <p:spPr>
          <a:xfrm>
            <a:off x="7120063" y="5574640"/>
            <a:ext cx="978408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828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48992FC1-61B8-4446-82E7-E5CBDF224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019" y="1460434"/>
            <a:ext cx="9236298" cy="378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68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clock&#10;&#10;높은 신뢰도로 생성된 설명">
            <a:extLst>
              <a:ext uri="{FF2B5EF4-FFF2-40B4-BE49-F238E27FC236}">
                <a16:creationId xmlns:a16="http://schemas.microsoft.com/office/drawing/2014/main" id="{DEDBF158-5724-4735-AEE5-A77896819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609" y="546377"/>
            <a:ext cx="2743200" cy="1686187"/>
          </a:xfrm>
          <a:prstGeom prst="rect">
            <a:avLst/>
          </a:prstGeom>
        </p:spPr>
      </p:pic>
      <p:pic>
        <p:nvPicPr>
          <p:cNvPr id="4" name="Picture 4" descr="A close up of a clock&#10;&#10;높은 신뢰도로 생성된 설명">
            <a:extLst>
              <a:ext uri="{FF2B5EF4-FFF2-40B4-BE49-F238E27FC236}">
                <a16:creationId xmlns:a16="http://schemas.microsoft.com/office/drawing/2014/main" id="{186E71F8-ACE8-4E18-8662-14D2537EC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161" y="2433129"/>
            <a:ext cx="2743200" cy="163483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0AFD4E1-D91E-4D66-BCB4-9CF55002B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697" y="3312094"/>
            <a:ext cx="1952625" cy="466725"/>
          </a:xfrm>
          <a:prstGeom prst="rect">
            <a:avLst/>
          </a:prstGeom>
        </p:spPr>
      </p:pic>
      <p:pic>
        <p:nvPicPr>
          <p:cNvPr id="8" name="Picture 8" descr="A picture containing object&#10;&#10;매우 높은 신뢰도로 생성된 설명">
            <a:extLst>
              <a:ext uri="{FF2B5EF4-FFF2-40B4-BE49-F238E27FC236}">
                <a16:creationId xmlns:a16="http://schemas.microsoft.com/office/drawing/2014/main" id="{7E0CC433-7050-4F7A-B26F-678BA0628F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547" y="4855308"/>
            <a:ext cx="5883563" cy="664731"/>
          </a:xfrm>
          <a:prstGeom prst="rect">
            <a:avLst/>
          </a:prstGeom>
        </p:spPr>
      </p:pic>
      <p:pic>
        <p:nvPicPr>
          <p:cNvPr id="10" name="Picture 10" descr="A close up of a clock&#10;&#10;높은 신뢰도로 생성된 설명">
            <a:extLst>
              <a:ext uri="{FF2B5EF4-FFF2-40B4-BE49-F238E27FC236}">
                <a16:creationId xmlns:a16="http://schemas.microsoft.com/office/drawing/2014/main" id="{7A8C48E8-7969-474E-9BA8-2E71919EF8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9263" y="5509175"/>
            <a:ext cx="2638425" cy="733425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64456CB5-F5B6-4ED8-ABB9-0E09E42BE975}"/>
              </a:ext>
            </a:extLst>
          </p:cNvPr>
          <p:cNvSpPr/>
          <p:nvPr/>
        </p:nvSpPr>
        <p:spPr>
          <a:xfrm>
            <a:off x="4533881" y="3381004"/>
            <a:ext cx="1578771" cy="28836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13DE1DE-40EC-4031-B535-339C94E4C746}"/>
              </a:ext>
            </a:extLst>
          </p:cNvPr>
          <p:cNvSpPr/>
          <p:nvPr/>
        </p:nvSpPr>
        <p:spPr>
          <a:xfrm rot="1980000">
            <a:off x="3875787" y="4350821"/>
            <a:ext cx="1578771" cy="28836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34C8FC-4926-4321-BB0D-3A3A7CE17EAC}"/>
              </a:ext>
            </a:extLst>
          </p:cNvPr>
          <p:cNvSpPr txBox="1"/>
          <p:nvPr/>
        </p:nvSpPr>
        <p:spPr>
          <a:xfrm>
            <a:off x="5405581" y="4308763"/>
            <a:ext cx="284710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/>
              <a:t>※ Neumann</a:t>
            </a:r>
            <a:r>
              <a:rPr lang="ko-KR"/>
              <a:t> series</a:t>
            </a:r>
          </a:p>
        </p:txBody>
      </p:sp>
    </p:spTree>
    <p:extLst>
      <p:ext uri="{BB962C8B-B14F-4D97-AF65-F5344CB8AC3E}">
        <p14:creationId xmlns:p14="http://schemas.microsoft.com/office/powerpoint/2010/main" val="315678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31FD5-BEB0-4969-8FCF-2EC42A75E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altLang="ko-KR">
                <a:ea typeface="맑은 고딕"/>
              </a:rPr>
              <a:t>Intro. </a:t>
            </a:r>
            <a:r>
              <a:rPr lang="en-US">
                <a:ea typeface="맑은 고딕"/>
              </a:rPr>
              <a:t>definition</a:t>
            </a:r>
            <a:r>
              <a:rPr lang="en-US" altLang="ko-KR">
                <a:ea typeface="맑은 고딕"/>
              </a:rPr>
              <a:t> &amp; theorem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7A9A93-DDAA-48E8-9A59-35C7E151C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q"/>
            </a:pPr>
            <a:r>
              <a:rPr lang="en">
                <a:ea typeface="맑은 고딕"/>
              </a:rPr>
              <a:t>Path tracing</a:t>
            </a:r>
          </a:p>
          <a:p>
            <a:pPr>
              <a:buFont typeface="Wingdings" panose="020B0604020202020204" pitchFamily="34" charset="0"/>
              <a:buChar char="q"/>
            </a:pPr>
            <a:endParaRPr lang="en">
              <a:ea typeface="맑은 고딕"/>
            </a:endParaRPr>
          </a:p>
          <a:p>
            <a:pPr lvl="1">
              <a:lnSpc>
                <a:spcPct val="110000"/>
              </a:lnSpc>
            </a:pPr>
            <a:r>
              <a:rPr lang="en">
                <a:ea typeface="맑은 고딕"/>
              </a:rPr>
              <a:t>Path tracing is a computer graphics Monte Carlo method of rendering images of three-dimensional scenes such that the global illumination is faithful to reality.</a:t>
            </a:r>
          </a:p>
          <a:p>
            <a:pPr marL="457200" lvl="1" indent="0">
              <a:buNone/>
            </a:pPr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</p:txBody>
      </p:sp>
      <p:pic>
        <p:nvPicPr>
          <p:cNvPr id="4" name="그림 4" descr="실내, 컴퓨터, 벽, 키보드이(가) 표시된 사진&#10;&#10;매우 높은 신뢰도로 생성된 설명">
            <a:extLst>
              <a:ext uri="{FF2B5EF4-FFF2-40B4-BE49-F238E27FC236}">
                <a16:creationId xmlns:a16="http://schemas.microsoft.com/office/drawing/2014/main" id="{DFE374F0-7722-4A2F-AB04-3DF44E4703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2" r="2" b="2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28224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logo&#10;&#10;매우 높은 신뢰도로 생성된 설명">
            <a:extLst>
              <a:ext uri="{FF2B5EF4-FFF2-40B4-BE49-F238E27FC236}">
                <a16:creationId xmlns:a16="http://schemas.microsoft.com/office/drawing/2014/main" id="{881D1526-D790-422C-A784-909C25A5B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38" y="649618"/>
            <a:ext cx="7904018" cy="1089670"/>
          </a:xfrm>
          <a:prstGeom prst="rect">
            <a:avLst/>
          </a:prstGeom>
        </p:spPr>
      </p:pic>
      <p:pic>
        <p:nvPicPr>
          <p:cNvPr id="4" name="Picture 4" descr="A picture containing furniture&#10;&#10;높은 신뢰도로 생성된 설명">
            <a:extLst>
              <a:ext uri="{FF2B5EF4-FFF2-40B4-BE49-F238E27FC236}">
                <a16:creationId xmlns:a16="http://schemas.microsoft.com/office/drawing/2014/main" id="{E0B9200D-0FB4-44A6-8ABA-B02D77BE6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03" y="1853478"/>
            <a:ext cx="1228725" cy="276225"/>
          </a:xfrm>
          <a:prstGeom prst="rect">
            <a:avLst/>
          </a:prstGeom>
        </p:spPr>
      </p:pic>
      <p:pic>
        <p:nvPicPr>
          <p:cNvPr id="6" name="Picture 6" descr="A picture containing clipart&#10;&#10;높은 신뢰도로 생성된 설명">
            <a:extLst>
              <a:ext uri="{FF2B5EF4-FFF2-40B4-BE49-F238E27FC236}">
                <a16:creationId xmlns:a16="http://schemas.microsoft.com/office/drawing/2014/main" id="{A43A17A0-F86E-4807-B579-2BB30FD31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877" y="2727332"/>
            <a:ext cx="4880113" cy="260335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8650F962-3327-4E7A-9FBE-7E5CFF310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877" y="3650951"/>
            <a:ext cx="4010439" cy="318097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1422660D-B685-4413-8CBB-5CA879B008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2877" y="4696153"/>
            <a:ext cx="6321286" cy="3811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4A0C47-C4F4-4151-8323-3D7074E30ECF}"/>
              </a:ext>
            </a:extLst>
          </p:cNvPr>
          <p:cNvSpPr txBox="1"/>
          <p:nvPr/>
        </p:nvSpPr>
        <p:spPr>
          <a:xfrm>
            <a:off x="8947727" y="972127"/>
            <a:ext cx="269009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/>
              <a:t>※ Refer to 8page.</a:t>
            </a:r>
          </a:p>
        </p:txBody>
      </p:sp>
    </p:spTree>
    <p:extLst>
      <p:ext uri="{BB962C8B-B14F-4D97-AF65-F5344CB8AC3E}">
        <p14:creationId xmlns:p14="http://schemas.microsoft.com/office/powerpoint/2010/main" val="3744225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매우 높은 신뢰도로 생성된 설명">
            <a:extLst>
              <a:ext uri="{FF2B5EF4-FFF2-40B4-BE49-F238E27FC236}">
                <a16:creationId xmlns:a16="http://schemas.microsoft.com/office/drawing/2014/main" id="{15F0C0D5-34ED-4B99-BA8B-16F1B48A1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64" y="387023"/>
            <a:ext cx="2743200" cy="1246909"/>
          </a:xfrm>
          <a:prstGeom prst="rect">
            <a:avLst/>
          </a:prstGeom>
        </p:spPr>
      </p:pic>
      <p:pic>
        <p:nvPicPr>
          <p:cNvPr id="4" name="Picture 4" descr="A close up of a logo&#10;&#10;높은 신뢰도로 생성된 설명">
            <a:extLst>
              <a:ext uri="{FF2B5EF4-FFF2-40B4-BE49-F238E27FC236}">
                <a16:creationId xmlns:a16="http://schemas.microsoft.com/office/drawing/2014/main" id="{0963F1C3-FFAD-4306-A1B2-D7A558EE5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964" y="2260789"/>
            <a:ext cx="2743200" cy="431423"/>
          </a:xfrm>
          <a:prstGeom prst="rect">
            <a:avLst/>
          </a:prstGeom>
        </p:spPr>
      </p:pic>
      <p:pic>
        <p:nvPicPr>
          <p:cNvPr id="6" name="Picture 6" descr="A close up of a logo&#10;&#10;매우 높은 신뢰도로 생성된 설명">
            <a:extLst>
              <a:ext uri="{FF2B5EF4-FFF2-40B4-BE49-F238E27FC236}">
                <a16:creationId xmlns:a16="http://schemas.microsoft.com/office/drawing/2014/main" id="{598163A5-A30E-4859-9211-00DF56F05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965" y="3359985"/>
            <a:ext cx="2743200" cy="684681"/>
          </a:xfrm>
          <a:prstGeom prst="rect">
            <a:avLst/>
          </a:prstGeom>
        </p:spPr>
      </p:pic>
      <p:pic>
        <p:nvPicPr>
          <p:cNvPr id="8" name="Picture 8" descr="A close up of a logo&#10;&#10;매우 높은 신뢰도로 생성된 설명">
            <a:extLst>
              <a:ext uri="{FF2B5EF4-FFF2-40B4-BE49-F238E27FC236}">
                <a16:creationId xmlns:a16="http://schemas.microsoft.com/office/drawing/2014/main" id="{9867FC2C-3587-4DFE-A2C9-2DF285F42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859" y="4327041"/>
            <a:ext cx="2219325" cy="390525"/>
          </a:xfrm>
          <a:prstGeom prst="rect">
            <a:avLst/>
          </a:prstGeom>
        </p:spPr>
      </p:pic>
      <p:pic>
        <p:nvPicPr>
          <p:cNvPr id="10" name="Picture 10" descr="A close up of a logo&#10;&#10;매우 높은 신뢰도로 생성된 설명">
            <a:extLst>
              <a:ext uri="{FF2B5EF4-FFF2-40B4-BE49-F238E27FC236}">
                <a16:creationId xmlns:a16="http://schemas.microsoft.com/office/drawing/2014/main" id="{73E39A3F-3DC2-4892-A95E-C4DB0AE9D1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964" y="4991113"/>
            <a:ext cx="2743200" cy="81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09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object&#10;&#10;매우 높은 신뢰도로 생성된 설명">
            <a:extLst>
              <a:ext uri="{FF2B5EF4-FFF2-40B4-BE49-F238E27FC236}">
                <a16:creationId xmlns:a16="http://schemas.microsoft.com/office/drawing/2014/main" id="{AA77B399-A063-4973-A225-74DD63A79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81" y="551039"/>
            <a:ext cx="2743200" cy="504749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3D538F0F-E4A3-4EA4-AFF5-B09B727ED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181" y="1611573"/>
            <a:ext cx="7853569" cy="338375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0BC910BB-CF59-4D7A-B378-C3126D4A5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181" y="1945035"/>
            <a:ext cx="9029700" cy="383755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F8147177-2200-4CDD-8BED-3CD3930C2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181" y="2428970"/>
            <a:ext cx="4648200" cy="360101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4F1EAC98-44D4-4AD6-82D5-B69F20129B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3181" y="3417210"/>
            <a:ext cx="2743200" cy="437709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38D10D61-1045-482E-BB8F-3A2DC4A96F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5097" y="4673667"/>
            <a:ext cx="22383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04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매우 높은 신뢰도로 생성된 설명">
            <a:extLst>
              <a:ext uri="{FF2B5EF4-FFF2-40B4-BE49-F238E27FC236}">
                <a16:creationId xmlns:a16="http://schemas.microsoft.com/office/drawing/2014/main" id="{1DA9A6E6-D677-41B2-A64B-72CFB83C6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121" y="436624"/>
            <a:ext cx="3505200" cy="948733"/>
          </a:xfrm>
          <a:prstGeom prst="rect">
            <a:avLst/>
          </a:prstGeom>
        </p:spPr>
      </p:pic>
      <p:pic>
        <p:nvPicPr>
          <p:cNvPr id="3" name="그림 3">
            <a:extLst>
              <a:ext uri="{FF2B5EF4-FFF2-40B4-BE49-F238E27FC236}">
                <a16:creationId xmlns:a16="http://schemas.microsoft.com/office/drawing/2014/main" id="{50F07520-9B6F-4526-B598-481216DB4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16" y="1388103"/>
            <a:ext cx="2466975" cy="466725"/>
          </a:xfrm>
          <a:prstGeom prst="rect">
            <a:avLst/>
          </a:prstGeom>
        </p:spPr>
      </p:pic>
      <p:pic>
        <p:nvPicPr>
          <p:cNvPr id="5" name="그림 5" descr="개체, 시계, 손목시계이(가) 표시된 사진&#10;&#10;높은 신뢰도로 생성된 설명">
            <a:extLst>
              <a:ext uri="{FF2B5EF4-FFF2-40B4-BE49-F238E27FC236}">
                <a16:creationId xmlns:a16="http://schemas.microsoft.com/office/drawing/2014/main" id="{EE471D17-3DB9-439D-B7C3-3084E3B86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470" y="1849155"/>
            <a:ext cx="2743200" cy="377505"/>
          </a:xfrm>
          <a:prstGeom prst="rect">
            <a:avLst/>
          </a:prstGeom>
        </p:spPr>
      </p:pic>
      <p:pic>
        <p:nvPicPr>
          <p:cNvPr id="9" name="그림 9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D2F3D680-384D-472C-A99F-371F1F32B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305" y="2310736"/>
            <a:ext cx="6473455" cy="880875"/>
          </a:xfrm>
          <a:prstGeom prst="rect">
            <a:avLst/>
          </a:prstGeom>
        </p:spPr>
      </p:pic>
      <p:pic>
        <p:nvPicPr>
          <p:cNvPr id="11" name="그림 11">
            <a:extLst>
              <a:ext uri="{FF2B5EF4-FFF2-40B4-BE49-F238E27FC236}">
                <a16:creationId xmlns:a16="http://schemas.microsoft.com/office/drawing/2014/main" id="{3D71E2F0-9F95-4FD4-92D4-FAB0AE07BB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0468" y="3267381"/>
            <a:ext cx="7191153" cy="978911"/>
          </a:xfrm>
          <a:prstGeom prst="rect">
            <a:avLst/>
          </a:prstGeom>
        </p:spPr>
      </p:pic>
      <p:pic>
        <p:nvPicPr>
          <p:cNvPr id="13" name="그림 13">
            <a:extLst>
              <a:ext uri="{FF2B5EF4-FFF2-40B4-BE49-F238E27FC236}">
                <a16:creationId xmlns:a16="http://schemas.microsoft.com/office/drawing/2014/main" id="{16F72D42-F3D6-47B8-9E51-ADA50F8CBE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0468" y="4294413"/>
            <a:ext cx="7324060" cy="85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95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A7CF069B-4A27-4CF3-A01A-45D0A657E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05" y="400176"/>
            <a:ext cx="5197548" cy="2043857"/>
          </a:xfrm>
          <a:prstGeom prst="rect">
            <a:avLst/>
          </a:prstGeom>
        </p:spPr>
      </p:pic>
      <p:pic>
        <p:nvPicPr>
          <p:cNvPr id="4" name="그림 4">
            <a:extLst>
              <a:ext uri="{FF2B5EF4-FFF2-40B4-BE49-F238E27FC236}">
                <a16:creationId xmlns:a16="http://schemas.microsoft.com/office/drawing/2014/main" id="{DBE7FDBB-916A-45E8-85CA-A1D74B394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965" y="2520026"/>
            <a:ext cx="1095375" cy="276225"/>
          </a:xfrm>
          <a:prstGeom prst="rect">
            <a:avLst/>
          </a:prstGeom>
        </p:spPr>
      </p:pic>
      <p:pic>
        <p:nvPicPr>
          <p:cNvPr id="8" name="그림 8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C71228E9-95FE-47C6-80FA-A92888C85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073" y="2801605"/>
            <a:ext cx="2743200" cy="581395"/>
          </a:xfrm>
          <a:prstGeom prst="rect">
            <a:avLst/>
          </a:prstGeom>
        </p:spPr>
      </p:pic>
      <p:pic>
        <p:nvPicPr>
          <p:cNvPr id="3" name="그림 4" descr="무기이(가) 표시된 사진&#10;&#10;높은 신뢰도로 생성된 설명">
            <a:extLst>
              <a:ext uri="{FF2B5EF4-FFF2-40B4-BE49-F238E27FC236}">
                <a16:creationId xmlns:a16="http://schemas.microsoft.com/office/drawing/2014/main" id="{5CD64923-CFA8-47EE-A727-F6947E09C8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9073" y="3383003"/>
            <a:ext cx="2743200" cy="357809"/>
          </a:xfrm>
          <a:prstGeom prst="rect">
            <a:avLst/>
          </a:prstGeom>
        </p:spPr>
      </p:pic>
      <p:pic>
        <p:nvPicPr>
          <p:cNvPr id="11" name="그림 11" descr="무기, 총이(가) 표시된 사진&#10;&#10;매우 높은 신뢰도로 생성된 설명">
            <a:extLst>
              <a:ext uri="{FF2B5EF4-FFF2-40B4-BE49-F238E27FC236}">
                <a16:creationId xmlns:a16="http://schemas.microsoft.com/office/drawing/2014/main" id="{991ACF14-9632-4A34-8AD9-919B92E4D6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9626" y="3926847"/>
            <a:ext cx="2600325" cy="333375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9623FF7C-D6C2-4D1D-8799-B27497F3D2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9073" y="4452131"/>
            <a:ext cx="8236688" cy="310622"/>
          </a:xfrm>
          <a:prstGeom prst="rect">
            <a:avLst/>
          </a:prstGeom>
        </p:spPr>
      </p:pic>
      <p:pic>
        <p:nvPicPr>
          <p:cNvPr id="7" name="그림 8">
            <a:extLst>
              <a:ext uri="{FF2B5EF4-FFF2-40B4-BE49-F238E27FC236}">
                <a16:creationId xmlns:a16="http://schemas.microsoft.com/office/drawing/2014/main" id="{F5FDB2E5-B533-482E-9EF6-07DE33236F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9073" y="4773680"/>
            <a:ext cx="9610060" cy="314338"/>
          </a:xfrm>
          <a:prstGeom prst="rect">
            <a:avLst/>
          </a:prstGeom>
        </p:spPr>
      </p:pic>
      <p:pic>
        <p:nvPicPr>
          <p:cNvPr id="10" name="그림 11">
            <a:extLst>
              <a:ext uri="{FF2B5EF4-FFF2-40B4-BE49-F238E27FC236}">
                <a16:creationId xmlns:a16="http://schemas.microsoft.com/office/drawing/2014/main" id="{D5AA1FE7-8248-49C1-B9FA-1E5DDE9BA6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9073" y="5112593"/>
            <a:ext cx="7324060" cy="425096"/>
          </a:xfrm>
          <a:prstGeom prst="rect">
            <a:avLst/>
          </a:prstGeom>
        </p:spPr>
      </p:pic>
      <p:pic>
        <p:nvPicPr>
          <p:cNvPr id="14" name="그림 14">
            <a:extLst>
              <a:ext uri="{FF2B5EF4-FFF2-40B4-BE49-F238E27FC236}">
                <a16:creationId xmlns:a16="http://schemas.microsoft.com/office/drawing/2014/main" id="{778794DB-232A-4AD8-82A0-1D5CF10757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89073" y="5534624"/>
            <a:ext cx="6313967" cy="41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27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66591DE7-59A5-442C-934D-351D99266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8" y="181067"/>
            <a:ext cx="2743200" cy="577076"/>
          </a:xfrm>
          <a:prstGeom prst="rect">
            <a:avLst/>
          </a:prstGeom>
        </p:spPr>
      </p:pic>
      <p:pic>
        <p:nvPicPr>
          <p:cNvPr id="4" name="그림 4">
            <a:extLst>
              <a:ext uri="{FF2B5EF4-FFF2-40B4-BE49-F238E27FC236}">
                <a16:creationId xmlns:a16="http://schemas.microsoft.com/office/drawing/2014/main" id="{3BFE1AF2-B9C9-4C6A-85FB-52E91F19F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8" y="765340"/>
            <a:ext cx="4311502" cy="578110"/>
          </a:xfrm>
          <a:prstGeom prst="rect">
            <a:avLst/>
          </a:prstGeom>
        </p:spPr>
      </p:pic>
      <p:pic>
        <p:nvPicPr>
          <p:cNvPr id="6" name="그림 6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3AD82DD4-7346-4C88-93E4-404E00367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349867"/>
            <a:ext cx="5215269" cy="1677335"/>
          </a:xfrm>
          <a:prstGeom prst="rect">
            <a:avLst/>
          </a:prstGeom>
        </p:spPr>
      </p:pic>
      <p:pic>
        <p:nvPicPr>
          <p:cNvPr id="8" name="그림 8" descr="개체, 손목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B94E34D9-7D6F-4EDF-BECA-3180BABCEB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035595"/>
            <a:ext cx="2743200" cy="1212112"/>
          </a:xfrm>
          <a:prstGeom prst="rect">
            <a:avLst/>
          </a:prstGeom>
        </p:spPr>
      </p:pic>
      <p:pic>
        <p:nvPicPr>
          <p:cNvPr id="10" name="그림 10" descr="개체이(가) 표시된 사진&#10;&#10;매우 높은 신뢰도로 생성된 설명">
            <a:extLst>
              <a:ext uri="{FF2B5EF4-FFF2-40B4-BE49-F238E27FC236}">
                <a16:creationId xmlns:a16="http://schemas.microsoft.com/office/drawing/2014/main" id="{9ECC3053-01A2-4394-BCA6-A852C802C8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941" y="4238515"/>
            <a:ext cx="1457325" cy="542925"/>
          </a:xfrm>
          <a:prstGeom prst="rect">
            <a:avLst/>
          </a:prstGeom>
        </p:spPr>
      </p:pic>
      <p:pic>
        <p:nvPicPr>
          <p:cNvPr id="12" name="그림 12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085259FB-4627-4618-B134-322006F0C4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6503" y="4275950"/>
            <a:ext cx="1600200" cy="485775"/>
          </a:xfrm>
          <a:prstGeom prst="rect">
            <a:avLst/>
          </a:prstGeom>
        </p:spPr>
      </p:pic>
      <p:pic>
        <p:nvPicPr>
          <p:cNvPr id="14" name="그림 14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E73D5077-39A3-4A4C-92AC-0D526AD585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398" y="4858427"/>
            <a:ext cx="2743200" cy="12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73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201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31FD5-BEB0-4969-8FCF-2EC42A75E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altLang="ko-KR" sz="4000">
                <a:ea typeface="맑은 고딕"/>
              </a:rPr>
              <a:t>Intro. </a:t>
            </a:r>
            <a:r>
              <a:rPr lang="en-US" sz="4000">
                <a:ea typeface="맑은 고딕"/>
              </a:rPr>
              <a:t>definition</a:t>
            </a:r>
            <a:r>
              <a:rPr lang="en-US" altLang="ko-KR" sz="4000">
                <a:ea typeface="맑은 고딕"/>
              </a:rPr>
              <a:t> &amp; theorem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7A9A93-DDAA-48E8-9A59-35C7E151C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q"/>
            </a:pPr>
            <a:r>
              <a:rPr lang="en" sz="2400"/>
              <a:t>Global illumination</a:t>
            </a:r>
            <a:r>
              <a:rPr lang="en" sz="2400">
                <a:ea typeface="맑은 고딕"/>
              </a:rPr>
              <a:t>(GI)</a:t>
            </a:r>
            <a:endParaRPr lang="en" altLang="ko-KR" sz="2400">
              <a:ea typeface="맑은 고딕"/>
            </a:endParaRPr>
          </a:p>
          <a:p>
            <a:pPr lvl="1"/>
            <a:endParaRPr lang="en" altLang="ko-KR">
              <a:ea typeface="맑은 고딕"/>
            </a:endParaRPr>
          </a:p>
          <a:p>
            <a:pPr lvl="1">
              <a:lnSpc>
                <a:spcPct val="100000"/>
              </a:lnSpc>
            </a:pPr>
            <a:r>
              <a:rPr lang="en">
                <a:ea typeface="맑은 고딕"/>
              </a:rPr>
              <a:t>Global illumination is a general name for a group of algorithms used in 3D computer graphics that are meant to add more realistic lighting to 3D scenes.</a:t>
            </a:r>
          </a:p>
          <a:p>
            <a:pPr lvl="1"/>
            <a:endParaRPr lang="ko-KR" altLang="en-US">
              <a:ea typeface="맑은 고딕"/>
            </a:endParaRPr>
          </a:p>
          <a:p>
            <a:pPr lvl="1"/>
            <a:r>
              <a:rPr lang="ko-KR">
                <a:ea typeface="맑은 고딕"/>
              </a:rPr>
              <a:t>Direct Light &amp; Indirect Light</a:t>
            </a:r>
            <a:endParaRPr lang="en-US">
              <a:ea typeface="맑은 고딕"/>
            </a:endParaRPr>
          </a:p>
          <a:p>
            <a:endParaRPr lang="ko-KR" altLang="en-US" sz="2400">
              <a:ea typeface="맑은 고딕"/>
            </a:endParaRPr>
          </a:p>
        </p:txBody>
      </p:sp>
      <p:pic>
        <p:nvPicPr>
          <p:cNvPr id="10" name="그림 10" descr="실내, 벽, 테이블, 바닥이(가) 표시된 사진&#10;&#10;매우 높은 신뢰도로 생성된 설명">
            <a:extLst>
              <a:ext uri="{FF2B5EF4-FFF2-40B4-BE49-F238E27FC236}">
                <a16:creationId xmlns:a16="http://schemas.microsoft.com/office/drawing/2014/main" id="{F814E523-5104-4AEE-B0C2-C6C4201694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99" r="4" b="4"/>
          <a:stretch/>
        </p:blipFill>
        <p:spPr>
          <a:xfrm>
            <a:off x="7829550" y="4073777"/>
            <a:ext cx="4042409" cy="2286000"/>
          </a:xfrm>
          <a:prstGeom prst="rect">
            <a:avLst/>
          </a:prstGeom>
        </p:spPr>
      </p:pic>
      <p:pic>
        <p:nvPicPr>
          <p:cNvPr id="8" name="그림 8" descr="실내, 벽, 테이블, 앉아있는이(가) 표시된 사진&#10;&#10;매우 높은 신뢰도로 생성된 설명">
            <a:extLst>
              <a:ext uri="{FF2B5EF4-FFF2-40B4-BE49-F238E27FC236}">
                <a16:creationId xmlns:a16="http://schemas.microsoft.com/office/drawing/2014/main" id="{8A6B3D40-CEE3-44D1-AE7B-90ABF74741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542" b="3"/>
          <a:stretch/>
        </p:blipFill>
        <p:spPr>
          <a:xfrm>
            <a:off x="7829550" y="427907"/>
            <a:ext cx="4042410" cy="33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2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31FD5-BEB0-4969-8FCF-2EC42A75E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altLang="ko-KR">
                <a:ea typeface="맑은 고딕"/>
              </a:rPr>
              <a:t>Intro. </a:t>
            </a:r>
            <a:r>
              <a:rPr lang="en-US">
                <a:ea typeface="맑은 고딕"/>
              </a:rPr>
              <a:t>definition</a:t>
            </a:r>
            <a:r>
              <a:rPr lang="en-US" altLang="ko-KR">
                <a:ea typeface="맑은 고딕"/>
              </a:rPr>
              <a:t> &amp; theorem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7A9A93-DDAA-48E8-9A59-35C7E151C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q"/>
            </a:pPr>
            <a:r>
              <a:rPr lang="en">
                <a:ea typeface="맑은 고딕"/>
              </a:rPr>
              <a:t>K-D Tree(</a:t>
            </a:r>
            <a:r>
              <a:rPr lang="en" i="1">
                <a:ea typeface="맑은 고딕"/>
              </a:rPr>
              <a:t>k-dimensional tree)</a:t>
            </a:r>
          </a:p>
          <a:p>
            <a:pPr lvl="1"/>
            <a:endParaRPr lang="en" altLang="ko-KR">
              <a:ea typeface="맑은 고딕"/>
            </a:endParaRPr>
          </a:p>
          <a:p>
            <a:pPr lvl="1">
              <a:lnSpc>
                <a:spcPct val="100000"/>
              </a:lnSpc>
            </a:pPr>
            <a:r>
              <a:rPr lang="en">
                <a:ea typeface="맑은 고딕"/>
              </a:rPr>
              <a:t>k-d tree is a space-partitioning data structure for organizing points in a k-dimensional space.</a:t>
            </a:r>
            <a:r>
              <a:rPr lang="en" altLang="ko-KR">
                <a:ea typeface="맑은 고딕"/>
              </a:rPr>
              <a:t> </a:t>
            </a: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594C2288-EE2B-4600-A130-86DF065D0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73" r="608" b="-1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89044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31FD5-BEB0-4969-8FCF-2EC42A75E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120" y="640263"/>
            <a:ext cx="6204984" cy="1344975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>
                <a:ea typeface="맑은 고딕"/>
              </a:rPr>
              <a:t>Intro. </a:t>
            </a:r>
            <a:r>
              <a:rPr lang="en-US" sz="4000">
                <a:ea typeface="맑은 고딕"/>
              </a:rPr>
              <a:t>definition</a:t>
            </a:r>
            <a:r>
              <a:rPr lang="en-US" altLang="ko-KR" sz="4000">
                <a:ea typeface="맑은 고딕"/>
              </a:rPr>
              <a:t> &amp; theorem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7A9A93-DDAA-48E8-9A59-35C7E151C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873" y="4062705"/>
            <a:ext cx="10719474" cy="24192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q"/>
            </a:pPr>
            <a:r>
              <a:rPr lang="en" sz="2400"/>
              <a:t>A bounding </a:t>
            </a:r>
            <a:r>
              <a:rPr lang="en" sz="2400">
                <a:ea typeface="맑은 고딕"/>
              </a:rPr>
              <a:t>volume hierarchy (BVH)</a:t>
            </a:r>
            <a:endParaRPr lang="en" altLang="ko-KR" sz="2400">
              <a:ea typeface="맑은 고딕"/>
            </a:endParaRPr>
          </a:p>
          <a:p>
            <a:pPr lvl="1"/>
            <a:endParaRPr lang="en" altLang="ko-KR">
              <a:ea typeface="맑은 고딕"/>
            </a:endParaRPr>
          </a:p>
          <a:p>
            <a:pPr lvl="1"/>
            <a:r>
              <a:rPr lang="en">
                <a:ea typeface="맑은 고딕"/>
              </a:rPr>
              <a:t>BVH is a tree structure on a set of geometric objects. </a:t>
            </a:r>
          </a:p>
          <a:p>
            <a:pPr lvl="1"/>
            <a:endParaRPr lang="ko-KR" altLang="en-US">
              <a:ea typeface="맑은 고딕"/>
            </a:endParaRPr>
          </a:p>
          <a:p>
            <a:pPr lvl="1">
              <a:lnSpc>
                <a:spcPct val="100000"/>
              </a:lnSpc>
            </a:pPr>
            <a:r>
              <a:rPr lang="ko-KR">
                <a:ea typeface="맑은 고딕"/>
              </a:rPr>
              <a:t>BVHs are often used in ray tracing to eliminate potential intersection candidates within a scene.</a:t>
            </a:r>
            <a:endParaRPr lang="ko-KR" altLang="en-US">
              <a:ea typeface="맑은 고딕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E969018D-A2B0-4E6E-8A84-879B118DF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207" y="1979260"/>
            <a:ext cx="6740106" cy="209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6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31FD5-BEB0-4969-8FCF-2EC42A75E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741" y="643643"/>
            <a:ext cx="7132829" cy="1662226"/>
          </a:xfrm>
        </p:spPr>
        <p:txBody>
          <a:bodyPr>
            <a:normAutofit/>
          </a:bodyPr>
          <a:lstStyle/>
          <a:p>
            <a:r>
              <a:rPr lang="en-US" altLang="ko-KR">
                <a:ea typeface="맑은 고딕"/>
              </a:rPr>
              <a:t>Intro. </a:t>
            </a:r>
            <a:r>
              <a:rPr lang="en-US">
                <a:ea typeface="맑은 고딕"/>
              </a:rPr>
              <a:t>definition</a:t>
            </a:r>
            <a:r>
              <a:rPr lang="en-US" altLang="ko-KR">
                <a:ea typeface="맑은 고딕"/>
              </a:rPr>
              <a:t> &amp; theorem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7A9A93-DDAA-48E8-9A59-35C7E151C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742" y="2438400"/>
            <a:ext cx="6974677" cy="37710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q"/>
            </a:pPr>
            <a:r>
              <a:rPr lang="en" sz="2000"/>
              <a:t>BSDF(Bidirectional scattering distribution function</a:t>
            </a:r>
            <a:r>
              <a:rPr lang="en" sz="2000">
                <a:ea typeface="맑은 고딕"/>
              </a:rPr>
              <a:t>)</a:t>
            </a:r>
            <a:endParaRPr lang="en" altLang="ko-KR" sz="2000">
              <a:ea typeface="맑은 고딕"/>
            </a:endParaRPr>
          </a:p>
          <a:p>
            <a:pPr lvl="1"/>
            <a:endParaRPr lang="en" altLang="ko-KR" sz="2000">
              <a:ea typeface="맑은 고딕"/>
            </a:endParaRPr>
          </a:p>
          <a:p>
            <a:pPr lvl="1"/>
            <a:r>
              <a:rPr lang="en" altLang="ko-KR" sz="2000">
                <a:ea typeface="맑은 고딕"/>
              </a:rPr>
              <a:t>BTDF(Bidirectional transmittance distribution function)</a:t>
            </a:r>
            <a:endParaRPr lang="en"/>
          </a:p>
          <a:p>
            <a:pPr lvl="1"/>
            <a:endParaRPr lang="en-US" sz="2000">
              <a:ea typeface="맑은 고딕"/>
            </a:endParaRPr>
          </a:p>
          <a:p>
            <a:pPr lvl="1"/>
            <a:r>
              <a:rPr lang="en-US" sz="2000">
                <a:solidFill>
                  <a:srgbClr val="FF0000"/>
                </a:solidFill>
                <a:ea typeface="맑은 고딕"/>
              </a:rPr>
              <a:t>BRDF(</a:t>
            </a:r>
            <a:r>
              <a:rPr lang="en" sz="2000">
                <a:solidFill>
                  <a:srgbClr val="FF0000"/>
                </a:solidFill>
                <a:ea typeface="맑은 고딕"/>
              </a:rPr>
              <a:t>Bidirectional reflectance distribution function)</a:t>
            </a:r>
            <a:endParaRPr lang="en">
              <a:solidFill>
                <a:srgbClr val="FF0000"/>
              </a:solidFill>
              <a:ea typeface="맑은 고딕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" altLang="ko-KR">
                <a:ea typeface="맑은 고딕"/>
              </a:rPr>
              <a:t>Micorofacet theory</a:t>
            </a:r>
          </a:p>
          <a:p>
            <a:endParaRPr lang="ko-KR" altLang="en-US" sz="2400">
              <a:ea typeface="맑은 고딕"/>
            </a:endParaRPr>
          </a:p>
        </p:txBody>
      </p:sp>
      <p:pic>
        <p:nvPicPr>
          <p:cNvPr id="4" name="그림 4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7D5B363E-0F60-4EFC-8B33-D3EE406289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0" r="2544" b="3"/>
          <a:stretch/>
        </p:blipFill>
        <p:spPr>
          <a:xfrm>
            <a:off x="7556409" y="640082"/>
            <a:ext cx="3995928" cy="5577837"/>
          </a:xfrm>
          <a:prstGeom prst="rect">
            <a:avLst/>
          </a:prstGeom>
          <a:effectLst/>
        </p:spPr>
      </p:pic>
      <p:pic>
        <p:nvPicPr>
          <p:cNvPr id="6" name="그림 6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87197B27-6F0B-43D5-8BBB-EF699FAC0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74" y="4798619"/>
            <a:ext cx="6452558" cy="130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59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B95E931D-77C6-4786-BD97-3041EF913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549" y="1846328"/>
            <a:ext cx="8231747" cy="863937"/>
          </a:xfrm>
          <a:prstGeom prst="rect">
            <a:avLst/>
          </a:prstGeom>
        </p:spPr>
      </p:pic>
      <p:pic>
        <p:nvPicPr>
          <p:cNvPr id="6" name="그림 6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CBAB7983-9944-435C-BB13-6BB271C2A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994" y="2986872"/>
            <a:ext cx="4613186" cy="67036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58DE935-6C7D-4690-8515-7B5EE647D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8393" y="457578"/>
            <a:ext cx="8630094" cy="659811"/>
          </a:xfrm>
        </p:spPr>
        <p:txBody>
          <a:bodyPr/>
          <a:lstStyle/>
          <a:p>
            <a:r>
              <a:rPr lang="ko-KR" altLang="en-US" sz="4000">
                <a:ea typeface="맑은 고딕"/>
              </a:rPr>
              <a:t>1.1 Solving the Rendering Equation</a:t>
            </a:r>
            <a:endParaRPr lang="ko-KR" altLang="en-US" sz="4000"/>
          </a:p>
        </p:txBody>
      </p:sp>
      <p:pic>
        <p:nvPicPr>
          <p:cNvPr id="3" name="그림 4">
            <a:extLst>
              <a:ext uri="{FF2B5EF4-FFF2-40B4-BE49-F238E27FC236}">
                <a16:creationId xmlns:a16="http://schemas.microsoft.com/office/drawing/2014/main" id="{0D797958-FB8C-4031-90C7-395610BEB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075" y="3667019"/>
            <a:ext cx="5437030" cy="1133817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5BDB3A03-7C49-4B34-80F6-04FDC46320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907" y="2947769"/>
            <a:ext cx="4621369" cy="3387984"/>
          </a:xfrm>
          <a:prstGeom prst="rect">
            <a:avLst/>
          </a:prstGeom>
        </p:spPr>
      </p:pic>
      <p:pic>
        <p:nvPicPr>
          <p:cNvPr id="9" name="그림 9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32811481-E972-4FB7-9F4B-F8927B1ED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5409" y="4790002"/>
            <a:ext cx="5495925" cy="828675"/>
          </a:xfrm>
          <a:prstGeom prst="rect">
            <a:avLst/>
          </a:prstGeom>
        </p:spPr>
      </p:pic>
      <p:pic>
        <p:nvPicPr>
          <p:cNvPr id="11" name="그림 11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E7D24263-B27D-492E-B76D-D3E7E4642B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2427" y="5759271"/>
            <a:ext cx="6564738" cy="6833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BEB326-BEFD-4AC3-94E1-FB71747D3794}"/>
              </a:ext>
            </a:extLst>
          </p:cNvPr>
          <p:cNvSpPr txBox="1"/>
          <p:nvPr/>
        </p:nvSpPr>
        <p:spPr>
          <a:xfrm>
            <a:off x="5250288" y="4053625"/>
            <a:ext cx="285482" cy="380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2</a:t>
            </a:r>
            <a:endParaRPr lang="ko-KR" altLang="en-US">
              <a:ea typeface="맑은 고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E13ADD-4FCB-4823-BC7D-8490125BE0CF}"/>
              </a:ext>
            </a:extLst>
          </p:cNvPr>
          <p:cNvSpPr txBox="1"/>
          <p:nvPr/>
        </p:nvSpPr>
        <p:spPr>
          <a:xfrm>
            <a:off x="5250284" y="4965880"/>
            <a:ext cx="285482" cy="380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3</a:t>
            </a:r>
            <a:endParaRPr lang="ko-KR" altLang="en-US">
              <a:ea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603B94-1F3B-4DA9-B264-DC0BD20A2109}"/>
              </a:ext>
            </a:extLst>
          </p:cNvPr>
          <p:cNvSpPr txBox="1"/>
          <p:nvPr/>
        </p:nvSpPr>
        <p:spPr>
          <a:xfrm>
            <a:off x="5250289" y="5878133"/>
            <a:ext cx="285482" cy="380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4</a:t>
            </a:r>
            <a:endParaRPr lang="ko-KR" altLang="en-US">
              <a:ea typeface="맑은 고딕"/>
            </a:endParaRP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11991AEE-E6F4-4E19-90A3-2AC8300E8BA5}"/>
              </a:ext>
            </a:extLst>
          </p:cNvPr>
          <p:cNvSpPr txBox="1"/>
          <p:nvPr/>
        </p:nvSpPr>
        <p:spPr>
          <a:xfrm>
            <a:off x="989526" y="2025204"/>
            <a:ext cx="285482" cy="380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ea typeface="맑은 고딕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5352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A463BAAF-0F54-4CF6-B6E7-EB0F1EDB6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26" y="332045"/>
            <a:ext cx="4451262" cy="3503299"/>
          </a:xfrm>
          <a:prstGeom prst="rect">
            <a:avLst/>
          </a:prstGeom>
        </p:spPr>
      </p:pic>
      <p:pic>
        <p:nvPicPr>
          <p:cNvPr id="4" name="그림 4" descr="개체이(가) 표시된 사진&#10;&#10;매우 높은 신뢰도로 생성된 설명">
            <a:extLst>
              <a:ext uri="{FF2B5EF4-FFF2-40B4-BE49-F238E27FC236}">
                <a16:creationId xmlns:a16="http://schemas.microsoft.com/office/drawing/2014/main" id="{4370E5BD-E052-431B-AE98-4EB83D046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44" y="279576"/>
            <a:ext cx="2619375" cy="866775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C91A7956-B464-4401-8BF5-92281C168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751" y="1225366"/>
            <a:ext cx="3387261" cy="687560"/>
          </a:xfrm>
          <a:prstGeom prst="rect">
            <a:avLst/>
          </a:prstGeom>
        </p:spPr>
      </p:pic>
      <p:pic>
        <p:nvPicPr>
          <p:cNvPr id="8" name="그림 8" descr="개체이(가) 표시된 사진&#10;&#10;매우 높은 신뢰도로 생성된 설명">
            <a:extLst>
              <a:ext uri="{FF2B5EF4-FFF2-40B4-BE49-F238E27FC236}">
                <a16:creationId xmlns:a16="http://schemas.microsoft.com/office/drawing/2014/main" id="{AAEDABC1-26F1-44DD-8726-D2F90F06B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6746" y="2166366"/>
            <a:ext cx="4532242" cy="627029"/>
          </a:xfrm>
          <a:prstGeom prst="rect">
            <a:avLst/>
          </a:prstGeom>
        </p:spPr>
      </p:pic>
      <p:pic>
        <p:nvPicPr>
          <p:cNvPr id="3" name="그림 4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7BDD7463-0680-4A0A-9684-CEE9D7BFFF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9914" y="3140702"/>
            <a:ext cx="2743200" cy="361950"/>
          </a:xfrm>
          <a:prstGeom prst="rect">
            <a:avLst/>
          </a:prstGeom>
        </p:spPr>
      </p:pic>
      <p:pic>
        <p:nvPicPr>
          <p:cNvPr id="20" name="그림 20">
            <a:extLst>
              <a:ext uri="{FF2B5EF4-FFF2-40B4-BE49-F238E27FC236}">
                <a16:creationId xmlns:a16="http://schemas.microsoft.com/office/drawing/2014/main" id="{05605239-7869-4F64-8788-3CE847B20C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7865" y="5076598"/>
            <a:ext cx="8227452" cy="7401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4C97B11-6DBA-4581-817F-874FC236AC54}"/>
              </a:ext>
            </a:extLst>
          </p:cNvPr>
          <p:cNvSpPr txBox="1"/>
          <p:nvPr/>
        </p:nvSpPr>
        <p:spPr>
          <a:xfrm>
            <a:off x="6709894" y="1327598"/>
            <a:ext cx="285482" cy="380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5</a:t>
            </a:r>
            <a:endParaRPr lang="ko-KR" altLang="en-US">
              <a:ea typeface="맑은 고딕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5C2DAE-FD2F-4FA4-A726-3A99EC88185E}"/>
              </a:ext>
            </a:extLst>
          </p:cNvPr>
          <p:cNvSpPr txBox="1"/>
          <p:nvPr/>
        </p:nvSpPr>
        <p:spPr>
          <a:xfrm>
            <a:off x="4520484" y="4321934"/>
            <a:ext cx="285482" cy="380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5</a:t>
            </a:r>
            <a:endParaRPr lang="ko-KR" altLang="en-US">
              <a:ea typeface="맑은 고딕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80E7E0-79A5-4347-9BF1-FF5A38A36509}"/>
              </a:ext>
            </a:extLst>
          </p:cNvPr>
          <p:cNvSpPr txBox="1"/>
          <p:nvPr/>
        </p:nvSpPr>
        <p:spPr>
          <a:xfrm>
            <a:off x="1815921" y="4321935"/>
            <a:ext cx="285482" cy="380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1</a:t>
            </a:r>
            <a:endParaRPr lang="ko-KR" altLang="en-US">
              <a:ea typeface="맑은 고딕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2E99CF-7579-4964-BB40-304C25625ECB}"/>
              </a:ext>
            </a:extLst>
          </p:cNvPr>
          <p:cNvSpPr txBox="1"/>
          <p:nvPr/>
        </p:nvSpPr>
        <p:spPr>
          <a:xfrm>
            <a:off x="3844345" y="4321935"/>
            <a:ext cx="2854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4</a:t>
            </a:r>
            <a:endParaRPr lang="ko-KR" altLang="en-US">
              <a:ea typeface="맑은 고딕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72D9DF-5BE0-4425-BC82-ABC2D3CF06EC}"/>
              </a:ext>
            </a:extLst>
          </p:cNvPr>
          <p:cNvSpPr txBox="1"/>
          <p:nvPr/>
        </p:nvSpPr>
        <p:spPr>
          <a:xfrm>
            <a:off x="2492063" y="4321935"/>
            <a:ext cx="285482" cy="380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2</a:t>
            </a:r>
            <a:endParaRPr lang="ko-KR" altLang="en-US">
              <a:ea typeface="맑은 고딕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9F13F7-5A66-44E1-AD20-E6B41F96C733}"/>
              </a:ext>
            </a:extLst>
          </p:cNvPr>
          <p:cNvSpPr txBox="1"/>
          <p:nvPr/>
        </p:nvSpPr>
        <p:spPr>
          <a:xfrm>
            <a:off x="3168206" y="4321934"/>
            <a:ext cx="285482" cy="380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3</a:t>
            </a:r>
            <a:endParaRPr lang="ko-KR" altLang="en-US">
              <a:ea typeface="맑은 고딕"/>
            </a:endParaRPr>
          </a:p>
        </p:txBody>
      </p:sp>
      <p:sp>
        <p:nvSpPr>
          <p:cNvPr id="30" name="더하기 기호 29">
            <a:extLst>
              <a:ext uri="{FF2B5EF4-FFF2-40B4-BE49-F238E27FC236}">
                <a16:creationId xmlns:a16="http://schemas.microsoft.com/office/drawing/2014/main" id="{12CB1A5A-5A0C-461D-AEE2-A6FB9FFA6409}"/>
              </a:ext>
            </a:extLst>
          </p:cNvPr>
          <p:cNvSpPr/>
          <p:nvPr/>
        </p:nvSpPr>
        <p:spPr>
          <a:xfrm>
            <a:off x="2097108" y="4275785"/>
            <a:ext cx="388513" cy="452908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더하기 기호 31">
            <a:extLst>
              <a:ext uri="{FF2B5EF4-FFF2-40B4-BE49-F238E27FC236}">
                <a16:creationId xmlns:a16="http://schemas.microsoft.com/office/drawing/2014/main" id="{6BA4C0F6-B351-41F2-BDEF-B358D67714ED}"/>
              </a:ext>
            </a:extLst>
          </p:cNvPr>
          <p:cNvSpPr/>
          <p:nvPr/>
        </p:nvSpPr>
        <p:spPr>
          <a:xfrm>
            <a:off x="2773248" y="4275785"/>
            <a:ext cx="388513" cy="452908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더하기 기호 32">
            <a:extLst>
              <a:ext uri="{FF2B5EF4-FFF2-40B4-BE49-F238E27FC236}">
                <a16:creationId xmlns:a16="http://schemas.microsoft.com/office/drawing/2014/main" id="{6598A5FF-4456-48A3-B062-05A414411326}"/>
              </a:ext>
            </a:extLst>
          </p:cNvPr>
          <p:cNvSpPr/>
          <p:nvPr/>
        </p:nvSpPr>
        <p:spPr>
          <a:xfrm>
            <a:off x="3460121" y="4275784"/>
            <a:ext cx="388513" cy="452908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더하기 기호 33">
            <a:extLst>
              <a:ext uri="{FF2B5EF4-FFF2-40B4-BE49-F238E27FC236}">
                <a16:creationId xmlns:a16="http://schemas.microsoft.com/office/drawing/2014/main" id="{D93B608F-12D1-48D8-9CCE-CDF076DB876E}"/>
              </a:ext>
            </a:extLst>
          </p:cNvPr>
          <p:cNvSpPr/>
          <p:nvPr/>
        </p:nvSpPr>
        <p:spPr>
          <a:xfrm>
            <a:off x="4125530" y="4275783"/>
            <a:ext cx="388513" cy="452908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945C50E-B922-4AEF-8079-4C2DF6BC9F3B}"/>
              </a:ext>
            </a:extLst>
          </p:cNvPr>
          <p:cNvCxnSpPr/>
          <p:nvPr/>
        </p:nvCxnSpPr>
        <p:spPr>
          <a:xfrm>
            <a:off x="1667814" y="4866062"/>
            <a:ext cx="6602568" cy="2361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248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10" descr="개체, 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24250751-F861-422B-A9D6-FC3E955D4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97" y="4028652"/>
            <a:ext cx="2384977" cy="661366"/>
          </a:xfrm>
          <a:prstGeom prst="rect">
            <a:avLst/>
          </a:prstGeom>
        </p:spPr>
      </p:pic>
      <p:pic>
        <p:nvPicPr>
          <p:cNvPr id="2" name="그림 2">
            <a:extLst>
              <a:ext uri="{FF2B5EF4-FFF2-40B4-BE49-F238E27FC236}">
                <a16:creationId xmlns:a16="http://schemas.microsoft.com/office/drawing/2014/main" id="{DC445740-5D73-45C4-8E08-03125599D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595" y="1877600"/>
            <a:ext cx="3236890" cy="569953"/>
          </a:xfrm>
          <a:prstGeom prst="rect">
            <a:avLst/>
          </a:prstGeom>
        </p:spPr>
      </p:pic>
      <p:pic>
        <p:nvPicPr>
          <p:cNvPr id="7" name="그림 8">
            <a:extLst>
              <a:ext uri="{FF2B5EF4-FFF2-40B4-BE49-F238E27FC236}">
                <a16:creationId xmlns:a16="http://schemas.microsoft.com/office/drawing/2014/main" id="{0C14B7A7-AA2F-4DBE-85B7-DC2B15EAF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8" y="2671389"/>
            <a:ext cx="7712298" cy="635167"/>
          </a:xfrm>
          <a:prstGeom prst="rect">
            <a:avLst/>
          </a:prstGeom>
        </p:spPr>
      </p:pic>
      <p:pic>
        <p:nvPicPr>
          <p:cNvPr id="18" name="그림 20">
            <a:extLst>
              <a:ext uri="{FF2B5EF4-FFF2-40B4-BE49-F238E27FC236}">
                <a16:creationId xmlns:a16="http://schemas.microsoft.com/office/drawing/2014/main" id="{C38890DA-8CAB-40EA-90AE-A969DFCCA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597" y="848035"/>
            <a:ext cx="6971762" cy="622123"/>
          </a:xfrm>
          <a:prstGeom prst="rect">
            <a:avLst/>
          </a:prstGeom>
        </p:spPr>
      </p:pic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A9982965-1658-4CB2-B74B-6EA9C96B99E6}"/>
              </a:ext>
            </a:extLst>
          </p:cNvPr>
          <p:cNvSpPr/>
          <p:nvPr/>
        </p:nvSpPr>
        <p:spPr>
          <a:xfrm>
            <a:off x="3320837" y="1528485"/>
            <a:ext cx="484632" cy="28080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2" descr="개체, 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50F07D41-AE2D-4B5A-9E62-1359A57EDA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399" y="4822889"/>
            <a:ext cx="3988157" cy="507066"/>
          </a:xfrm>
          <a:prstGeom prst="rect">
            <a:avLst/>
          </a:prstGeom>
        </p:spPr>
      </p:pic>
      <p:pic>
        <p:nvPicPr>
          <p:cNvPr id="24" name="그림 24">
            <a:extLst>
              <a:ext uri="{FF2B5EF4-FFF2-40B4-BE49-F238E27FC236}">
                <a16:creationId xmlns:a16="http://schemas.microsoft.com/office/drawing/2014/main" id="{6FA10DC6-C3A8-4808-A5C7-1012FC0B4A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328" y="5644972"/>
            <a:ext cx="2743200" cy="419100"/>
          </a:xfrm>
          <a:prstGeom prst="rect">
            <a:avLst/>
          </a:prstGeom>
        </p:spPr>
      </p:pic>
      <p:pic>
        <p:nvPicPr>
          <p:cNvPr id="26" name="그림 26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99BAD12D-CB16-4D8D-9ADE-B6B553F36D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7158" y="4136764"/>
            <a:ext cx="5136523" cy="2297882"/>
          </a:xfrm>
          <a:prstGeom prst="rect">
            <a:avLst/>
          </a:prstGeom>
        </p:spPr>
      </p:pic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79E81309-35F4-4966-8318-C13BFE705E75}"/>
              </a:ext>
            </a:extLst>
          </p:cNvPr>
          <p:cNvSpPr/>
          <p:nvPr/>
        </p:nvSpPr>
        <p:spPr>
          <a:xfrm>
            <a:off x="3471048" y="4200894"/>
            <a:ext cx="2384351" cy="20559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D5C82A9-CB90-4680-AE12-8C5ADC9845C0}"/>
              </a:ext>
            </a:extLst>
          </p:cNvPr>
          <p:cNvCxnSpPr/>
          <p:nvPr/>
        </p:nvCxnSpPr>
        <p:spPr>
          <a:xfrm flipV="1">
            <a:off x="873617" y="3698378"/>
            <a:ext cx="9800821" cy="1931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39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26</Slides>
  <Notes>0</Notes>
  <HiddenSlides>7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Monte Carlo Path Tracing </vt:lpstr>
      <vt:lpstr>Intro. definition &amp; theorem</vt:lpstr>
      <vt:lpstr>Intro. definition &amp; theorem</vt:lpstr>
      <vt:lpstr>Intro. definition &amp; theorem</vt:lpstr>
      <vt:lpstr>Intro. definition &amp; theorem</vt:lpstr>
      <vt:lpstr>Intro. definition &amp; theorem</vt:lpstr>
      <vt:lpstr>1.1 Solving the Rendering Equation</vt:lpstr>
      <vt:lpstr>PowerPoint 프레젠테이션</vt:lpstr>
      <vt:lpstr>PowerPoint 프레젠테이션</vt:lpstr>
      <vt:lpstr>Note. Neumann series</vt:lpstr>
      <vt:lpstr>PowerPoint 프레젠테이션</vt:lpstr>
      <vt:lpstr>PowerPoint 프레젠테이션</vt:lpstr>
      <vt:lpstr>1.2 Monte Carlo Path Tracing</vt:lpstr>
      <vt:lpstr>PowerPoint 프레젠테이션</vt:lpstr>
      <vt:lpstr>PowerPoint 프레젠테이션</vt:lpstr>
      <vt:lpstr>PowerPoint 프레젠테이션</vt:lpstr>
      <vt:lpstr>1.3 Random Walks and Markov Chains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2</cp:revision>
  <dcterms:modified xsi:type="dcterms:W3CDTF">2018-07-12T01:28:47Z</dcterms:modified>
</cp:coreProperties>
</file>