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D3D8920-03A8-456A-AF34-9C53783DF8F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422E97B-4171-4AC6-9B49-09E91DBF401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0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Google Shape;3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2" name="Google Shape;6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2" name="Google Shape;322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타이틀">
  <p:cSld name="타이틀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/>
          <p:nvPr/>
        </p:nvSpPr>
        <p:spPr>
          <a:xfrm>
            <a:off x="-1042369" y="4572000"/>
            <a:ext cx="16847702" cy="1557877"/>
          </a:xfrm>
          <a:custGeom>
            <a:avLst/>
            <a:gdLst/>
            <a:ahLst/>
            <a:cxnLst/>
            <a:rect l="l" t="t" r="r" b="b"/>
            <a:pathLst>
              <a:path w="16847702" h="1557877" extrusionOk="0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0" y="6129877"/>
            <a:ext cx="12192000" cy="728123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20"/>
          <p:cNvSpPr/>
          <p:nvPr/>
        </p:nvSpPr>
        <p:spPr>
          <a:xfrm flipH="1">
            <a:off x="0" y="4910677"/>
            <a:ext cx="12192000" cy="121920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0"/>
          <p:cNvSpPr/>
          <p:nvPr/>
        </p:nvSpPr>
        <p:spPr>
          <a:xfrm rot="10800000">
            <a:off x="9664700" y="0"/>
            <a:ext cx="1079500" cy="1358900"/>
          </a:xfrm>
          <a:prstGeom prst="round1Rect">
            <a:avLst>
              <a:gd name="adj" fmla="val 16667"/>
            </a:avLst>
          </a:prstGeom>
          <a:solidFill>
            <a:srgbClr val="000A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1"/>
          <p:cNvGrpSpPr/>
          <p:nvPr/>
        </p:nvGrpSpPr>
        <p:grpSpPr>
          <a:xfrm rot="5400000">
            <a:off x="-2455338" y="2455339"/>
            <a:ext cx="6857997" cy="1947323"/>
            <a:chOff x="0" y="4910677"/>
            <a:chExt cx="12192000" cy="1947323"/>
          </a:xfrm>
        </p:grpSpPr>
        <p:sp>
          <p:nvSpPr>
            <p:cNvPr id="17" name="Google Shape;17;p21"/>
            <p:cNvSpPr/>
            <p:nvPr/>
          </p:nvSpPr>
          <p:spPr>
            <a:xfrm>
              <a:off x="0" y="6129877"/>
              <a:ext cx="12192000" cy="728123"/>
            </a:xfrm>
            <a:prstGeom prst="rect">
              <a:avLst/>
            </a:prstGeom>
            <a:solidFill>
              <a:srgbClr val="0048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8;p21"/>
            <p:cNvSpPr/>
            <p:nvPr/>
          </p:nvSpPr>
          <p:spPr>
            <a:xfrm flipH="1">
              <a:off x="0" y="4910677"/>
              <a:ext cx="12192000" cy="1219200"/>
            </a:xfrm>
            <a:prstGeom prst="rtTriangle">
              <a:avLst/>
            </a:prstGeom>
            <a:solidFill>
              <a:srgbClr val="0048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소제목">
  <p:cSld name="소제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 rot="5400000">
            <a:off x="-1971676" y="1971675"/>
            <a:ext cx="6857997" cy="2914652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22"/>
          <p:cNvSpPr/>
          <p:nvPr/>
        </p:nvSpPr>
        <p:spPr>
          <a:xfrm rot="5400000" flipH="1">
            <a:off x="220990" y="2693658"/>
            <a:ext cx="6857997" cy="147068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본문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>
            <a:off x="0" y="0"/>
            <a:ext cx="12192000" cy="738361"/>
          </a:xfrm>
          <a:prstGeom prst="rect">
            <a:avLst/>
          </a:prstGeom>
          <a:solidFill>
            <a:srgbClr val="0048D7"/>
          </a:solidFill>
          <a:ln>
            <a:noFill/>
          </a:ln>
          <a:effectLst>
            <a:outerShdw blurRad="50800" dist="38100" dir="2700000" algn="tl" rotWithShape="0">
              <a:srgbClr val="000000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23"/>
          <p:cNvSpPr txBox="1">
            <a:spLocks noGrp="1"/>
          </p:cNvSpPr>
          <p:nvPr>
            <p:ph type="title" hasCustomPrompt="1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2022 </a:t>
            </a:r>
            <a:r>
              <a:rPr lang="ko-KR" altLang="en-US" dirty="0"/>
              <a:t>유플러스 </a:t>
            </a:r>
            <a:r>
              <a:rPr lang="en-US" altLang="ko-KR" dirty="0"/>
              <a:t>AI Ground</a:t>
            </a:r>
            <a:endParaRPr dirty="0"/>
          </a:p>
        </p:txBody>
      </p:sp>
      <p:sp>
        <p:nvSpPr>
          <p:cNvPr id="25" name="Google Shape;25;p23"/>
          <p:cNvSpPr txBox="1"/>
          <p:nvPr/>
        </p:nvSpPr>
        <p:spPr>
          <a:xfrm>
            <a:off x="7305472" y="202963"/>
            <a:ext cx="476655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2000" dirty="0">
                <a:solidFill>
                  <a:schemeClr val="bg1"/>
                </a:solidFill>
              </a:rPr>
              <a:t>2022 </a:t>
            </a:r>
            <a:r>
              <a:rPr lang="ko-KR" altLang="en-US" sz="2000" dirty="0">
                <a:solidFill>
                  <a:schemeClr val="bg1"/>
                </a:solidFill>
              </a:rPr>
              <a:t>유플러스 </a:t>
            </a:r>
            <a:r>
              <a:rPr lang="en-US" altLang="ko-KR" sz="2000" dirty="0">
                <a:solidFill>
                  <a:schemeClr val="bg1"/>
                </a:solidFill>
              </a:rPr>
              <a:t>AI Ground</a:t>
            </a:r>
            <a:r>
              <a:rPr lang="ko-KR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 b="0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11304702" y="6482838"/>
            <a:ext cx="621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엔딩">
  <p:cSld name="엔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0" y="0"/>
            <a:ext cx="12192000" cy="4003040"/>
          </a:xfrm>
          <a:prstGeom prst="rect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4"/>
          <p:cNvSpPr/>
          <p:nvPr/>
        </p:nvSpPr>
        <p:spPr>
          <a:xfrm rot="10800000" flipH="1">
            <a:off x="0" y="4003040"/>
            <a:ext cx="12192000" cy="1219200"/>
          </a:xfrm>
          <a:prstGeom prst="rtTriangle">
            <a:avLst/>
          </a:prstGeom>
          <a:solidFill>
            <a:srgbClr val="0048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9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png"  /><Relationship Id="rId4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.png"  /><Relationship Id="rId4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png"  /><Relationship Id="rId4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.png"  /><Relationship Id="rId4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.png"  /><Relationship Id="rId4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/>
        </p:nvSpPr>
        <p:spPr>
          <a:xfrm>
            <a:off x="985520" y="1187748"/>
            <a:ext cx="4069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KHUDA 머신러닝 &amp; 딥러닝 정규 세션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972820" y="1617721"/>
            <a:ext cx="7777480" cy="769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1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4400" b="1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ko-KR" altLang="en-US" sz="4400" b="1" dirty="0">
                <a:solidFill>
                  <a:srgbClr val="000A3E"/>
                </a:solidFill>
              </a:rPr>
              <a:t>유플러스 </a:t>
            </a:r>
            <a:r>
              <a:rPr lang="en-US" altLang="ko-KR" sz="4400" b="1" dirty="0">
                <a:solidFill>
                  <a:srgbClr val="000A3E"/>
                </a:solidFill>
              </a:rPr>
              <a:t>AI Ground</a:t>
            </a:r>
            <a:r>
              <a:rPr lang="ko-KR" sz="4400" b="1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5400" b="1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9502351" y="840207"/>
            <a:ext cx="13906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2022-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985520" y="4167664"/>
            <a:ext cx="2852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2000" dirty="0" err="1"/>
              <a:t>방제준</a:t>
            </a:r>
            <a:r>
              <a:rPr lang="en-US" altLang="ko-KR" sz="2000" dirty="0"/>
              <a:t>, </a:t>
            </a:r>
            <a:r>
              <a:rPr lang="ko-KR" altLang="en-US" sz="2000" dirty="0"/>
              <a:t>오종현</a:t>
            </a:r>
            <a:r>
              <a:rPr lang="en-US" altLang="ko-KR" sz="2000" dirty="0"/>
              <a:t>, </a:t>
            </a:r>
            <a:r>
              <a:rPr lang="ko-KR" altLang="en-US" sz="2000" dirty="0"/>
              <a:t>도윤서</a:t>
            </a:r>
            <a:r>
              <a:rPr lang="ko-K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9658179" y="417333"/>
            <a:ext cx="10789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KHUDA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-969399"/>
            <a:ext cx="74947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※ 디자인 변경이  안되는 부분은 [슬라이드 마스터]에 들어가면 편집 가능합니다.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-1720613" y="-270259"/>
            <a:ext cx="1629417" cy="2512285"/>
            <a:chOff x="902484" y="771290"/>
            <a:chExt cx="1629417" cy="2512285"/>
          </a:xfrm>
        </p:grpSpPr>
        <p:sp>
          <p:nvSpPr>
            <p:cNvPr id="44" name="Google Shape;44;p1"/>
            <p:cNvSpPr txBox="1"/>
            <p:nvPr/>
          </p:nvSpPr>
          <p:spPr>
            <a:xfrm>
              <a:off x="963584" y="771290"/>
              <a:ext cx="5045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COLOR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 txBox="1"/>
            <p:nvPr/>
          </p:nvSpPr>
          <p:spPr>
            <a:xfrm>
              <a:off x="1014898" y="2246977"/>
              <a:ext cx="934551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 COLOR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02484" y="2553340"/>
              <a:ext cx="723332" cy="723332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808569" y="2560243"/>
              <a:ext cx="723332" cy="723332"/>
            </a:xfrm>
            <a:prstGeom prst="rect">
              <a:avLst/>
            </a:prstGeom>
            <a:solidFill>
              <a:srgbClr val="000A3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938108" y="1082001"/>
              <a:ext cx="718458" cy="739483"/>
            </a:xfrm>
            <a:prstGeom prst="rect">
              <a:avLst/>
            </a:prstGeom>
            <a:solidFill>
              <a:srgbClr val="243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813320" y="1082001"/>
              <a:ext cx="718458" cy="739483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" name="Google Shape;50;p1"/>
          <p:cNvGrpSpPr/>
          <p:nvPr/>
        </p:nvGrpSpPr>
        <p:grpSpPr>
          <a:xfrm>
            <a:off x="12192000" y="66829"/>
            <a:ext cx="5370869" cy="2461864"/>
            <a:chOff x="6433696" y="834972"/>
            <a:chExt cx="5370869" cy="2461864"/>
          </a:xfrm>
        </p:grpSpPr>
        <p:sp>
          <p:nvSpPr>
            <p:cNvPr id="51" name="Google Shape;51;p1"/>
            <p:cNvSpPr txBox="1"/>
            <p:nvPr/>
          </p:nvSpPr>
          <p:spPr>
            <a:xfrm>
              <a:off x="6561445" y="834972"/>
              <a:ext cx="3770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1"/>
            <p:cNvGrpSpPr/>
            <p:nvPr/>
          </p:nvGrpSpPr>
          <p:grpSpPr>
            <a:xfrm>
              <a:off x="6433696" y="1079623"/>
              <a:ext cx="5370869" cy="2217213"/>
              <a:chOff x="6433696" y="1079623"/>
              <a:chExt cx="5370869" cy="2217213"/>
            </a:xfrm>
          </p:grpSpPr>
          <p:sp>
            <p:nvSpPr>
              <p:cNvPr id="53" name="Google Shape;53;p1"/>
              <p:cNvSpPr txBox="1"/>
              <p:nvPr/>
            </p:nvSpPr>
            <p:spPr>
              <a:xfrm>
                <a:off x="6433696" y="1400939"/>
                <a:ext cx="5370869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ko-KR" sz="2000" b="0" i="0" u="none" strike="noStrike" cap="none" dirty="0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제목: </a:t>
                </a:r>
                <a:r>
                  <a:rPr lang="ko-KR" sz="2000" b="0" i="0" u="none" strike="noStrike" cap="none" dirty="0" err="1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KoPubWorld돋움체</a:t>
                </a:r>
                <a:r>
                  <a:rPr lang="ko-KR" sz="2000" b="0" i="0" u="none" strike="noStrike" cap="none" dirty="0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sz="2000" b="0" i="0" u="none" strike="noStrike" cap="none" dirty="0" err="1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Bold</a:t>
                </a:r>
                <a:r>
                  <a:rPr lang="ko-KR" sz="2000" b="0" i="0" u="none" strike="noStrike" cap="none" dirty="0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 20pt</a:t>
                </a:r>
                <a:endParaRPr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 txBox="1"/>
              <p:nvPr/>
            </p:nvSpPr>
            <p:spPr>
              <a:xfrm>
                <a:off x="6433696" y="1815405"/>
                <a:ext cx="4941149" cy="393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ko-KR" sz="1600" b="0" i="0" u="none" strike="noStrike" cap="none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본문: KoPubWorld돋움체 Medium 16pt</a:t>
                </a:r>
                <a:endParaRPr sz="1800" b="0" i="0" u="none" strike="noStrike" cap="none">
                  <a:solidFill>
                    <a:srgbClr val="18181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6433696" y="2573609"/>
                <a:ext cx="5370869" cy="393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ko-KR" sz="1600" b="0" i="0" u="none" strike="noStrike" cap="none">
                    <a:solidFill>
                      <a:srgbClr val="000A3E"/>
                    </a:solidFill>
                    <a:latin typeface="Arial"/>
                    <a:ea typeface="Arial"/>
                    <a:cs typeface="Arial"/>
                    <a:sym typeface="Arial"/>
                  </a:rPr>
                  <a:t>차트 제목: KoPubWorld돋움체 Bold 16pt</a:t>
                </a:r>
                <a:endParaRPr sz="1600" b="0" i="0" u="none" strike="noStrike" cap="non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6433696" y="2902882"/>
                <a:ext cx="4941149" cy="393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ko-KR" sz="1600" b="0" i="0" u="none" strike="noStrike" cap="none" dirty="0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인용구: </a:t>
                </a:r>
                <a:r>
                  <a:rPr lang="ko-KR" sz="1600" b="0" i="0" u="none" strike="noStrike" cap="none" dirty="0" err="1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KoPubWorld돋움체</a:t>
                </a:r>
                <a:r>
                  <a:rPr lang="ko-KR" sz="1600" b="0" i="0" u="none" strike="noStrike" cap="none" dirty="0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sz="1600" b="0" i="0" u="none" strike="noStrike" cap="none" dirty="0" err="1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Medium</a:t>
                </a:r>
                <a:r>
                  <a:rPr lang="ko-KR" sz="1600" b="0" i="0" u="none" strike="noStrike" cap="none" dirty="0">
                    <a:solidFill>
                      <a:srgbClr val="181818"/>
                    </a:solidFill>
                    <a:latin typeface="Arial"/>
                    <a:ea typeface="Arial"/>
                    <a:cs typeface="Arial"/>
                    <a:sym typeface="Arial"/>
                  </a:rPr>
                  <a:t> 16pt</a:t>
                </a:r>
                <a:endParaRPr sz="1800" b="0" i="0" u="none" strike="noStrike" cap="none" dirty="0">
                  <a:solidFill>
                    <a:srgbClr val="18181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6433697" y="1079623"/>
                <a:ext cx="2560858" cy="356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sz="1400" b="0" i="0" u="none" strike="noStrike" cap="none">
                    <a:solidFill>
                      <a:srgbClr val="13232B"/>
                    </a:solidFill>
                    <a:latin typeface="Arial"/>
                    <a:ea typeface="Arial"/>
                    <a:cs typeface="Arial"/>
                    <a:sym typeface="Arial"/>
                  </a:rPr>
                  <a:t>[기본 문단 폰트 사이즈]</a:t>
                </a:r>
                <a:endParaRPr sz="1400" b="0" i="0" u="none" strike="noStrike" cap="none">
                  <a:solidFill>
                    <a:srgbClr val="13232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2351" y="5800703"/>
            <a:ext cx="2114457" cy="4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 idx="0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/>
              <a:t>Feature</a:t>
            </a:r>
            <a:r>
              <a:rPr lang="ko-KR" altLang="en-US"/>
              <a:t> </a:t>
            </a:r>
            <a:r>
              <a:rPr lang="en-US" altLang="ko-KR"/>
              <a:t>selection</a:t>
            </a:r>
            <a:endParaRPr lang="en-US" altLang="ko-KR"/>
          </a:p>
        </p:txBody>
      </p:sp>
      <p:pic>
        <p:nvPicPr>
          <p:cNvPr id="108" name="Google Shape;10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97308" y="981090"/>
            <a:ext cx="6061776" cy="5282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2916" y="981090"/>
            <a:ext cx="5663084" cy="5352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 idx="0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/>
              <a:t>Feature</a:t>
            </a:r>
            <a:r>
              <a:rPr lang="ko-KR" altLang="en-US"/>
              <a:t> </a:t>
            </a:r>
            <a:r>
              <a:rPr lang="en-US" altLang="ko-KR"/>
              <a:t>selection</a:t>
            </a:r>
            <a:endParaRPr/>
          </a:p>
        </p:txBody>
      </p:sp>
      <p:pic>
        <p:nvPicPr>
          <p:cNvPr id="108" name="Google Shape;10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8930" y="1591327"/>
            <a:ext cx="10014140" cy="4300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300" y="5734866"/>
            <a:ext cx="7689809" cy="81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&gt;&gt; </a:t>
            </a:r>
            <a:r>
              <a:rPr lang="ko-KR" altLang="en-US" sz="1600" b="1"/>
              <a:t>이용자에 대한 다양한 데이터가 존재함에도</a:t>
            </a:r>
            <a:endParaRPr lang="ko-KR" altLang="en-US" sz="1600" b="1"/>
          </a:p>
          <a:p>
            <a:pPr lvl="0">
              <a:defRPr/>
            </a:pPr>
            <a:r>
              <a:rPr lang="ko-KR" altLang="en-US" sz="1600" b="1"/>
              <a:t>컨텐츠에 대한 장르</a:t>
            </a:r>
            <a:r>
              <a:rPr lang="en-US" altLang="ko-KR" sz="1600" b="1"/>
              <a:t>, </a:t>
            </a:r>
            <a:r>
              <a:rPr lang="ko-KR" altLang="en-US" sz="1600" b="1"/>
              <a:t>사용자의 연령 두 가지 데이터만 이용한 베이스코드</a:t>
            </a:r>
            <a:endParaRPr lang="ko-KR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 idx="0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/>
              <a:t>Feature</a:t>
            </a:r>
            <a:r>
              <a:rPr lang="ko-KR" altLang="en-US"/>
              <a:t> </a:t>
            </a:r>
            <a:r>
              <a:rPr lang="en-US" altLang="ko-KR"/>
              <a:t>selection</a:t>
            </a:r>
            <a:endParaRPr/>
          </a:p>
        </p:txBody>
      </p:sp>
      <p:pic>
        <p:nvPicPr>
          <p:cNvPr id="108" name="Google Shape;10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8798" y="1136236"/>
            <a:ext cx="8673036" cy="4757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/>
              <a:t>1) history_data</a:t>
            </a: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payment</a:t>
            </a:r>
            <a:r>
              <a:rPr lang="en-US" altLang="ko-KR" sz="1700" b="1"/>
              <a:t>:</a:t>
            </a:r>
            <a:r>
              <a:rPr lang="ko-KR" altLang="en-US" sz="1700" b="1"/>
              <a:t> </a:t>
            </a:r>
            <a:r>
              <a:rPr lang="ko-KR" altLang="ko-KR" sz="1700" b="1"/>
              <a:t>특정 시리즈에 지불했으면 그 시리즈를 추천하는 식으로 활용</a:t>
            </a:r>
            <a:endParaRPr lang="ko-KR" altLang="ko-KR" sz="1700" b="1"/>
          </a:p>
          <a:p>
            <a:pPr lvl="0">
              <a:defRPr/>
            </a:pP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2)</a:t>
            </a:r>
            <a:r>
              <a:rPr lang="ko-KR" altLang="en-US" sz="1700" b="1"/>
              <a:t> </a:t>
            </a:r>
            <a:r>
              <a:rPr lang="en-US" altLang="ko-KR" sz="1700" b="1"/>
              <a:t>watch_e_data</a:t>
            </a:r>
            <a:endParaRPr lang="en-US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continuous_play</a:t>
            </a:r>
            <a:r>
              <a:rPr lang="en-US" altLang="ko-KR" sz="1700" b="1"/>
              <a:t>:</a:t>
            </a:r>
            <a:r>
              <a:rPr lang="ko-KR" altLang="en-US" sz="1700" b="1"/>
              <a:t> 시리즈를 연속적으로 시청하다 </a:t>
            </a:r>
            <a:r>
              <a:rPr lang="ko-KR" altLang="ko-KR" sz="1700" b="1"/>
              <a:t>끊겼을때 바로 다음편을 추천</a:t>
            </a: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watch_data / total_time</a:t>
            </a:r>
            <a:r>
              <a:rPr lang="en-US" altLang="ko-KR" sz="1700" b="1"/>
              <a:t>:</a:t>
            </a:r>
            <a:r>
              <a:rPr lang="ko-KR" altLang="en-US" sz="1700" b="1"/>
              <a:t> </a:t>
            </a:r>
            <a:r>
              <a:rPr lang="ko-KR" altLang="ko-KR" sz="1700" b="1"/>
              <a:t>시청 시간이 너무 적으면 영상이 마음에 안들었을 수 있음</a:t>
            </a:r>
            <a:endParaRPr lang="ko-KR" altLang="ko-KR" sz="1700" b="1"/>
          </a:p>
          <a:p>
            <a:pPr lvl="0">
              <a:defRPr/>
            </a:pP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4) search_data </a:t>
            </a:r>
            <a:endParaRPr lang="en-US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profile_id, album_id</a:t>
            </a:r>
            <a:r>
              <a:rPr lang="en-US" altLang="ko-KR" sz="1700" b="1"/>
              <a:t>:</a:t>
            </a:r>
            <a:r>
              <a:rPr lang="ko-KR" altLang="en-US" sz="1700" b="1"/>
              <a:t> </a:t>
            </a:r>
            <a:r>
              <a:rPr lang="ko-KR" altLang="ko-KR" sz="1700" b="1"/>
              <a:t>어떤 사람이 검색해서 본 시리즈의 다른편을 추천</a:t>
            </a:r>
            <a:endParaRPr lang="ko-KR" altLang="ko-KR" sz="1700" b="1"/>
          </a:p>
          <a:p>
            <a:pPr lvl="0">
              <a:defRPr/>
            </a:pP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5) meta_data</a:t>
            </a:r>
            <a:endParaRPr lang="en-US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cast </a:t>
            </a:r>
            <a:r>
              <a:rPr lang="en-US" altLang="ko-KR" sz="1700" b="1"/>
              <a:t>:</a:t>
            </a:r>
            <a:r>
              <a:rPr lang="ko-KR" altLang="en-US" sz="1700" b="1"/>
              <a:t> </a:t>
            </a:r>
            <a:r>
              <a:rPr lang="ko-KR" altLang="ko-KR" sz="1700" b="1"/>
              <a:t>봤던 출연 캐릭터를 기반으로 추천</a:t>
            </a: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ko-KR" altLang="ko-KR" sz="1700" b="1"/>
              <a:t>sub_title</a:t>
            </a:r>
            <a:r>
              <a:rPr lang="en-US" altLang="ko-KR" sz="1700" b="1"/>
              <a:t>:</a:t>
            </a:r>
            <a:r>
              <a:rPr lang="ko-KR" altLang="en-US" sz="1700" b="1"/>
              <a:t> </a:t>
            </a:r>
            <a:r>
              <a:rPr lang="ko-KR" altLang="ko-KR" sz="1700" b="1"/>
              <a:t>같은 시리즈 판별할때 사용</a:t>
            </a:r>
            <a:endParaRPr lang="ko-KR" altLang="ko-KR" sz="1700" b="1"/>
          </a:p>
          <a:p>
            <a:pPr lvl="0">
              <a:defRPr/>
            </a:pPr>
            <a:endParaRPr lang="ko-KR" altLang="ko-KR" sz="1700" b="1"/>
          </a:p>
          <a:p>
            <a:pPr lvl="0">
              <a:defRPr/>
            </a:pPr>
            <a:r>
              <a:rPr lang="en-US" altLang="ko-KR" sz="1700" b="1"/>
              <a:t>6)profile_data</a:t>
            </a:r>
            <a:endParaRPr lang="en-US" altLang="ko-KR" sz="1700" b="1"/>
          </a:p>
          <a:p>
            <a:pPr lvl="0">
              <a:defRPr/>
            </a:pPr>
            <a:r>
              <a:rPr lang="en-US" altLang="ko-KR" sz="1700" b="1"/>
              <a:t>- sex : </a:t>
            </a:r>
            <a:r>
              <a:rPr lang="ko-KR" altLang="en-US" sz="1700" b="1"/>
              <a:t>성별 기준 추천</a:t>
            </a:r>
            <a:endParaRPr lang="ko-KR" altLang="en-US" sz="1700" b="1"/>
          </a:p>
          <a:p>
            <a:pPr lvl="0">
              <a:defRPr/>
            </a:pP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en-US" altLang="ko-KR" sz="1700" b="1"/>
              <a:t>pr_interest_keyword_cd1: </a:t>
            </a:r>
            <a:r>
              <a:rPr lang="ko-KR" altLang="en-US" sz="1700" b="1"/>
              <a:t>부모 관심 키워드 </a:t>
            </a:r>
            <a:endParaRPr lang="ko-KR" altLang="en-US" sz="1700" b="1"/>
          </a:p>
          <a:p>
            <a:pPr lvl="0">
              <a:defRPr/>
            </a:pPr>
            <a:r>
              <a:rPr lang="en-US" altLang="ko-KR" sz="1700" b="1"/>
              <a:t>- ch_interest_keyword_cd1: </a:t>
            </a:r>
            <a:r>
              <a:rPr lang="ko-KR" altLang="en-US" sz="1700" b="1"/>
              <a:t>아이 관심 키워드 </a:t>
            </a:r>
            <a:endParaRPr lang="ko-KR" altLang="en-US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selection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F81AC8-2F15-B0FB-E5CE-0D6D3827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1" y="892599"/>
            <a:ext cx="6330819" cy="55166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629FDD-40D6-A406-80B8-D4DB9D23072C}"/>
              </a:ext>
            </a:extLst>
          </p:cNvPr>
          <p:cNvSpPr/>
          <p:nvPr/>
        </p:nvSpPr>
        <p:spPr>
          <a:xfrm>
            <a:off x="1091380" y="2212259"/>
            <a:ext cx="5338917" cy="1514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172250-60F8-B1A1-2627-59193D0E0BE1}"/>
              </a:ext>
            </a:extLst>
          </p:cNvPr>
          <p:cNvSpPr/>
          <p:nvPr/>
        </p:nvSpPr>
        <p:spPr>
          <a:xfrm>
            <a:off x="1091380" y="4183627"/>
            <a:ext cx="5338917" cy="143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2E7EB-C45F-C0B2-C6DF-CA85ED2ABA2C}"/>
              </a:ext>
            </a:extLst>
          </p:cNvPr>
          <p:cNvSpPr txBox="1"/>
          <p:nvPr/>
        </p:nvSpPr>
        <p:spPr>
          <a:xfrm>
            <a:off x="6607277" y="3942752"/>
            <a:ext cx="558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&gt;&gt; 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부모 관심 키워드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아이 관심 키워드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는 </a:t>
            </a:r>
            <a:endParaRPr lang="en-US" altLang="ko-KR" sz="1600" b="1" dirty="0"/>
          </a:p>
          <a:p>
            <a:r>
              <a:rPr lang="en-US" altLang="ko-KR" sz="1600" b="1" dirty="0"/>
              <a:t>‘</a:t>
            </a:r>
            <a:r>
              <a:rPr lang="ko-KR" altLang="en-US" sz="1600" b="1" dirty="0"/>
              <a:t>취향</a:t>
            </a:r>
            <a:r>
              <a:rPr lang="en-US" altLang="ko-KR" sz="1600" b="1" dirty="0"/>
              <a:t>’, ‘</a:t>
            </a:r>
            <a:r>
              <a:rPr lang="ko-KR" altLang="en-US" sz="1600" b="1" dirty="0"/>
              <a:t>관심사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라는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사용자에 대한</a:t>
            </a:r>
            <a:r>
              <a:rPr lang="en-US" altLang="ko-KR" sz="1600" b="1" dirty="0"/>
              <a:t> explicit</a:t>
            </a:r>
            <a:r>
              <a:rPr lang="ko-KR" altLang="en-US" sz="1600" b="1" dirty="0"/>
              <a:t>한 정보를 제공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80BBE-800E-0B5A-D5BB-B7B21ED326CD}"/>
              </a:ext>
            </a:extLst>
          </p:cNvPr>
          <p:cNvSpPr txBox="1"/>
          <p:nvPr/>
        </p:nvSpPr>
        <p:spPr>
          <a:xfrm>
            <a:off x="6607277" y="2014844"/>
            <a:ext cx="478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&gt;&gt; </a:t>
            </a:r>
            <a:r>
              <a:rPr lang="ko-KR" altLang="en-US" sz="1600" b="1" dirty="0"/>
              <a:t>사용자의 연령 뿐 아니라 성별 </a:t>
            </a:r>
            <a:r>
              <a:rPr lang="en-US" altLang="ko-KR" sz="1600" b="1" dirty="0"/>
              <a:t>data </a:t>
            </a:r>
            <a:r>
              <a:rPr lang="ko-KR" altLang="en-US" sz="1600" b="1" dirty="0"/>
              <a:t>또한 이용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2EFBE-F7F8-3154-BADE-36378C01DB2C}"/>
              </a:ext>
            </a:extLst>
          </p:cNvPr>
          <p:cNvSpPr txBox="1"/>
          <p:nvPr/>
        </p:nvSpPr>
        <p:spPr>
          <a:xfrm>
            <a:off x="7678993" y="5978382"/>
            <a:ext cx="501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Explicit data: </a:t>
            </a:r>
            <a:r>
              <a:rPr lang="ko-KR" altLang="en-US" sz="1200" dirty="0"/>
              <a:t>유저가 자신의 선호도를 직접</a:t>
            </a:r>
            <a:r>
              <a:rPr lang="en-US" altLang="ko-KR" sz="1200" dirty="0"/>
              <a:t>(explicit) </a:t>
            </a:r>
            <a:r>
              <a:rPr lang="ko-KR" altLang="en-US" sz="1200" dirty="0"/>
              <a:t>표현한 </a:t>
            </a:r>
            <a:r>
              <a:rPr lang="en-US" altLang="ko-KR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6398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5122197" y="1565820"/>
            <a:ext cx="1625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alt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400" b="0" i="0" u="none" strike="noStrike" cap="none" dirty="0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122196" y="2212032"/>
            <a:ext cx="7364771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Neural Collaborative Filtering</a:t>
            </a: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820697" y="3181647"/>
            <a:ext cx="25019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 소개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5511800" y="3058418"/>
            <a:ext cx="1714500" cy="0"/>
          </a:xfrm>
          <a:prstGeom prst="straightConnector1">
            <a:avLst/>
          </a:prstGeom>
          <a:noFill/>
          <a:ln w="22225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EAB7E7-EC36-B591-D553-AC1EA60DF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0" y="1591327"/>
            <a:ext cx="10014140" cy="43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D1A93-8403-0045-EF2F-A6050644CBB2}"/>
              </a:ext>
            </a:extLst>
          </p:cNvPr>
          <p:cNvSpPr txBox="1"/>
          <p:nvPr/>
        </p:nvSpPr>
        <p:spPr>
          <a:xfrm>
            <a:off x="6822302" y="1616647"/>
            <a:ext cx="42389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&gt;&gt; 2017</a:t>
            </a:r>
            <a:r>
              <a:rPr lang="ko-KR" altLang="en-US" sz="1600" b="1" dirty="0"/>
              <a:t>년에 </a:t>
            </a:r>
            <a:r>
              <a:rPr lang="en-US" altLang="ko-KR" sz="1600" b="1" dirty="0"/>
              <a:t>International World Wide Web Conference</a:t>
            </a:r>
            <a:r>
              <a:rPr lang="ko-KR" altLang="en-US" sz="1600" b="1" dirty="0"/>
              <a:t>에 처음 등장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800" b="1" dirty="0"/>
              <a:t>&gt;&gt; Matrix factorization </a:t>
            </a:r>
            <a:r>
              <a:rPr lang="ko-KR" altLang="en-US" sz="1800" b="1" dirty="0"/>
              <a:t>방식의 한계 지적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F2E03-AFBE-2A22-9343-78A9E26E0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17" y="1399474"/>
            <a:ext cx="5064031" cy="45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Matrix Factorization (2)">
            <a:extLst>
              <a:ext uri="{FF2B5EF4-FFF2-40B4-BE49-F238E27FC236}">
                <a16:creationId xmlns:a16="http://schemas.microsoft.com/office/drawing/2014/main" id="{CA40B6B6-D931-91BF-3661-75C56DB0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" y="2396306"/>
            <a:ext cx="5395600" cy="29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4BB6E-D780-D0EF-950D-20CCA577EAD1}"/>
              </a:ext>
            </a:extLst>
          </p:cNvPr>
          <p:cNvSpPr txBox="1"/>
          <p:nvPr/>
        </p:nvSpPr>
        <p:spPr>
          <a:xfrm>
            <a:off x="538476" y="1666813"/>
            <a:ext cx="423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Matrix factorization</a:t>
            </a:r>
            <a:endParaRPr lang="ko-KR" altLang="en-US" sz="1600" b="1" dirty="0"/>
          </a:p>
        </p:txBody>
      </p:sp>
      <p:pic>
        <p:nvPicPr>
          <p:cNvPr id="4100" name="Picture 4" descr="논문 리뷰] Neural Collaborative Filtering - paper review">
            <a:extLst>
              <a:ext uri="{FF2B5EF4-FFF2-40B4-BE49-F238E27FC236}">
                <a16:creationId xmlns:a16="http://schemas.microsoft.com/office/drawing/2014/main" id="{3A332AE1-15C9-724D-F542-C3E9B011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675536"/>
            <a:ext cx="59340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9261D6-5E96-7526-6BE9-9C054663E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64" y="2195336"/>
            <a:ext cx="10128671" cy="27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5D8B5-7476-745C-ED92-8D076AFC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43" y="1321028"/>
            <a:ext cx="7490713" cy="4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1511300" y="487994"/>
            <a:ext cx="261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400" b="0" i="0" u="none" strike="noStrike" cap="none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7762240" y="1502389"/>
            <a:ext cx="3810000" cy="1725386"/>
            <a:chOff x="2895600" y="1730989"/>
            <a:chExt cx="3810000" cy="1725386"/>
          </a:xfrm>
        </p:grpSpPr>
        <p:sp>
          <p:nvSpPr>
            <p:cNvPr id="66" name="Google Shape;66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 b="0" i="0" u="none" strike="noStrike" cap="non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3467100" y="1730989"/>
              <a:ext cx="3238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Hyper parameter tuning</a:t>
              </a: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3467100" y="2083732"/>
              <a:ext cx="2501900" cy="1372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1600" dirty="0"/>
                <a:t>Hidden layer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learning rate]</a:t>
              </a:r>
            </a:p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batch size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/>
                <a:t>[negative ratio]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4693920" y="2735448"/>
            <a:ext cx="3314700" cy="1052555"/>
            <a:chOff x="2895600" y="1455532"/>
            <a:chExt cx="3314700" cy="1052555"/>
          </a:xfrm>
        </p:grpSpPr>
        <p:sp>
          <p:nvSpPr>
            <p:cNvPr id="70" name="Google Shape;70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 b="0" i="0" u="none" strike="noStrike" cap="non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3491781" y="1704829"/>
              <a:ext cx="2718519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2000" dirty="0">
                  <a:solidFill>
                    <a:srgbClr val="000A3E"/>
                  </a:solidFill>
                </a:rPr>
                <a:t>Feature selection</a:t>
              </a: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3467100" y="1455532"/>
              <a:ext cx="2501900" cy="10525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</a:pPr>
              <a:endParaRPr lang="en-US" altLang="ko-KR" sz="1600" dirty="0"/>
            </a:p>
            <a:p>
              <a:pPr marR="0" lvl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altLang="en-US" sz="1600" dirty="0"/>
                <a:t>사용자 데이터 </a:t>
              </a:r>
              <a:r>
                <a:rPr lang="ko-KR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분석</a:t>
              </a:r>
              <a:r>
                <a:rPr lang="ko-KR" alt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4693920" y="4104075"/>
            <a:ext cx="3810000" cy="1404221"/>
            <a:chOff x="2895600" y="1730989"/>
            <a:chExt cx="3810000" cy="1404221"/>
          </a:xfrm>
        </p:grpSpPr>
        <p:sp>
          <p:nvSpPr>
            <p:cNvPr id="74" name="Google Shape;74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3467100" y="1730989"/>
              <a:ext cx="32385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Neural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Collaborative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3467100" y="2722830"/>
              <a:ext cx="2501900" cy="41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모델 소개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4693920" y="1502389"/>
            <a:ext cx="3290020" cy="1085211"/>
            <a:chOff x="2895600" y="1730989"/>
            <a:chExt cx="3290020" cy="1085211"/>
          </a:xfrm>
        </p:grpSpPr>
        <p:sp>
          <p:nvSpPr>
            <p:cNvPr id="78" name="Google Shape;78;p2"/>
            <p:cNvSpPr txBox="1"/>
            <p:nvPr/>
          </p:nvSpPr>
          <p:spPr>
            <a:xfrm>
              <a:off x="2895600" y="1730989"/>
              <a:ext cx="749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 b="0" i="0" u="none" strike="noStrike" cap="none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3467100" y="1730989"/>
              <a:ext cx="27185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alt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AI Ground</a:t>
              </a:r>
              <a:r>
                <a:rPr lang="ko-KR" sz="2000" b="0" i="0" u="none" strike="noStrike" cap="none" dirty="0">
                  <a:solidFill>
                    <a:srgbClr val="000A3E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467100" y="2083732"/>
              <a:ext cx="2501900" cy="732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altLang="en-US" sz="1600" dirty="0"/>
                <a:t>대회 소개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7800" marR="0" lvl="0" indent="-1778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진행 방식</a:t>
              </a:r>
              <a:r>
                <a:rPr lang="ko-KR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" name="Google Shape;85;p2"/>
          <p:cNvCxnSpPr/>
          <p:nvPr/>
        </p:nvCxnSpPr>
        <p:spPr>
          <a:xfrm>
            <a:off x="4533900" y="1533181"/>
            <a:ext cx="0" cy="4749800"/>
          </a:xfrm>
          <a:prstGeom prst="straightConnector1">
            <a:avLst/>
          </a:prstGeom>
          <a:noFill/>
          <a:ln w="12700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2"/>
          <p:cNvCxnSpPr/>
          <p:nvPr/>
        </p:nvCxnSpPr>
        <p:spPr>
          <a:xfrm>
            <a:off x="7683500" y="1502389"/>
            <a:ext cx="0" cy="4749800"/>
          </a:xfrm>
          <a:prstGeom prst="straightConnector1">
            <a:avLst/>
          </a:prstGeom>
          <a:noFill/>
          <a:ln w="12700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930507-88FA-F02F-1AA8-0B7817C93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0" y="1384845"/>
            <a:ext cx="8338738" cy="35807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90995D-7F75-0F62-1A7D-D009ADC275B9}"/>
              </a:ext>
            </a:extLst>
          </p:cNvPr>
          <p:cNvSpPr/>
          <p:nvPr/>
        </p:nvSpPr>
        <p:spPr>
          <a:xfrm>
            <a:off x="8929203" y="3736254"/>
            <a:ext cx="1198436" cy="835742"/>
          </a:xfrm>
          <a:prstGeom prst="rect">
            <a:avLst/>
          </a:prstGeom>
          <a:solidFill>
            <a:srgbClr val="795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</a:t>
            </a:r>
          </a:p>
          <a:p>
            <a:pPr algn="ctr"/>
            <a:r>
              <a:rPr lang="en-US" altLang="ko-KR" dirty="0"/>
              <a:t> Child</a:t>
            </a:r>
          </a:p>
          <a:p>
            <a:pPr algn="ctr"/>
            <a:r>
              <a:rPr lang="en-US" altLang="ko-KR" dirty="0"/>
              <a:t>keyword</a:t>
            </a:r>
          </a:p>
          <a:p>
            <a:pPr algn="ctr"/>
            <a:r>
              <a:rPr lang="en-US" altLang="ko-KR" dirty="0"/>
              <a:t>Embedding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F01E55-5427-1AF9-63BA-CA167AB934D4}"/>
              </a:ext>
            </a:extLst>
          </p:cNvPr>
          <p:cNvSpPr/>
          <p:nvPr/>
        </p:nvSpPr>
        <p:spPr>
          <a:xfrm>
            <a:off x="10320648" y="3736254"/>
            <a:ext cx="1198436" cy="835742"/>
          </a:xfrm>
          <a:prstGeom prst="rect">
            <a:avLst/>
          </a:prstGeom>
          <a:solidFill>
            <a:srgbClr val="795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 </a:t>
            </a:r>
          </a:p>
          <a:p>
            <a:pPr algn="ctr"/>
            <a:r>
              <a:rPr lang="en-US" altLang="ko-KR" dirty="0"/>
              <a:t>Parent</a:t>
            </a:r>
          </a:p>
          <a:p>
            <a:pPr algn="ctr"/>
            <a:r>
              <a:rPr lang="en-US" altLang="ko-KR" dirty="0"/>
              <a:t>keyword</a:t>
            </a:r>
          </a:p>
          <a:p>
            <a:pPr algn="ctr"/>
            <a:r>
              <a:rPr lang="en-US" altLang="ko-KR" dirty="0"/>
              <a:t>Embedding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32CB75-A58C-5F78-CED8-C617083C0566}"/>
              </a:ext>
            </a:extLst>
          </p:cNvPr>
          <p:cNvSpPr/>
          <p:nvPr/>
        </p:nvSpPr>
        <p:spPr>
          <a:xfrm>
            <a:off x="7256087" y="4965550"/>
            <a:ext cx="706405" cy="692493"/>
          </a:xfrm>
          <a:prstGeom prst="ellipse">
            <a:avLst/>
          </a:prstGeom>
          <a:solidFill>
            <a:schemeClr val="bg1"/>
          </a:solidFill>
          <a:ln>
            <a:solidFill>
              <a:srgbClr val="795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AC2AC8-CDEB-E7BE-9915-9359A0D4F8C3}"/>
              </a:ext>
            </a:extLst>
          </p:cNvPr>
          <p:cNvSpPr/>
          <p:nvPr/>
        </p:nvSpPr>
        <p:spPr>
          <a:xfrm>
            <a:off x="8927426" y="4798137"/>
            <a:ext cx="1198436" cy="1098677"/>
          </a:xfrm>
          <a:prstGeom prst="ellipse">
            <a:avLst/>
          </a:prstGeom>
          <a:solidFill>
            <a:schemeClr val="bg1"/>
          </a:solidFill>
          <a:ln>
            <a:solidFill>
              <a:srgbClr val="795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keyword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2684F6-EDED-1BE4-8009-39F10DBADAC5}"/>
              </a:ext>
            </a:extLst>
          </p:cNvPr>
          <p:cNvSpPr/>
          <p:nvPr/>
        </p:nvSpPr>
        <p:spPr>
          <a:xfrm>
            <a:off x="10361053" y="4798137"/>
            <a:ext cx="1198436" cy="1098678"/>
          </a:xfrm>
          <a:prstGeom prst="ellipse">
            <a:avLst/>
          </a:prstGeom>
          <a:solidFill>
            <a:schemeClr val="bg1"/>
          </a:solidFill>
          <a:ln>
            <a:solidFill>
              <a:srgbClr val="795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keyword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CB9361-38B9-C21C-E19B-F6935E1E14E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813758" y="3401958"/>
            <a:ext cx="795532" cy="156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96A1BE-94AF-637F-F2C3-6B57E9348A79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9526644" y="4571996"/>
            <a:ext cx="1777" cy="226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7A1020-D7A8-D9A9-F603-3C4CEE2CCD75}"/>
              </a:ext>
            </a:extLst>
          </p:cNvPr>
          <p:cNvCxnSpPr>
            <a:cxnSpLocks/>
          </p:cNvCxnSpPr>
          <p:nvPr/>
        </p:nvCxnSpPr>
        <p:spPr>
          <a:xfrm flipH="1" flipV="1">
            <a:off x="10929523" y="4571995"/>
            <a:ext cx="30748" cy="226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77DF7D5-763E-F0A4-AEBF-C4CCABC168A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846283" y="3401958"/>
            <a:ext cx="2682138" cy="334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668916-5E39-8D38-31A4-2F60F917C38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934773" y="3401958"/>
            <a:ext cx="3985093" cy="334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9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Neural Collaborative Filtering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AA0CB9-385B-2C5B-8981-70382A836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28" y="1385359"/>
            <a:ext cx="11078343" cy="43232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598573-BD6A-6BE9-3415-AD5BF209C820}"/>
              </a:ext>
            </a:extLst>
          </p:cNvPr>
          <p:cNvSpPr/>
          <p:nvPr/>
        </p:nvSpPr>
        <p:spPr>
          <a:xfrm>
            <a:off x="1022554" y="1995948"/>
            <a:ext cx="9861756" cy="560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5397500" y="1565820"/>
            <a:ext cx="1625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alt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sz="2400" b="0" i="0" u="none" strike="noStrike" cap="none" dirty="0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397499" y="2212032"/>
            <a:ext cx="637171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Hyper parameter tuning</a:t>
            </a: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096000" y="3181647"/>
            <a:ext cx="2501900" cy="137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[batch size]</a:t>
            </a:r>
          </a:p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[learning rate]</a:t>
            </a:r>
          </a:p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[negative ratio]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5511800" y="3058418"/>
            <a:ext cx="1714500" cy="0"/>
          </a:xfrm>
          <a:prstGeom prst="straightConnector1">
            <a:avLst/>
          </a:prstGeom>
          <a:noFill/>
          <a:ln w="22225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7326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Hyper parameter tuning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신경망(Neural Network)? - 데이터메이커 블로그">
            <a:extLst>
              <a:ext uri="{FF2B5EF4-FFF2-40B4-BE49-F238E27FC236}">
                <a16:creationId xmlns:a16="http://schemas.microsoft.com/office/drawing/2014/main" id="{C94EDB36-50B2-4939-7C5D-86D6AF1E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" y="2402377"/>
            <a:ext cx="5278940" cy="30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ion Between Learning Rate and Batch Size | Baeldung on Computer Science">
            <a:extLst>
              <a:ext uri="{FF2B5EF4-FFF2-40B4-BE49-F238E27FC236}">
                <a16:creationId xmlns:a16="http://schemas.microsoft.com/office/drawing/2014/main" id="{358253E0-2E57-506E-1303-27DB780D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0" y="1981251"/>
            <a:ext cx="5116608" cy="334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3;p3">
            <a:extLst>
              <a:ext uri="{FF2B5EF4-FFF2-40B4-BE49-F238E27FC236}">
                <a16:creationId xmlns:a16="http://schemas.microsoft.com/office/drawing/2014/main" id="{D7E2F9E6-6AC9-B657-0503-B9F0509A9A6C}"/>
              </a:ext>
            </a:extLst>
          </p:cNvPr>
          <p:cNvSpPr txBox="1"/>
          <p:nvPr/>
        </p:nvSpPr>
        <p:spPr>
          <a:xfrm>
            <a:off x="1013705" y="1548919"/>
            <a:ext cx="25019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;p3">
            <a:extLst>
              <a:ext uri="{FF2B5EF4-FFF2-40B4-BE49-F238E27FC236}">
                <a16:creationId xmlns:a16="http://schemas.microsoft.com/office/drawing/2014/main" id="{89D432F9-D29E-1329-79EE-C4C77EB34D20}"/>
              </a:ext>
            </a:extLst>
          </p:cNvPr>
          <p:cNvSpPr txBox="1"/>
          <p:nvPr/>
        </p:nvSpPr>
        <p:spPr>
          <a:xfrm>
            <a:off x="6292645" y="1309725"/>
            <a:ext cx="25019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[batch size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72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Hyper parameter tuning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Setting the learning rate of your neural network.">
            <a:extLst>
              <a:ext uri="{FF2B5EF4-FFF2-40B4-BE49-F238E27FC236}">
                <a16:creationId xmlns:a16="http://schemas.microsoft.com/office/drawing/2014/main" id="{80C9278A-5675-DC9A-F50C-F1D87CEA3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44" y="1075916"/>
            <a:ext cx="6906660" cy="26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Positive /Negative ratio | Download Scientific Diagram">
            <a:extLst>
              <a:ext uri="{FF2B5EF4-FFF2-40B4-BE49-F238E27FC236}">
                <a16:creationId xmlns:a16="http://schemas.microsoft.com/office/drawing/2014/main" id="{6DB01089-456F-8ED0-53CD-6A3E52CD7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Overview Negative Sampling on Recommendation Systems | by Juyong Jiang |  MLearning.ai | Medium">
            <a:extLst>
              <a:ext uri="{FF2B5EF4-FFF2-40B4-BE49-F238E27FC236}">
                <a16:creationId xmlns:a16="http://schemas.microsoft.com/office/drawing/2014/main" id="{7BB17462-1885-0CCC-02A4-55EF3CBF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6" y="3754693"/>
            <a:ext cx="6285308" cy="24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3;p3">
            <a:extLst>
              <a:ext uri="{FF2B5EF4-FFF2-40B4-BE49-F238E27FC236}">
                <a16:creationId xmlns:a16="http://schemas.microsoft.com/office/drawing/2014/main" id="{2157E451-E055-388C-340C-E49588ADE917}"/>
              </a:ext>
            </a:extLst>
          </p:cNvPr>
          <p:cNvSpPr txBox="1"/>
          <p:nvPr/>
        </p:nvSpPr>
        <p:spPr>
          <a:xfrm>
            <a:off x="538480" y="1651560"/>
            <a:ext cx="25019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[learning rate]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3;p3">
            <a:extLst>
              <a:ext uri="{FF2B5EF4-FFF2-40B4-BE49-F238E27FC236}">
                <a16:creationId xmlns:a16="http://schemas.microsoft.com/office/drawing/2014/main" id="{BD3B6FEC-DB71-AFD8-DABB-98576616E445}"/>
              </a:ext>
            </a:extLst>
          </p:cNvPr>
          <p:cNvSpPr txBox="1"/>
          <p:nvPr/>
        </p:nvSpPr>
        <p:spPr>
          <a:xfrm>
            <a:off x="538480" y="4742717"/>
            <a:ext cx="25019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[negative ratio]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9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altLang="ko-KR" dirty="0"/>
              <a:t>Hyper parameter tuning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31AD4-901F-30BA-AAA0-556A17D52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905" y="846315"/>
            <a:ext cx="6888190" cy="51951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7A6352-790D-9741-0AE5-0B593EE2E197}"/>
              </a:ext>
            </a:extLst>
          </p:cNvPr>
          <p:cNvSpPr/>
          <p:nvPr/>
        </p:nvSpPr>
        <p:spPr>
          <a:xfrm>
            <a:off x="2651905" y="4546639"/>
            <a:ext cx="7108723" cy="40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67EEA-B0B4-7D59-2D3E-6E1683570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87" y="5319252"/>
            <a:ext cx="4463540" cy="1558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BBF13D-76A4-F90B-6140-AC689F079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3" y="5662176"/>
            <a:ext cx="6430604" cy="11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/>
        </p:nvSpPr>
        <p:spPr>
          <a:xfrm>
            <a:off x="972820" y="1617721"/>
            <a:ext cx="77774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ko-K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972820" y="3228945"/>
            <a:ext cx="42616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2000" dirty="0" err="1">
                <a:solidFill>
                  <a:schemeClr val="lt1"/>
                </a:solidFill>
              </a:rPr>
              <a:t>방제준</a:t>
            </a:r>
            <a:r>
              <a:rPr lang="ko-KR" altLang="en-US" sz="2000" dirty="0">
                <a:solidFill>
                  <a:schemeClr val="lt1"/>
                </a:solidFill>
              </a:rPr>
              <a:t> 오종현 도윤서</a:t>
            </a:r>
            <a:r>
              <a:rPr lang="ko-K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075460" y="2399862"/>
            <a:ext cx="47590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Question?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2351" y="5800703"/>
            <a:ext cx="2114457" cy="4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5397500" y="1565820"/>
            <a:ext cx="1625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alt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400" b="0" i="0" u="none" strike="noStrike" cap="none" dirty="0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397500" y="2212032"/>
            <a:ext cx="42291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AI Ground</a:t>
            </a: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096000" y="3181647"/>
            <a:ext cx="25019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1600" dirty="0"/>
              <a:t>대회 소개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방식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5511800" y="3058418"/>
            <a:ext cx="1714500" cy="0"/>
          </a:xfrm>
          <a:prstGeom prst="straightConnector1">
            <a:avLst/>
          </a:prstGeom>
          <a:noFill/>
          <a:ln w="22225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315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AI Ground</a:t>
            </a:r>
            <a:endParaRPr dirty="0"/>
          </a:p>
        </p:txBody>
      </p:sp>
      <p:sp>
        <p:nvSpPr>
          <p:cNvPr id="104" name="Google Shape;104;p4"/>
          <p:cNvSpPr txBox="1"/>
          <p:nvPr/>
        </p:nvSpPr>
        <p:spPr>
          <a:xfrm>
            <a:off x="5153934" y="1137419"/>
            <a:ext cx="5770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ko-KR" altLang="en-US"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유플러스 </a:t>
            </a:r>
            <a:r>
              <a:rPr lang="en-US" altLang="ko-KR" sz="2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AI Ground</a:t>
            </a:r>
            <a:endParaRPr sz="2000"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5264743" y="1556110"/>
            <a:ext cx="4278312" cy="0"/>
          </a:xfrm>
          <a:prstGeom prst="straightConnector1">
            <a:avLst/>
          </a:prstGeom>
          <a:noFill/>
          <a:ln w="9525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유플러스AI경진대회 포스터 최종본">
            <a:extLst>
              <a:ext uri="{FF2B5EF4-FFF2-40B4-BE49-F238E27FC236}">
                <a16:creationId xmlns:a16="http://schemas.microsoft.com/office/drawing/2014/main" id="{7F85C4F2-1E32-A887-7051-9503E3D2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5" y="901589"/>
            <a:ext cx="4199267" cy="59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C64A5-61DA-4745-32CD-C82A4F3EE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571" y="3136017"/>
            <a:ext cx="3437593" cy="2670687"/>
          </a:xfrm>
          <a:prstGeom prst="rect">
            <a:avLst/>
          </a:prstGeom>
        </p:spPr>
      </p:pic>
      <p:sp>
        <p:nvSpPr>
          <p:cNvPr id="6" name="Google Shape;104;p4">
            <a:extLst>
              <a:ext uri="{FF2B5EF4-FFF2-40B4-BE49-F238E27FC236}">
                <a16:creationId xmlns:a16="http://schemas.microsoft.com/office/drawing/2014/main" id="{2B3CA594-14EF-FDA0-A5E7-4E5D860DA029}"/>
              </a:ext>
            </a:extLst>
          </p:cNvPr>
          <p:cNvSpPr txBox="1"/>
          <p:nvPr/>
        </p:nvSpPr>
        <p:spPr>
          <a:xfrm>
            <a:off x="7227090" y="5894721"/>
            <a:ext cx="33858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dirty="0">
                <a:solidFill>
                  <a:srgbClr val="000A3E"/>
                </a:solidFill>
              </a:rPr>
              <a:t>&lt; </a:t>
            </a:r>
            <a:r>
              <a:rPr lang="ko-KR" altLang="en-US" dirty="0">
                <a:solidFill>
                  <a:srgbClr val="000A3E"/>
                </a:solidFill>
              </a:rPr>
              <a:t>유플러스 </a:t>
            </a:r>
            <a:r>
              <a:rPr lang="en-US" altLang="ko-KR" dirty="0">
                <a:solidFill>
                  <a:srgbClr val="000A3E"/>
                </a:solidFill>
              </a:rPr>
              <a:t>“</a:t>
            </a:r>
            <a:r>
              <a:rPr lang="ko-KR" altLang="en-US" dirty="0">
                <a:solidFill>
                  <a:srgbClr val="000A3E"/>
                </a:solidFill>
              </a:rPr>
              <a:t>아이들 나라</a:t>
            </a:r>
            <a:r>
              <a:rPr lang="en-US" altLang="ko-KR" dirty="0">
                <a:solidFill>
                  <a:srgbClr val="000A3E"/>
                </a:solidFill>
              </a:rPr>
              <a:t>“ &gt;</a:t>
            </a:r>
            <a:endParaRPr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B42A87-984B-8446-9EFE-1C95A0DAE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381" y="1634959"/>
            <a:ext cx="7093619" cy="1062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AI Ground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65021-C62C-0B95-55AE-3C12D25FF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77" y="1432109"/>
            <a:ext cx="9989846" cy="4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AI Ground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E1F829-2472-6D1F-6720-42628FE3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4" y="1430542"/>
            <a:ext cx="11596092" cy="41357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439B13-3570-3F74-61FC-3D70BBDA6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766" y="4636753"/>
            <a:ext cx="1751125" cy="148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1CFCB-5122-BB9D-F3CA-2A3A8E27F995}"/>
              </a:ext>
            </a:extLst>
          </p:cNvPr>
          <p:cNvSpPr txBox="1"/>
          <p:nvPr/>
        </p:nvSpPr>
        <p:spPr>
          <a:xfrm>
            <a:off x="690470" y="5684309"/>
            <a:ext cx="295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&gt;&gt; 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200</a:t>
            </a:r>
            <a:r>
              <a:rPr lang="ko-KR" altLang="en-US" sz="1600" b="1" dirty="0"/>
              <a:t>팀에 달하는 팀 참가</a:t>
            </a:r>
          </a:p>
        </p:txBody>
      </p:sp>
    </p:spTree>
    <p:extLst>
      <p:ext uri="{BB962C8B-B14F-4D97-AF65-F5344CB8AC3E}">
        <p14:creationId xmlns:p14="http://schemas.microsoft.com/office/powerpoint/2010/main" val="178584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5397500" y="1565820"/>
            <a:ext cx="1625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lang="en-US" altLang="ko-KR" sz="4400" b="0" i="0" u="none" strike="noStrike" cap="none" dirty="0">
                <a:solidFill>
                  <a:srgbClr val="000A3E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400" b="0" i="0" u="none" strike="noStrike" cap="none" dirty="0">
              <a:solidFill>
                <a:srgbClr val="000A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5397500" y="2212032"/>
            <a:ext cx="42291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-KR" sz="4000" dirty="0">
                <a:solidFill>
                  <a:srgbClr val="000A3E"/>
                </a:solidFill>
              </a:rPr>
              <a:t>Feature selection</a:t>
            </a:r>
            <a:r>
              <a:rPr lang="ko-KR" sz="4000" b="0" i="0" u="none" strike="noStrike" cap="none" dirty="0">
                <a:solidFill>
                  <a:srgbClr val="000A3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 b="0" i="0" u="none" strike="noStrike" cap="none" dirty="0">
              <a:solidFill>
                <a:srgbClr val="000A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6096000" y="3181647"/>
            <a:ext cx="25019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데이터 분석</a:t>
            </a:r>
            <a:r>
              <a:rPr 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/>
          <p:nvPr/>
        </p:nvCxnSpPr>
        <p:spPr>
          <a:xfrm>
            <a:off x="5511800" y="3058418"/>
            <a:ext cx="1714500" cy="0"/>
          </a:xfrm>
          <a:prstGeom prst="straightConnector1">
            <a:avLst/>
          </a:prstGeom>
          <a:noFill/>
          <a:ln w="22225" cap="flat" cmpd="sng">
            <a:solidFill>
              <a:srgbClr val="000A3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0757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selection</a:t>
            </a:r>
            <a:endParaRPr dirty="0"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418750-7628-90D8-11EA-9825D981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403" y="1085913"/>
            <a:ext cx="8683479" cy="5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419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 idx="0"/>
          </p:nvPr>
        </p:nvSpPr>
        <p:spPr>
          <a:xfrm>
            <a:off x="274320" y="172164"/>
            <a:ext cx="5532120" cy="4616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  <a:defRPr/>
            </a:pPr>
            <a:r>
              <a:rPr lang="en-US"/>
              <a:t>Feature</a:t>
            </a:r>
            <a:r>
              <a:rPr lang="ko-KR" altLang="en-US"/>
              <a:t> </a:t>
            </a:r>
            <a:r>
              <a:rPr lang="en-US" altLang="ko-KR"/>
              <a:t>selection</a:t>
            </a:r>
            <a:endParaRPr lang="en-US" altLang="ko-KR"/>
          </a:p>
        </p:txBody>
      </p:sp>
      <p:pic>
        <p:nvPicPr>
          <p:cNvPr id="108" name="Google Shape;10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789431" y="6409269"/>
            <a:ext cx="1346881" cy="27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0275" y="1055625"/>
            <a:ext cx="5345725" cy="5197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06439" y="1055625"/>
            <a:ext cx="5982437" cy="4318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323</ep:Words>
  <ep:PresentationFormat>와이드스크린</ep:PresentationFormat>
  <ep:Paragraphs>90</ep:Paragraphs>
  <ep:Slides>26</ep:Slides>
  <ep:Notes>26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슬라이드 2</vt:lpstr>
      <vt:lpstr>슬라이드 3</vt:lpstr>
      <vt:lpstr>AI Ground</vt:lpstr>
      <vt:lpstr>AI Ground</vt:lpstr>
      <vt:lpstr>AI Ground</vt:lpstr>
      <vt:lpstr>슬라이드 7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슬라이드 14</vt:lpstr>
      <vt:lpstr>Neural Collaborative Filtering</vt:lpstr>
      <vt:lpstr>Neural Collaborative Filtering</vt:lpstr>
      <vt:lpstr>Neural Collaborative Filtering</vt:lpstr>
      <vt:lpstr>Neural Collaborative Filtering</vt:lpstr>
      <vt:lpstr>Neural Collaborative Filtering</vt:lpstr>
      <vt:lpstr>Neural Collaborative Filtering</vt:lpstr>
      <vt:lpstr>Neural Collaborative Filtering</vt:lpstr>
      <vt:lpstr>슬라이드 22</vt:lpstr>
      <vt:lpstr>Hyper parameter tuning</vt:lpstr>
      <vt:lpstr>Hyper parameter tuning</vt:lpstr>
      <vt:lpstr>Hyper parameter tuning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2022-02-02T04:32:22.000</dcterms:created>
  <dc:creator>cs.hong</dc:creator>
  <cp:lastModifiedBy>ysdoh</cp:lastModifiedBy>
  <dcterms:modified xsi:type="dcterms:W3CDTF">2022-11-30T06:52:35.344</dcterms:modified>
  <cp:revision>10</cp:revision>
  <dc:title>PowerPoint 프레젠테이션</dc:title>
  <cp:version/>
</cp:coreProperties>
</file>