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7015">
          <p15:clr>
            <a:srgbClr val="A4A3A4"/>
          </p15:clr>
        </p15:guide>
        <p15:guide id="3" pos="665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WgSYlj+4OLmkNrxDCOJjjNvF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7015"/>
        <p:guide pos="665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a546671f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g1a546671f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546671f78_4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a546671f78_4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546671f78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a546671f78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546671f78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a546671f78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546671f78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a546671f78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546671f78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a546671f78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546671f78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a546671f78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546671f78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a546671f78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546671f78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a546671f78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546671f78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a546671f78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546671f78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a546671f78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546671f78_2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a546671f78_2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546671f78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a546671f78_0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a546671f78_0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a546671f78_0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546671f78_5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a546671f78_5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546671f78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a546671f78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546671f78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a546671f78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546671f78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a546671f78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546671f78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a546671f78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546671f78_0_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1a546671f78_0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546671f78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1a546671f78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a546671f78_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a546671f78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546671f7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a546671f7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546671f78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a546671f78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546671f78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a546671f78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546671f78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a546671f78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546671f78_4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a546671f78_4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546671f78_5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a546671f78_5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타이틀">
  <p:cSld name="타이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/>
          <p:nvPr/>
        </p:nvSpPr>
        <p:spPr>
          <a:xfrm>
            <a:off x="-1042369" y="4572000"/>
            <a:ext cx="16847702" cy="1557877"/>
          </a:xfrm>
          <a:custGeom>
            <a:rect b="b" l="l" r="r" t="t"/>
            <a:pathLst>
              <a:path extrusionOk="0" h="1557877" w="16847702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0" y="6129877"/>
            <a:ext cx="12192000" cy="728123"/>
          </a:xfrm>
          <a:prstGeom prst="rect">
            <a:avLst/>
          </a:prstGeom>
          <a:solidFill>
            <a:srgbClr val="0048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20"/>
          <p:cNvSpPr/>
          <p:nvPr/>
        </p:nvSpPr>
        <p:spPr>
          <a:xfrm flipH="1">
            <a:off x="0" y="4910677"/>
            <a:ext cx="12192000" cy="1219200"/>
          </a:xfrm>
          <a:prstGeom prst="rtTriangle">
            <a:avLst/>
          </a:prstGeom>
          <a:solidFill>
            <a:srgbClr val="0048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0"/>
          <p:cNvSpPr/>
          <p:nvPr/>
        </p:nvSpPr>
        <p:spPr>
          <a:xfrm rot="10800000">
            <a:off x="9664700" y="0"/>
            <a:ext cx="1079500" cy="1358900"/>
          </a:xfrm>
          <a:prstGeom prst="round1Rect">
            <a:avLst>
              <a:gd fmla="val 16667" name="adj"/>
            </a:avLst>
          </a:prstGeom>
          <a:solidFill>
            <a:srgbClr val="000A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1"/>
          <p:cNvGrpSpPr/>
          <p:nvPr/>
        </p:nvGrpSpPr>
        <p:grpSpPr>
          <a:xfrm rot="5400000">
            <a:off x="-2455338" y="2455339"/>
            <a:ext cx="6857997" cy="1947323"/>
            <a:chOff x="0" y="4910677"/>
            <a:chExt cx="12192000" cy="1947323"/>
          </a:xfrm>
        </p:grpSpPr>
        <p:sp>
          <p:nvSpPr>
            <p:cNvPr id="17" name="Google Shape;17;p21"/>
            <p:cNvSpPr/>
            <p:nvPr/>
          </p:nvSpPr>
          <p:spPr>
            <a:xfrm>
              <a:off x="0" y="6129877"/>
              <a:ext cx="12192000" cy="728123"/>
            </a:xfrm>
            <a:prstGeom prst="rect">
              <a:avLst/>
            </a:prstGeom>
            <a:solidFill>
              <a:srgbClr val="0048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8;p21"/>
            <p:cNvSpPr/>
            <p:nvPr/>
          </p:nvSpPr>
          <p:spPr>
            <a:xfrm flipH="1">
              <a:off x="0" y="4910677"/>
              <a:ext cx="12192000" cy="1219200"/>
            </a:xfrm>
            <a:prstGeom prst="rtTriangle">
              <a:avLst/>
            </a:prstGeom>
            <a:solidFill>
              <a:srgbClr val="0048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소제목">
  <p:cSld name="소제목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 rot="5400000">
            <a:off x="-1971676" y="1971675"/>
            <a:ext cx="6857997" cy="2914652"/>
          </a:xfrm>
          <a:prstGeom prst="rect">
            <a:avLst/>
          </a:prstGeom>
          <a:solidFill>
            <a:srgbClr val="0048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22"/>
          <p:cNvSpPr/>
          <p:nvPr/>
        </p:nvSpPr>
        <p:spPr>
          <a:xfrm flipH="1" rot="5400000">
            <a:off x="220990" y="2693658"/>
            <a:ext cx="6857997" cy="1470680"/>
          </a:xfrm>
          <a:prstGeom prst="rtTriangle">
            <a:avLst/>
          </a:prstGeom>
          <a:solidFill>
            <a:srgbClr val="0048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/>
          <p:nvPr/>
        </p:nvSpPr>
        <p:spPr>
          <a:xfrm>
            <a:off x="0" y="0"/>
            <a:ext cx="12192000" cy="738361"/>
          </a:xfrm>
          <a:prstGeom prst="rect">
            <a:avLst/>
          </a:prstGeom>
          <a:solidFill>
            <a:srgbClr val="0048D7"/>
          </a:solidFill>
          <a:ln>
            <a:noFill/>
          </a:ln>
          <a:effectLst>
            <a:outerShdw blurRad="50800" rotWithShape="0" algn="tl" dir="2700000" dist="381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23"/>
          <p:cNvSpPr txBox="1"/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3"/>
          <p:cNvSpPr txBox="1"/>
          <p:nvPr/>
        </p:nvSpPr>
        <p:spPr>
          <a:xfrm>
            <a:off x="7305472" y="249108"/>
            <a:ext cx="47665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[세션 제목을 슬라이드 마스터에서 입력해주세요]</a:t>
            </a:r>
            <a:endParaRPr b="0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/>
          <p:nvPr/>
        </p:nvSpPr>
        <p:spPr>
          <a:xfrm>
            <a:off x="11304702" y="6482838"/>
            <a:ext cx="621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엔딩">
  <p:cSld name="엔딩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0" y="0"/>
            <a:ext cx="12192000" cy="4003040"/>
          </a:xfrm>
          <a:prstGeom prst="rect">
            <a:avLst/>
          </a:prstGeom>
          <a:solidFill>
            <a:srgbClr val="0048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4"/>
          <p:cNvSpPr/>
          <p:nvPr/>
        </p:nvSpPr>
        <p:spPr>
          <a:xfrm flipH="1" rot="10800000">
            <a:off x="0" y="4003040"/>
            <a:ext cx="12192000" cy="1219200"/>
          </a:xfrm>
          <a:prstGeom prst="rtTriangle">
            <a:avLst/>
          </a:prstGeom>
          <a:solidFill>
            <a:srgbClr val="0048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타">
  <p:cSld name="기타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a546671f78_0_0"/>
          <p:cNvSpPr txBox="1"/>
          <p:nvPr/>
        </p:nvSpPr>
        <p:spPr>
          <a:xfrm>
            <a:off x="985520" y="1187748"/>
            <a:ext cx="40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KHUDA </a:t>
            </a:r>
            <a:r>
              <a:rPr lang="ko-KR" sz="1800"/>
              <a:t>데이터 비즈니스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정규 세션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1a546671f78_0_0"/>
          <p:cNvSpPr txBox="1"/>
          <p:nvPr/>
        </p:nvSpPr>
        <p:spPr>
          <a:xfrm>
            <a:off x="972820" y="1617721"/>
            <a:ext cx="7777500" cy="144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[주식기사 감성분석을 통한 주식등락 예측]</a:t>
            </a:r>
            <a:endParaRPr b="0" i="0" sz="54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a546671f78_0_0"/>
          <p:cNvSpPr txBox="1"/>
          <p:nvPr/>
        </p:nvSpPr>
        <p:spPr>
          <a:xfrm>
            <a:off x="9502351" y="840207"/>
            <a:ext cx="139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2022-11-</a:t>
            </a:r>
            <a:r>
              <a:rPr lang="ko-KR" sz="1100">
                <a:solidFill>
                  <a:schemeClr val="lt1"/>
                </a:solidFill>
              </a:rPr>
              <a:t>30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a546671f78_0_0"/>
          <p:cNvSpPr txBox="1"/>
          <p:nvPr/>
        </p:nvSpPr>
        <p:spPr>
          <a:xfrm>
            <a:off x="985525" y="4167675"/>
            <a:ext cx="31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[방제준, 임소영, 오찬세]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a546671f78_0_0"/>
          <p:cNvSpPr txBox="1"/>
          <p:nvPr/>
        </p:nvSpPr>
        <p:spPr>
          <a:xfrm>
            <a:off x="9680250" y="4173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KHUDA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a546671f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2351" y="5800703"/>
            <a:ext cx="2114457" cy="4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546671f78_4_9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a546671f78_4_9"/>
          <p:cNvSpPr txBox="1"/>
          <p:nvPr/>
        </p:nvSpPr>
        <p:spPr>
          <a:xfrm>
            <a:off x="990750" y="1359550"/>
            <a:ext cx="38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시도1</a:t>
            </a:r>
            <a:r>
              <a:rPr lang="ko-KR" sz="2000">
                <a:solidFill>
                  <a:srgbClr val="000A3E"/>
                </a:solidFill>
              </a:rPr>
              <a:t> - 금융감성사전만 이용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g1a546671f78_4_9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g1a546671f78_4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a546671f78_4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26225"/>
            <a:ext cx="12015799" cy="34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546671f78_0_221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a546671f78_0_221"/>
          <p:cNvSpPr txBox="1"/>
          <p:nvPr/>
        </p:nvSpPr>
        <p:spPr>
          <a:xfrm>
            <a:off x="990748" y="1359550"/>
            <a:ext cx="3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시도1 - </a:t>
            </a:r>
            <a:r>
              <a:rPr lang="ko-KR" sz="2000">
                <a:solidFill>
                  <a:srgbClr val="000A3E"/>
                </a:solidFill>
              </a:rPr>
              <a:t>금융감성사전만 이용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1a546671f78_0_221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g1a546671f78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a546671f78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700" y="1997901"/>
            <a:ext cx="10324976" cy="1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a546671f78_0_221"/>
          <p:cNvSpPr/>
          <p:nvPr/>
        </p:nvSpPr>
        <p:spPr>
          <a:xfrm>
            <a:off x="1185608" y="4361089"/>
            <a:ext cx="9820800" cy="1393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1a546671f78_0_221"/>
          <p:cNvSpPr txBox="1"/>
          <p:nvPr/>
        </p:nvSpPr>
        <p:spPr>
          <a:xfrm>
            <a:off x="1185600" y="4888500"/>
            <a:ext cx="98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긍정은 몇개 찾을 수 있으나, 부정을 하나도 찾지못하여 적합한 모델 x</a:t>
            </a:r>
            <a:endParaRPr b="0" i="0" sz="16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a546671f78_0_221"/>
          <p:cNvSpPr/>
          <p:nvPr/>
        </p:nvSpPr>
        <p:spPr>
          <a:xfrm>
            <a:off x="5056350" y="3428990"/>
            <a:ext cx="2079300" cy="603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A3E"/>
              </a:gs>
              <a:gs pos="100000">
                <a:srgbClr val="243786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46671f78_0_203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a546671f78_0_203"/>
          <p:cNvSpPr txBox="1"/>
          <p:nvPr/>
        </p:nvSpPr>
        <p:spPr>
          <a:xfrm>
            <a:off x="990750" y="1359550"/>
            <a:ext cx="52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시도2 - 뉴스라벨링 데이터 + 금융감성사전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1a546671f78_0_203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g1a546671f78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a546671f78_0_203"/>
          <p:cNvSpPr txBox="1"/>
          <p:nvPr/>
        </p:nvSpPr>
        <p:spPr>
          <a:xfrm>
            <a:off x="990750" y="1945026"/>
            <a:ext cx="7891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크롤링한 데이터 약 500개에 직접 긍정(1), 부정(2), 중립(0) 라벨링을 진행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직접 라벨링한 데이터 + sentiment corpus 데이터를 합쳐 모델 학습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a546671f78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5700"/>
            <a:ext cx="12191999" cy="302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546671f78_0_285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1a546671f78_0_285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g1a546671f78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a546671f78_0_285"/>
          <p:cNvSpPr/>
          <p:nvPr/>
        </p:nvSpPr>
        <p:spPr>
          <a:xfrm>
            <a:off x="5056350" y="3428990"/>
            <a:ext cx="2079300" cy="603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A3E"/>
              </a:gs>
              <a:gs pos="100000">
                <a:srgbClr val="243786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1a546671f78_0_285"/>
          <p:cNvSpPr txBox="1"/>
          <p:nvPr/>
        </p:nvSpPr>
        <p:spPr>
          <a:xfrm>
            <a:off x="969975" y="1360050"/>
            <a:ext cx="52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시도2 - 뉴스라벨링 데이터 + 금융감성사전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a546671f78_0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3" y="1933138"/>
            <a:ext cx="12078683" cy="11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a546671f78_0_285"/>
          <p:cNvSpPr/>
          <p:nvPr/>
        </p:nvSpPr>
        <p:spPr>
          <a:xfrm>
            <a:off x="1185608" y="4361089"/>
            <a:ext cx="9820800" cy="1393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1a546671f78_0_285"/>
          <p:cNvSpPr txBox="1"/>
          <p:nvPr/>
        </p:nvSpPr>
        <p:spPr>
          <a:xfrm>
            <a:off x="1185600" y="4888500"/>
            <a:ext cx="98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긍정은 몇개 찾을 수 있으나, 부정을 하나밖에 찾지못하여 적합한 모델 x</a:t>
            </a:r>
            <a:endParaRPr b="0" i="0" sz="16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546671f78_0_211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a546671f78_0_211"/>
          <p:cNvSpPr txBox="1"/>
          <p:nvPr/>
        </p:nvSpPr>
        <p:spPr>
          <a:xfrm>
            <a:off x="990734" y="1359550"/>
            <a:ext cx="86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시도3 - 한국어감성사전 + 뉴스라벨링 데이터 + 금융감성사전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a546671f78_0_211"/>
          <p:cNvSpPr txBox="1"/>
          <p:nvPr/>
        </p:nvSpPr>
        <p:spPr>
          <a:xfrm>
            <a:off x="981300" y="1830723"/>
            <a:ext cx="76626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그나마 좋은 결과.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KNU한국어 감성사전을 찾음. 전처리 후에 이 데이터도 합쳐서 모델을 학습시킴.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**KNU한국어 감성사전 : 행복하-[긍정], 나쁘-[부정] 감성 단어 사전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89" name="Google Shape;189;g1a546671f78_0_211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g1a546671f78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a546671f78_0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5052"/>
            <a:ext cx="12191998" cy="322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546671f78_0_302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a546671f78_0_302"/>
          <p:cNvSpPr txBox="1"/>
          <p:nvPr/>
        </p:nvSpPr>
        <p:spPr>
          <a:xfrm>
            <a:off x="990734" y="1359550"/>
            <a:ext cx="86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시도3 - 한국어감성사전 + 뉴스라벨링 데이터 + 금융감성사전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a546671f78_0_302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9" name="Google Shape;199;g1a546671f78_0_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a546671f78_0_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" y="1871900"/>
            <a:ext cx="12192000" cy="34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546671f78_0_312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LSTM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a546671f78_0_312"/>
          <p:cNvSpPr txBox="1"/>
          <p:nvPr/>
        </p:nvSpPr>
        <p:spPr>
          <a:xfrm>
            <a:off x="990734" y="1359550"/>
            <a:ext cx="86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시도3 - 한국어감성사전 + 뉴스라벨링 데이터 + 금융감성사전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1a546671f78_0_312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" name="Google Shape;208;g1a546671f78_0_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a546671f78_0_312"/>
          <p:cNvSpPr txBox="1"/>
          <p:nvPr/>
        </p:nvSpPr>
        <p:spPr>
          <a:xfrm>
            <a:off x="981300" y="1830715"/>
            <a:ext cx="102294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긍정, 부정 둘 다 잘찾음.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=&gt; 제일 괜찮은 모델로 생각되어 정확도를 측정 해봄.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1a546671f78_0_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125" y="2629452"/>
            <a:ext cx="9985950" cy="9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a546671f78_0_312"/>
          <p:cNvSpPr/>
          <p:nvPr/>
        </p:nvSpPr>
        <p:spPr>
          <a:xfrm>
            <a:off x="4926450" y="3757615"/>
            <a:ext cx="2079300" cy="603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A3E"/>
              </a:gs>
              <a:gs pos="100000">
                <a:srgbClr val="243786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1a546671f78_0_312"/>
          <p:cNvSpPr/>
          <p:nvPr/>
        </p:nvSpPr>
        <p:spPr>
          <a:xfrm>
            <a:off x="1185608" y="4483939"/>
            <a:ext cx="9820800" cy="1393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1a546671f78_0_312"/>
          <p:cNvSpPr txBox="1"/>
          <p:nvPr/>
        </p:nvSpPr>
        <p:spPr>
          <a:xfrm>
            <a:off x="1185600" y="5011350"/>
            <a:ext cx="98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LSTM중 84%으로 가장 높은 정확도를 보임.</a:t>
            </a:r>
            <a:endParaRPr b="0" i="0" sz="16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546671f78_0_187"/>
          <p:cNvSpPr/>
          <p:nvPr/>
        </p:nvSpPr>
        <p:spPr>
          <a:xfrm>
            <a:off x="398375" y="2516100"/>
            <a:ext cx="5150700" cy="31752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1a546671f78_0_187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a546671f78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a546671f78_0_187"/>
          <p:cNvSpPr txBox="1"/>
          <p:nvPr/>
        </p:nvSpPr>
        <p:spPr>
          <a:xfrm>
            <a:off x="716350" y="2743750"/>
            <a:ext cx="45273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Transformer (전이)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순환신경망의 경우 전의 결과가 후의 입력값으로 사용되기 때문에 전의 결과값이 나올 때까지 기다려야 함. </a:t>
            </a:r>
            <a:br>
              <a:rPr lang="ko-KR" sz="1300">
                <a:solidFill>
                  <a:schemeClr val="dk1"/>
                </a:solidFill>
              </a:rPr>
            </a:br>
            <a:r>
              <a:rPr lang="ko-KR" sz="1300">
                <a:solidFill>
                  <a:schemeClr val="dk1"/>
                </a:solidFill>
              </a:rPr>
              <a:t>(RNN 구조의 한계) 그러나 성능은 좋은데 너무너무 오래걸림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그러나 컴퓨터는 병렬연산이 가능함.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트랜스포머 구조로 나온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일론 머스크 OPEN-AI의 GPT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구글의 BERT (Bidirectional 양방향)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2" name="Google Shape;222;g1a546671f78_0_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378450"/>
            <a:ext cx="4527311" cy="16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a546671f78_0_187"/>
          <p:cNvSpPr txBox="1"/>
          <p:nvPr/>
        </p:nvSpPr>
        <p:spPr>
          <a:xfrm>
            <a:off x="990734" y="1359550"/>
            <a:ext cx="86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BERT란?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a546671f78_0_187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5" name="Google Shape;225;g1a546671f78_0_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4291425"/>
            <a:ext cx="4168100" cy="16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a546671f78_0_187"/>
          <p:cNvSpPr txBox="1"/>
          <p:nvPr/>
        </p:nvSpPr>
        <p:spPr>
          <a:xfrm>
            <a:off x="5993400" y="1760750"/>
            <a:ext cx="4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546671f78_2_23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a546671f78_2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a546671f78_2_23"/>
          <p:cNvSpPr txBox="1"/>
          <p:nvPr/>
        </p:nvSpPr>
        <p:spPr>
          <a:xfrm>
            <a:off x="6036750" y="2359600"/>
            <a:ext cx="4933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-KR" sz="1500">
                <a:solidFill>
                  <a:schemeClr val="dk1"/>
                </a:solidFill>
              </a:rPr>
              <a:t>한 번의 에포크로도 74%의 정확도 얻음.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-KR" sz="1500">
                <a:solidFill>
                  <a:schemeClr val="dk1"/>
                </a:solidFill>
              </a:rPr>
              <a:t>과적합 방지를 위해 한 번만 학습시킴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-KR" sz="1500">
                <a:solidFill>
                  <a:schemeClr val="dk1"/>
                </a:solidFill>
              </a:rPr>
              <a:t>BERT모델을 사용해 예측하기로 함!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4" name="Google Shape;234;g1a546671f78_2_23"/>
          <p:cNvSpPr txBox="1"/>
          <p:nvPr/>
        </p:nvSpPr>
        <p:spPr>
          <a:xfrm>
            <a:off x="990734" y="1359550"/>
            <a:ext cx="86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BERT 모델 학습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g1a546671f78_2_23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6" name="Google Shape;236;g1a546671f78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300" y="2359600"/>
            <a:ext cx="3818850" cy="25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546671f78_2_47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a546671f78_2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a546671f78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275" y="1609625"/>
            <a:ext cx="8057249" cy="36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1511300" y="487994"/>
            <a:ext cx="2616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24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2"/>
          <p:cNvGrpSpPr/>
          <p:nvPr/>
        </p:nvGrpSpPr>
        <p:grpSpPr>
          <a:xfrm>
            <a:off x="4693920" y="2764455"/>
            <a:ext cx="3810000" cy="1651743"/>
            <a:chOff x="2895600" y="1730989"/>
            <a:chExt cx="3810000" cy="1651743"/>
          </a:xfrm>
        </p:grpSpPr>
        <p:sp>
          <p:nvSpPr>
            <p:cNvPr id="48" name="Google Shape;48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2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2000">
                  <a:solidFill>
                    <a:srgbClr val="000A3E"/>
                  </a:solidFill>
                </a:rPr>
                <a:t>분석 과정]</a:t>
              </a:r>
              <a:endParaRPr b="0" i="0" sz="2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3467100" y="2083732"/>
              <a:ext cx="2502000" cy="12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1778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1600"/>
                <a:t>종목 설정]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7800" lvl="0" marL="1778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1600"/>
                <a:t>뉴스 제목 크롤링</a:t>
              </a: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7800" lvl="0" marL="1778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1600"/>
                <a:t>LSTM 모델 적용</a:t>
              </a: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7800" lvl="0" marL="1778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Char char="•"/>
              </a:pPr>
              <a:r>
                <a:rPr lang="ko-KR" sz="1600"/>
                <a:t>[BERT 모델 적용]</a:t>
              </a:r>
              <a:endParaRPr sz="1600"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4693920" y="4576021"/>
            <a:ext cx="3810000" cy="1011543"/>
            <a:chOff x="2895600" y="1730989"/>
            <a:chExt cx="3810000" cy="1011543"/>
          </a:xfrm>
        </p:grpSpPr>
        <p:sp>
          <p:nvSpPr>
            <p:cNvPr id="52" name="Google Shape;52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2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2000">
                  <a:solidFill>
                    <a:srgbClr val="000A3E"/>
                  </a:solidFill>
                </a:rPr>
                <a:t>결론 및 한계점</a:t>
              </a:r>
              <a:r>
                <a:rPr b="0" i="0" lang="ko-KR" sz="2000" u="none" cap="none" strike="noStrik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2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 txBox="1"/>
            <p:nvPr/>
          </p:nvSpPr>
          <p:spPr>
            <a:xfrm>
              <a:off x="3467100" y="2083732"/>
              <a:ext cx="2502000" cy="6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1778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1600"/>
                <a:t>결론 및 기대효과</a:t>
              </a: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7800" lvl="0" marL="1778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sz="1600"/>
                <a:t>한계점</a:t>
              </a:r>
              <a:r>
                <a:rPr b="0"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93920" y="1502389"/>
            <a:ext cx="3290020" cy="400110"/>
            <a:chOff x="2895600" y="1730989"/>
            <a:chExt cx="3290020" cy="400110"/>
          </a:xfrm>
        </p:grpSpPr>
        <p:sp>
          <p:nvSpPr>
            <p:cNvPr id="56" name="Google Shape;56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2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 txBox="1"/>
            <p:nvPr/>
          </p:nvSpPr>
          <p:spPr>
            <a:xfrm>
              <a:off x="3467100" y="1730989"/>
              <a:ext cx="2718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>
                  <a:solidFill>
                    <a:srgbClr val="000A3E"/>
                  </a:solidFill>
                </a:rPr>
                <a:t>[분석 배경]</a:t>
              </a:r>
              <a:endParaRPr b="0" i="0" sz="2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" name="Google Shape;58;p2"/>
          <p:cNvCxnSpPr/>
          <p:nvPr/>
        </p:nvCxnSpPr>
        <p:spPr>
          <a:xfrm>
            <a:off x="4533900" y="1533181"/>
            <a:ext cx="0" cy="4749800"/>
          </a:xfrm>
          <a:prstGeom prst="straightConnector1">
            <a:avLst/>
          </a:prstGeom>
          <a:noFill/>
          <a:ln cap="flat" cmpd="sng" w="12700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2"/>
          <p:cNvSpPr txBox="1"/>
          <p:nvPr/>
        </p:nvSpPr>
        <p:spPr>
          <a:xfrm>
            <a:off x="5247600" y="1902500"/>
            <a:ext cx="1393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solidFill>
                  <a:schemeClr val="dk1"/>
                </a:solidFill>
              </a:rPr>
              <a:t>[분석 배경]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solidFill>
                  <a:schemeClr val="dk1"/>
                </a:solidFill>
              </a:rPr>
              <a:t>[분석 흐름]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546671f78_2_58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a546671f78_2_58"/>
          <p:cNvSpPr txBox="1"/>
          <p:nvPr/>
        </p:nvSpPr>
        <p:spPr>
          <a:xfrm>
            <a:off x="990750" y="1359550"/>
            <a:ext cx="4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크롤링한 뉴스들 적용해보기_시도 1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g1a546671f78_2_58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g1a546671f78_2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a546671f78_2_58"/>
          <p:cNvSpPr txBox="1"/>
          <p:nvPr/>
        </p:nvSpPr>
        <p:spPr>
          <a:xfrm>
            <a:off x="990750" y="2002175"/>
            <a:ext cx="3102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s_date = '2022.08.01'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query = '삼성'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days = 50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maxpage = '1'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highlight>
                  <a:srgbClr val="F1C232"/>
                </a:highlight>
              </a:rPr>
              <a:t>[ 하루 10개 뉴스씩, 50일동안의 데이터 ]</a:t>
            </a:r>
            <a:endParaRPr sz="1200">
              <a:solidFill>
                <a:schemeClr val="dk1"/>
              </a:solidFill>
              <a:highlight>
                <a:srgbClr val="F1C23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3" name="Google Shape;253;g1a546671f78_2_58"/>
          <p:cNvPicPr preferRelativeResize="0"/>
          <p:nvPr/>
        </p:nvPicPr>
        <p:blipFill rotWithShape="1">
          <a:blip r:embed="rId4">
            <a:alphaModFix/>
          </a:blip>
          <a:srcRect b="1553" l="0" r="0" t="1939"/>
          <a:stretch/>
        </p:blipFill>
        <p:spPr>
          <a:xfrm>
            <a:off x="8087600" y="1868150"/>
            <a:ext cx="3428850" cy="44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a546671f78_2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050" y="1935050"/>
            <a:ext cx="3792381" cy="17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a546671f78_2_58"/>
          <p:cNvSpPr txBox="1"/>
          <p:nvPr/>
        </p:nvSpPr>
        <p:spPr>
          <a:xfrm>
            <a:off x="1055700" y="4229850"/>
            <a:ext cx="6513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하루당 기사 10개씩으로 예측을 하기엔 부족한 양이다.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부정인 데이터는 등락률이 무조건 하락임을 보이는 반면, </a:t>
            </a:r>
            <a:br>
              <a:rPr lang="ko-KR" sz="1800">
                <a:solidFill>
                  <a:schemeClr val="dk1"/>
                </a:solidFill>
              </a:rPr>
            </a:br>
            <a:r>
              <a:rPr lang="ko-KR" sz="1800">
                <a:solidFill>
                  <a:schemeClr val="dk1"/>
                </a:solidFill>
              </a:rPr>
              <a:t>긍정인 데이터는 등락률을 잘 예측 못하는 것을 볼 수 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=&gt; 적합 x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a546671f78_0_359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a546671f78_0_359"/>
          <p:cNvSpPr txBox="1"/>
          <p:nvPr/>
        </p:nvSpPr>
        <p:spPr>
          <a:xfrm>
            <a:off x="990746" y="1359550"/>
            <a:ext cx="46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크롤링한 뉴스들 적용해보기_시도 2</a:t>
            </a:r>
            <a:endParaRPr sz="2000">
              <a:solidFill>
                <a:srgbClr val="000A3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A3E"/>
              </a:solidFill>
            </a:endParaRPr>
          </a:p>
        </p:txBody>
      </p:sp>
      <p:cxnSp>
        <p:nvCxnSpPr>
          <p:cNvPr id="262" name="Google Shape;262;g1a546671f78_0_359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3" name="Google Shape;263;g1a546671f78_0_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a546671f78_0_359"/>
          <p:cNvSpPr txBox="1"/>
          <p:nvPr/>
        </p:nvSpPr>
        <p:spPr>
          <a:xfrm>
            <a:off x="990750" y="2002176"/>
            <a:ext cx="77484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s_date = '2022.08.01'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query = '삼성'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days = 30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maxpage = '2'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highlight>
                  <a:srgbClr val="F1C232"/>
                </a:highlight>
              </a:rPr>
              <a:t>[ 하루 20개 뉴스씩, 30일동안의 데이터 ]</a:t>
            </a:r>
            <a:endParaRPr sz="1200">
              <a:solidFill>
                <a:schemeClr val="dk1"/>
              </a:solidFill>
              <a:highlight>
                <a:srgbClr val="F1C23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65" name="Google Shape;265;g1a546671f78_0_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075" y="1941630"/>
            <a:ext cx="35242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a546671f78_0_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075" y="2067539"/>
            <a:ext cx="40767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a546671f78_0_359"/>
          <p:cNvSpPr txBox="1"/>
          <p:nvPr/>
        </p:nvSpPr>
        <p:spPr>
          <a:xfrm>
            <a:off x="883900" y="4414275"/>
            <a:ext cx="67140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데이터 개수를 늘려보니,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시도 1 보다는 부정 데이터의 비율이 높아짐.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시도 2도 부정인 데이터가 무조건 등락률이 하락이나, 여전히 긍정인 데이터는 등락률 예측이 어려움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=&gt; 적합  x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546671f78_0_379"/>
          <p:cNvSpPr/>
          <p:nvPr/>
        </p:nvSpPr>
        <p:spPr>
          <a:xfrm>
            <a:off x="1185600" y="3842505"/>
            <a:ext cx="9820800" cy="20859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1a546671f78_0_379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a546671f78_0_379"/>
          <p:cNvSpPr txBox="1"/>
          <p:nvPr/>
        </p:nvSpPr>
        <p:spPr>
          <a:xfrm>
            <a:off x="990744" y="1359550"/>
            <a:ext cx="536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크롤링한 뉴스들 적용해보기_시도 3</a:t>
            </a:r>
            <a:endParaRPr sz="2000">
              <a:solidFill>
                <a:srgbClr val="000A3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A3E"/>
              </a:solidFill>
            </a:endParaRPr>
          </a:p>
        </p:txBody>
      </p:sp>
      <p:cxnSp>
        <p:nvCxnSpPr>
          <p:cNvPr id="275" name="Google Shape;275;g1a546671f78_0_379"/>
          <p:cNvCxnSpPr/>
          <p:nvPr/>
        </p:nvCxnSpPr>
        <p:spPr>
          <a:xfrm>
            <a:off x="1055688" y="17602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6" name="Google Shape;276;g1a546671f78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a546671f78_0_379"/>
          <p:cNvSpPr txBox="1"/>
          <p:nvPr/>
        </p:nvSpPr>
        <p:spPr>
          <a:xfrm>
            <a:off x="990750" y="2002176"/>
            <a:ext cx="77484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s_date = '2022.08.01'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query = '삼성'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days = 30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maxpage = '3' (하루당 기사 30개씩)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8" name="Google Shape;278;g1a546671f78_0_379"/>
          <p:cNvSpPr txBox="1"/>
          <p:nvPr/>
        </p:nvSpPr>
        <p:spPr>
          <a:xfrm>
            <a:off x="4637600" y="2067550"/>
            <a:ext cx="78105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가장 높은 정확도와 척도를 보임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=&gt; 날짜별 뉴스 개수가 많을수록 더 예측을 잘 하는 경향이 존재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그러나 </a:t>
            </a:r>
            <a:r>
              <a:rPr lang="ko-KR" sz="1200">
                <a:solidFill>
                  <a:schemeClr val="dk1"/>
                </a:solidFill>
              </a:rPr>
              <a:t>크롤링에 굉장히 시간이 많이 소요.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종목별로, 날짜별 기사 30개씩, 30일 간의 데이터를 수집하기로 함.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9" name="Google Shape;279;g1a546671f78_0_379"/>
          <p:cNvSpPr txBox="1"/>
          <p:nvPr/>
        </p:nvSpPr>
        <p:spPr>
          <a:xfrm>
            <a:off x="1593550" y="4030250"/>
            <a:ext cx="92769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/>
              <a:t>2022.08.01 ~ 2022.08.30(30일) 의 주가예측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각 날짜별 뉴스기사 개수가 너무 적으면 예측이 잘 안 되기 때문에 하루당 뉴스 30개씩을 가져오기로 함.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원래 3개월을 목표로 했으나, 크롤링에 너무 오랜 시간이 소요되어 30일의 주가를 예측하기로 함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546671f78_5_38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a546671f78_5_38"/>
          <p:cNvSpPr txBox="1"/>
          <p:nvPr/>
        </p:nvSpPr>
        <p:spPr>
          <a:xfrm>
            <a:off x="990744" y="1359550"/>
            <a:ext cx="5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모델의 감성 분류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a546671f78_5_38"/>
          <p:cNvSpPr txBox="1"/>
          <p:nvPr/>
        </p:nvSpPr>
        <p:spPr>
          <a:xfrm>
            <a:off x="5235975" y="2130750"/>
            <a:ext cx="66693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다음과 같이 날짜별로,</a:t>
            </a:r>
            <a:br>
              <a:rPr lang="ko-KR" sz="1600">
                <a:solidFill>
                  <a:schemeClr val="dk1"/>
                </a:solidFill>
              </a:rPr>
            </a:br>
            <a:r>
              <a:rPr lang="ko-KR" sz="1600">
                <a:solidFill>
                  <a:schemeClr val="dk1"/>
                </a:solidFill>
              </a:rPr>
              <a:t>뉴스 중에 각 감성(긍정,부정,중립)으로 예측한 것의 비율을 뽑아냄.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이때 긍정 or 부정만 판단할 것이므로 중립의 비율은 무시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부정의 비율이 굉장히 낮게 나옴.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선택한 BERT모델의 특성상(train할 때 데이터 특성, test를 위한 데이터 특성 등..), 부정보다 긍정의 비율이 다 높게 나오는 것으로 보임. 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긍정이라 예측한 뉴스제목 중 부정적인 것들이 꽤 있지만,  부정이라 예측한 뉴스는 대부분 실제로 부정적인 것이었음.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=&gt; 따라서 긍정 or 부정의 판단 방법을 다양하게 고민해봄.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1a546671f78_5_38"/>
          <p:cNvCxnSpPr/>
          <p:nvPr/>
        </p:nvCxnSpPr>
        <p:spPr>
          <a:xfrm>
            <a:off x="1055688" y="17597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8" name="Google Shape;288;g1a546671f78_5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a546671f78_5_38"/>
          <p:cNvPicPr preferRelativeResize="0"/>
          <p:nvPr/>
        </p:nvPicPr>
        <p:blipFill rotWithShape="1">
          <a:blip r:embed="rId4">
            <a:alphaModFix/>
          </a:blip>
          <a:srcRect b="36151" l="0" r="0" t="0"/>
          <a:stretch/>
        </p:blipFill>
        <p:spPr>
          <a:xfrm>
            <a:off x="464625" y="2130750"/>
            <a:ext cx="4584651" cy="36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546671f78_0_400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a546671f78_0_400"/>
          <p:cNvSpPr txBox="1"/>
          <p:nvPr/>
        </p:nvSpPr>
        <p:spPr>
          <a:xfrm>
            <a:off x="990744" y="1359550"/>
            <a:ext cx="535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1. 부정비율과 긍정비율의 비교</a:t>
            </a:r>
            <a:endParaRPr b="0" i="0" sz="23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a546671f78_0_400"/>
          <p:cNvSpPr txBox="1"/>
          <p:nvPr/>
        </p:nvSpPr>
        <p:spPr>
          <a:xfrm>
            <a:off x="578125" y="2812225"/>
            <a:ext cx="93342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ko-KR" sz="1600">
                <a:solidFill>
                  <a:schemeClr val="dk1"/>
                </a:solidFill>
              </a:rPr>
            </a:br>
            <a:br>
              <a:rPr b="1" lang="ko-KR" sz="1600">
                <a:solidFill>
                  <a:schemeClr val="dk1"/>
                </a:solidFill>
              </a:rPr>
            </a:br>
            <a:r>
              <a:rPr lang="ko-KR" sz="1600">
                <a:solidFill>
                  <a:schemeClr val="dk1"/>
                </a:solidFill>
              </a:rPr>
              <a:t> if ) (부정비율) x 4 &gt; (긍정비율) ⇒ 부정</a:t>
            </a:r>
            <a:br>
              <a:rPr lang="ko-KR" sz="1600">
                <a:solidFill>
                  <a:schemeClr val="dk1"/>
                </a:solidFill>
              </a:rPr>
            </a:br>
            <a:br>
              <a:rPr lang="ko-KR" sz="1600">
                <a:solidFill>
                  <a:schemeClr val="dk1"/>
                </a:solidFill>
              </a:rPr>
            </a:br>
            <a:r>
              <a:rPr lang="ko-KR" sz="1600">
                <a:solidFill>
                  <a:schemeClr val="dk1"/>
                </a:solidFill>
              </a:rPr>
              <a:t> if ) (부정비율) x 4 &lt; (긍정비율) ⇒ 긍정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=&gt; 여전히 부정으로 예측하는 뉴스가 적게 나옴.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cxnSp>
        <p:nvCxnSpPr>
          <p:cNvPr id="297" name="Google Shape;297;g1a546671f78_0_400"/>
          <p:cNvCxnSpPr/>
          <p:nvPr/>
        </p:nvCxnSpPr>
        <p:spPr>
          <a:xfrm>
            <a:off x="1055688" y="17597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8" name="Google Shape;298;g1a546671f78_0_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a546671f78_0_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600" y="2408688"/>
            <a:ext cx="6444401" cy="31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546671f78_0_410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a546671f78_0_410"/>
          <p:cNvSpPr txBox="1"/>
          <p:nvPr/>
        </p:nvSpPr>
        <p:spPr>
          <a:xfrm>
            <a:off x="990744" y="1359550"/>
            <a:ext cx="535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2. 새로운 지수(지표) 만들기</a:t>
            </a:r>
            <a:endParaRPr b="0" i="0" sz="22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a546671f78_0_410"/>
          <p:cNvSpPr txBox="1"/>
          <p:nvPr/>
        </p:nvSpPr>
        <p:spPr>
          <a:xfrm>
            <a:off x="990750" y="1957425"/>
            <a:ext cx="25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cxnSp>
        <p:nvCxnSpPr>
          <p:cNvPr id="307" name="Google Shape;307;g1a546671f78_0_410"/>
          <p:cNvCxnSpPr/>
          <p:nvPr/>
        </p:nvCxnSpPr>
        <p:spPr>
          <a:xfrm>
            <a:off x="1055688" y="17597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8" name="Google Shape;308;g1a546671f78_0_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a546671f78_0_410"/>
          <p:cNvSpPr txBox="1"/>
          <p:nvPr/>
        </p:nvSpPr>
        <p:spPr>
          <a:xfrm>
            <a:off x="1092900" y="1957425"/>
            <a:ext cx="25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감성지수(ratio, 감성비율)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0" name="Google Shape;310;g1a546671f78_0_410"/>
          <p:cNvSpPr txBox="1"/>
          <p:nvPr/>
        </p:nvSpPr>
        <p:spPr>
          <a:xfrm>
            <a:off x="1160775" y="2329200"/>
            <a:ext cx="6291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‘부정’으로 예측한 것에 더 많은 가중치를 주도록 ratio를 설정함.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이를 주가등락을 예측하는 데 사용할 지수(지표)로 사용하고자 함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1a546671f78_0_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075" y="3161400"/>
            <a:ext cx="6613607" cy="339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a546671f78_0_410"/>
          <p:cNvSpPr/>
          <p:nvPr/>
        </p:nvSpPr>
        <p:spPr>
          <a:xfrm>
            <a:off x="4880275" y="4681075"/>
            <a:ext cx="1067100" cy="17283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546671f78_2_110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a546671f78_2_110"/>
          <p:cNvSpPr txBox="1"/>
          <p:nvPr/>
        </p:nvSpPr>
        <p:spPr>
          <a:xfrm>
            <a:off x="990744" y="1359550"/>
            <a:ext cx="535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긍정 or 부정 판단하기</a:t>
            </a:r>
            <a:endParaRPr b="0" i="0" sz="22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a546671f78_2_110"/>
          <p:cNvSpPr txBox="1"/>
          <p:nvPr/>
        </p:nvSpPr>
        <p:spPr>
          <a:xfrm>
            <a:off x="990750" y="1957425"/>
            <a:ext cx="25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cxnSp>
        <p:nvCxnSpPr>
          <p:cNvPr id="320" name="Google Shape;320;g1a546671f78_2_110"/>
          <p:cNvCxnSpPr/>
          <p:nvPr/>
        </p:nvCxnSpPr>
        <p:spPr>
          <a:xfrm>
            <a:off x="1055688" y="17597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1" name="Google Shape;321;g1a546671f78_2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a546671f78_2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162" y="2063075"/>
            <a:ext cx="4348738" cy="428114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a546671f78_2_110"/>
          <p:cNvSpPr txBox="1"/>
          <p:nvPr/>
        </p:nvSpPr>
        <p:spPr>
          <a:xfrm>
            <a:off x="5964200" y="2176925"/>
            <a:ext cx="55320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예측값 판단에 이 ratio(감성지수)를 기준으로 함.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이 모델은 상대적으로 ‘부정’을 잘 예측하지 못하므로 (부정보다 긍정으로 예측한 뉴스가 훨 많음)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ratio &gt; 40 ⇒ 긍정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ratio &lt; 40 ⇒ 부정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>
                <a:solidFill>
                  <a:schemeClr val="dk1"/>
                </a:solidFill>
              </a:rPr>
              <a:t>으로 판단하고자 함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546671f78_0_460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a546671f78_0_460"/>
          <p:cNvSpPr txBox="1"/>
          <p:nvPr/>
        </p:nvSpPr>
        <p:spPr>
          <a:xfrm>
            <a:off x="990744" y="1359550"/>
            <a:ext cx="5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모델 평가 방법 1. Confusion Matrics</a:t>
            </a:r>
            <a:r>
              <a:rPr lang="ko-KR" sz="2000">
                <a:solidFill>
                  <a:srgbClr val="000A3E"/>
                </a:solidFill>
              </a:rPr>
              <a:t> 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g1a546671f78_0_460"/>
          <p:cNvCxnSpPr/>
          <p:nvPr/>
        </p:nvCxnSpPr>
        <p:spPr>
          <a:xfrm>
            <a:off x="1055688" y="17597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1" name="Google Shape;331;g1a546671f78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a546671f78_0_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625" y="2097875"/>
            <a:ext cx="3878900" cy="298183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a546671f78_0_460"/>
          <p:cNvSpPr txBox="1"/>
          <p:nvPr/>
        </p:nvSpPr>
        <p:spPr>
          <a:xfrm>
            <a:off x="1234325" y="2035625"/>
            <a:ext cx="6252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Accuracy, Precision 등 평가</a:t>
            </a:r>
            <a:endParaRPr b="1"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-KR" sz="1600">
                <a:solidFill>
                  <a:schemeClr val="dk1"/>
                </a:solidFill>
              </a:rPr>
              <a:t>recall = True인 것 중에서 모델이 True라고 예측한 것의 비율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600">
                <a:solidFill>
                  <a:schemeClr val="dk1"/>
                </a:solidFill>
              </a:rPr>
              <a:t>precision = True라고 예측한 것 중에서 실제 True인 것의 비율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600">
                <a:solidFill>
                  <a:schemeClr val="dk1"/>
                </a:solidFill>
              </a:rPr>
              <a:t>accuracy = 예측이 맞은 것의 비율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sz="1600">
                <a:solidFill>
                  <a:schemeClr val="dk1"/>
                </a:solidFill>
              </a:rPr>
              <a:t>f1 score = Precision과 Recall의 조화평균</a:t>
            </a:r>
            <a:br>
              <a:rPr b="1" lang="ko-KR" sz="1600">
                <a:solidFill>
                  <a:schemeClr val="dk1"/>
                </a:solidFill>
              </a:rPr>
            </a:br>
            <a:br>
              <a:rPr b="1" lang="ko-KR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1a546671f78_0_4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499" y="4692025"/>
            <a:ext cx="5908575" cy="13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a546671f78_0_460"/>
          <p:cNvSpPr/>
          <p:nvPr/>
        </p:nvSpPr>
        <p:spPr>
          <a:xfrm>
            <a:off x="7398675" y="3742025"/>
            <a:ext cx="4055100" cy="13944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546671f78_0_476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BERT 모델 적용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a546671f78_0_476"/>
          <p:cNvSpPr txBox="1"/>
          <p:nvPr/>
        </p:nvSpPr>
        <p:spPr>
          <a:xfrm>
            <a:off x="990744" y="1359550"/>
            <a:ext cx="5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모델 평가 방법 2. 카이제곱검정 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g1a546671f78_0_476"/>
          <p:cNvCxnSpPr/>
          <p:nvPr/>
        </p:nvCxnSpPr>
        <p:spPr>
          <a:xfrm>
            <a:off x="1055688" y="17597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3" name="Google Shape;343;g1a546671f78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a546671f78_0_476"/>
          <p:cNvSpPr txBox="1"/>
          <p:nvPr/>
        </p:nvSpPr>
        <p:spPr>
          <a:xfrm>
            <a:off x="541050" y="2402737"/>
            <a:ext cx="6252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가설검정 : 두 범주가 독립인지 아닌지, 카이제곱검정 진행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p-value : 0.0435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유의수준 0.1하에 p-value가 이보다 작기 때문에, 귀무가설을 기각하고 대립가설을 수용함.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결론 : 두 변수는 독립이 아님. 종속일 가능성이 크다.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=&gt; 우리가 설정한 </a:t>
            </a:r>
            <a:r>
              <a:rPr lang="ko-KR" sz="1600">
                <a:solidFill>
                  <a:schemeClr val="dk1"/>
                </a:solidFill>
                <a:highlight>
                  <a:srgbClr val="F4CCCC"/>
                </a:highlight>
              </a:rPr>
              <a:t>감성지수는 주가와 종속적인 관계</a:t>
            </a:r>
            <a:r>
              <a:rPr lang="ko-KR" sz="1600">
                <a:solidFill>
                  <a:schemeClr val="dk1"/>
                </a:solidFill>
              </a:rPr>
              <a:t>에 있다고 볼 수 있다.</a:t>
            </a:r>
            <a:br>
              <a:rPr b="1" lang="ko-KR" sz="1600">
                <a:solidFill>
                  <a:schemeClr val="dk1"/>
                </a:solidFill>
              </a:rPr>
            </a:br>
            <a:br>
              <a:rPr b="1" lang="ko-KR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1a546671f78_0_4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250" y="1936275"/>
            <a:ext cx="5163825" cy="41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546671f78_0_118"/>
          <p:cNvSpPr txBox="1"/>
          <p:nvPr/>
        </p:nvSpPr>
        <p:spPr>
          <a:xfrm>
            <a:off x="5397500" y="1565820"/>
            <a:ext cx="162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ko-KR" sz="440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="0" i="0" sz="2400" u="none" cap="none" strike="noStrike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1" name="Google Shape;351;g1a546671f78_0_118"/>
          <p:cNvSpPr txBox="1"/>
          <p:nvPr/>
        </p:nvSpPr>
        <p:spPr>
          <a:xfrm>
            <a:off x="5397500" y="2212032"/>
            <a:ext cx="422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4000">
                <a:solidFill>
                  <a:srgbClr val="000A3E"/>
                </a:solidFill>
              </a:rPr>
              <a:t>결론 및 한계점</a:t>
            </a:r>
            <a:r>
              <a:rPr b="0" i="0" lang="ko-KR" sz="4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4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a546671f78_0_118"/>
          <p:cNvSpPr txBox="1"/>
          <p:nvPr/>
        </p:nvSpPr>
        <p:spPr>
          <a:xfrm>
            <a:off x="6096000" y="3181647"/>
            <a:ext cx="2502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600"/>
              <a:t>결론 및 기대효과]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600"/>
              <a:t>한계점 및 향후과제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g1a546671f78_0_118"/>
          <p:cNvCxnSpPr/>
          <p:nvPr/>
        </p:nvCxnSpPr>
        <p:spPr>
          <a:xfrm flipH="1" rot="10800000">
            <a:off x="5511800" y="3055418"/>
            <a:ext cx="3761400" cy="3000"/>
          </a:xfrm>
          <a:prstGeom prst="straightConnector1">
            <a:avLst/>
          </a:prstGeom>
          <a:noFill/>
          <a:ln cap="flat" cmpd="sng" w="222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397500" y="1565820"/>
            <a:ext cx="1625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ko-KR" sz="440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0" i="0" sz="2400" u="none" cap="none" strike="noStrike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397500" y="2212032"/>
            <a:ext cx="422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4000">
                <a:solidFill>
                  <a:srgbClr val="000A3E"/>
                </a:solidFill>
              </a:rPr>
              <a:t>분석 배경</a:t>
            </a:r>
            <a:r>
              <a:rPr b="0" i="0" lang="ko-KR" sz="4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4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6096000" y="3181647"/>
            <a:ext cx="2502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/>
              <a:t>[분석 배경]</a:t>
            </a:r>
            <a:endParaRPr sz="1600"/>
          </a:p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600"/>
              <a:t>분석 흐름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3"/>
          <p:cNvCxnSpPr/>
          <p:nvPr/>
        </p:nvCxnSpPr>
        <p:spPr>
          <a:xfrm flipH="1" rot="10800000">
            <a:off x="5511800" y="3043418"/>
            <a:ext cx="2433300" cy="15000"/>
          </a:xfrm>
          <a:prstGeom prst="straightConnector1">
            <a:avLst/>
          </a:prstGeom>
          <a:noFill/>
          <a:ln cap="flat" cmpd="sng" w="222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03 결론 및 한계점 - 결론 및 기대효과</a:t>
            </a:r>
            <a:endParaRPr b="1"/>
          </a:p>
        </p:txBody>
      </p:sp>
      <p:sp>
        <p:nvSpPr>
          <p:cNvPr id="359" name="Google Shape;359;p7"/>
          <p:cNvSpPr/>
          <p:nvPr/>
        </p:nvSpPr>
        <p:spPr>
          <a:xfrm>
            <a:off x="1185650" y="1849675"/>
            <a:ext cx="9820800" cy="36138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7"/>
          <p:cNvSpPr txBox="1"/>
          <p:nvPr/>
        </p:nvSpPr>
        <p:spPr>
          <a:xfrm>
            <a:off x="1371194" y="2980549"/>
            <a:ext cx="94497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600">
                <a:solidFill>
                  <a:schemeClr val="dk1"/>
                </a:solidFill>
              </a:rPr>
              <a:t>뉴스의 감성분석만으로 주가등락을 판단하기 어렵지만, </a:t>
            </a:r>
            <a:br>
              <a:rPr lang="ko-KR" sz="1600">
                <a:solidFill>
                  <a:schemeClr val="dk1"/>
                </a:solidFill>
              </a:rPr>
            </a:br>
            <a:r>
              <a:rPr lang="ko-KR" sz="1600">
                <a:solidFill>
                  <a:schemeClr val="dk1"/>
                </a:solidFill>
                <a:highlight>
                  <a:srgbClr val="EAD1DC"/>
                </a:highlight>
              </a:rPr>
              <a:t>감성지수와 주가등락이 어느정도 관계</a:t>
            </a:r>
            <a:r>
              <a:rPr lang="ko-KR" sz="1600">
                <a:solidFill>
                  <a:schemeClr val="dk1"/>
                </a:solidFill>
              </a:rPr>
              <a:t>가 있음을 알아낼 수 있었다.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600">
                <a:solidFill>
                  <a:schemeClr val="dk1"/>
                </a:solidFill>
                <a:highlight>
                  <a:srgbClr val="EAD1DC"/>
                </a:highlight>
              </a:rPr>
              <a:t>감성지수를 주가등락 예측을 하는 데에 필요한 여러 지표 중 하나로 활용</a:t>
            </a:r>
            <a:r>
              <a:rPr lang="ko-KR" sz="1600">
                <a:solidFill>
                  <a:schemeClr val="dk1"/>
                </a:solidFill>
              </a:rPr>
              <a:t>함으로써 예측의 정확도를 높일 수 있다.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600">
                <a:solidFill>
                  <a:schemeClr val="dk1"/>
                </a:solidFill>
              </a:rPr>
              <a:t>뉴스기사가 많을수록 좋은 예측을 보였다.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A3E"/>
              </a:solidFill>
            </a:endParaRPr>
          </a:p>
        </p:txBody>
      </p:sp>
      <p:sp>
        <p:nvSpPr>
          <p:cNvPr id="361" name="Google Shape;361;p7"/>
          <p:cNvSpPr txBox="1"/>
          <p:nvPr/>
        </p:nvSpPr>
        <p:spPr>
          <a:xfrm>
            <a:off x="1418369" y="2135989"/>
            <a:ext cx="32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000A3E"/>
                </a:solidFill>
              </a:rPr>
              <a:t>결론 및 기대효과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546671f78_2_133"/>
          <p:cNvSpPr/>
          <p:nvPr/>
        </p:nvSpPr>
        <p:spPr>
          <a:xfrm>
            <a:off x="790600" y="1167350"/>
            <a:ext cx="6122400" cy="54258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1a546671f78_2_133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03 결론 및 한계점 - 한계점 및 향후과제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a546671f78_2_133"/>
          <p:cNvSpPr txBox="1"/>
          <p:nvPr/>
        </p:nvSpPr>
        <p:spPr>
          <a:xfrm>
            <a:off x="981309" y="1275017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000A3E"/>
                </a:solidFill>
              </a:rPr>
              <a:t>한계점</a:t>
            </a:r>
            <a:endParaRPr b="1" i="0" sz="2000" u="none" cap="none" strike="noStrike">
              <a:solidFill>
                <a:srgbClr val="000A3E"/>
              </a:solidFill>
            </a:endParaRPr>
          </a:p>
        </p:txBody>
      </p:sp>
      <p:sp>
        <p:nvSpPr>
          <p:cNvPr id="370" name="Google Shape;370;g1a546671f78_2_133"/>
          <p:cNvSpPr txBox="1"/>
          <p:nvPr/>
        </p:nvSpPr>
        <p:spPr>
          <a:xfrm>
            <a:off x="981300" y="2016875"/>
            <a:ext cx="5823900" cy="3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-KR" sz="1500" u="sng">
                <a:solidFill>
                  <a:schemeClr val="dk1"/>
                </a:solidFill>
              </a:rPr>
              <a:t>뉴스 기사 감성분석의 한계점 </a:t>
            </a:r>
            <a:endParaRPr sz="1500" u="sng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긍정, 부정 단어가 함께 들어있는 문장이 많아 컴퓨터 자체의 문장 문맥의 이해도 감소</a:t>
            </a:r>
            <a:br>
              <a:rPr lang="ko-KR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-KR" sz="1500" u="sng">
                <a:solidFill>
                  <a:schemeClr val="dk1"/>
                </a:solidFill>
              </a:rPr>
              <a:t>뉴스 크롤링의 장시간 소요</a:t>
            </a:r>
            <a:endParaRPr sz="1500" u="sng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하루당 뉴스 30개씩 크롤링 → 예측성 향상에 부족한 양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주가등락 예측 기간을 30일로 한정 → 더 긴 기간으로 예측 시 해당 모델의 결과 예측 불가</a:t>
            </a:r>
            <a:br>
              <a:rPr lang="ko-KR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-KR" sz="1500" u="sng">
                <a:solidFill>
                  <a:schemeClr val="dk1"/>
                </a:solidFill>
              </a:rPr>
              <a:t>주가의 선반영</a:t>
            </a:r>
            <a:endParaRPr sz="1500" u="sng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어떤 사건에 관한 뉴스 발생 전 해당 주가는 그 사건에 대해 이미 선반영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주가예측 결과의 변수 고려 부족, 타 변수에 의한 주가 변동 예상 불가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g1a546671f78_2_133"/>
          <p:cNvCxnSpPr/>
          <p:nvPr/>
        </p:nvCxnSpPr>
        <p:spPr>
          <a:xfrm flipH="1" rot="10800000">
            <a:off x="981288" y="1727397"/>
            <a:ext cx="951000" cy="870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2" name="Google Shape;372;g1a546671f78_2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a546671f78_2_133"/>
          <p:cNvSpPr txBox="1"/>
          <p:nvPr/>
        </p:nvSpPr>
        <p:spPr>
          <a:xfrm>
            <a:off x="7220550" y="1464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결론 및 한계점</a:t>
            </a:r>
            <a:endParaRPr/>
          </a:p>
        </p:txBody>
      </p:sp>
      <p:sp>
        <p:nvSpPr>
          <p:cNvPr id="374" name="Google Shape;374;g1a546671f78_2_133"/>
          <p:cNvSpPr txBox="1"/>
          <p:nvPr/>
        </p:nvSpPr>
        <p:spPr>
          <a:xfrm>
            <a:off x="7409484" y="1351217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000A3E"/>
                </a:solidFill>
              </a:rPr>
              <a:t>향후과제</a:t>
            </a:r>
            <a:endParaRPr b="1" i="0" sz="2000" u="none" cap="none" strike="noStrike">
              <a:solidFill>
                <a:srgbClr val="000A3E"/>
              </a:solidFill>
            </a:endParaRPr>
          </a:p>
        </p:txBody>
      </p:sp>
      <p:cxnSp>
        <p:nvCxnSpPr>
          <p:cNvPr id="375" name="Google Shape;375;g1a546671f78_2_133"/>
          <p:cNvCxnSpPr/>
          <p:nvPr/>
        </p:nvCxnSpPr>
        <p:spPr>
          <a:xfrm flipH="1" rot="10800000">
            <a:off x="7449138" y="1766747"/>
            <a:ext cx="951000" cy="870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g1a546671f78_2_133"/>
          <p:cNvSpPr txBox="1"/>
          <p:nvPr/>
        </p:nvSpPr>
        <p:spPr>
          <a:xfrm>
            <a:off x="7333275" y="2195000"/>
            <a:ext cx="41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⇒ 이런 문맥을 잘 파악할 수 있는 방향으로 자연어처리 기술이 발전할 것</a:t>
            </a:r>
            <a:endParaRPr sz="1500"/>
          </a:p>
        </p:txBody>
      </p:sp>
      <p:sp>
        <p:nvSpPr>
          <p:cNvPr id="377" name="Google Shape;377;g1a546671f78_2_133"/>
          <p:cNvSpPr txBox="1"/>
          <p:nvPr/>
        </p:nvSpPr>
        <p:spPr>
          <a:xfrm>
            <a:off x="7342200" y="3789950"/>
            <a:ext cx="402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⇒ 더욱 많은 뉴스데이터와 더 긴 기간의 추세를 확인한다면, 더 좋은 성능을 보일 것으로 기대</a:t>
            </a:r>
            <a:endParaRPr sz="1500"/>
          </a:p>
        </p:txBody>
      </p:sp>
      <p:sp>
        <p:nvSpPr>
          <p:cNvPr id="378" name="Google Shape;378;g1a546671f78_2_133"/>
          <p:cNvSpPr txBox="1"/>
          <p:nvPr/>
        </p:nvSpPr>
        <p:spPr>
          <a:xfrm>
            <a:off x="7333275" y="5518725"/>
            <a:ext cx="41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⇒ 향후 주가예측은 선반영에 대해 더욱 고려해야 할 것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/>
        </p:nvSpPr>
        <p:spPr>
          <a:xfrm>
            <a:off x="972820" y="1617721"/>
            <a:ext cx="77774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1075460" y="2399862"/>
            <a:ext cx="4759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Question?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2351" y="5800703"/>
            <a:ext cx="2114457" cy="4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3F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"/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000A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595" y="2459595"/>
            <a:ext cx="1938809" cy="193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0A3E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546671f78_0_31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01 분석 배경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a546671f78_0_31"/>
          <p:cNvSpPr txBox="1"/>
          <p:nvPr/>
        </p:nvSpPr>
        <p:spPr>
          <a:xfrm>
            <a:off x="990759" y="902342"/>
            <a:ext cx="3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주가 예측 시 흔한 실수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a546671f78_0_31"/>
          <p:cNvSpPr txBox="1"/>
          <p:nvPr/>
        </p:nvSpPr>
        <p:spPr>
          <a:xfrm>
            <a:off x="981300" y="1373515"/>
            <a:ext cx="102294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주가 예측 모델이 다양하게 개발되고 있음.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990000"/>
                </a:solidFill>
              </a:rPr>
              <a:t>빨간색 : 실제가격</a:t>
            </a:r>
            <a:r>
              <a:rPr lang="ko-KR" sz="1200">
                <a:solidFill>
                  <a:schemeClr val="dk1"/>
                </a:solidFill>
              </a:rPr>
              <a:t> / </a:t>
            </a:r>
            <a:r>
              <a:rPr lang="ko-KR" sz="1200">
                <a:solidFill>
                  <a:srgbClr val="1155CC"/>
                </a:solidFill>
              </a:rPr>
              <a:t>파란색 : 예측가격</a:t>
            </a:r>
            <a:endParaRPr sz="12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‘오늘의 주가는 어제의 주가와 같을 것이다’ 라고 예측한 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loss는 가장 작게 나오는 성능 좋은 모델이라고 나오겠지만, 의사결정에는 아무런 도움이 되지 않는 결과.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=&gt; 다음날 주가를 예측하기 보다는 매도하는 게 맞는지, 매수하는 게 맞을지 예측하는 결과를 내는 것이 더 효과적이다!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1a546671f78_0_31"/>
          <p:cNvCxnSpPr/>
          <p:nvPr/>
        </p:nvCxnSpPr>
        <p:spPr>
          <a:xfrm>
            <a:off x="1055688" y="1303047"/>
            <a:ext cx="100806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6" name="Google Shape;76;g1a546671f78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a546671f78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326" y="3569313"/>
            <a:ext cx="7901706" cy="2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546671f78_0_125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01 분석 흐름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a546671f78_0_125"/>
          <p:cNvSpPr txBox="1"/>
          <p:nvPr/>
        </p:nvSpPr>
        <p:spPr>
          <a:xfrm>
            <a:off x="333470" y="1031229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연구 방법 및 흐름</a:t>
            </a:r>
            <a:endParaRPr b="0" i="0" sz="20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g1a546671f78_0_125"/>
          <p:cNvCxnSpPr/>
          <p:nvPr/>
        </p:nvCxnSpPr>
        <p:spPr>
          <a:xfrm>
            <a:off x="361128" y="1431420"/>
            <a:ext cx="42783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g1a546671f78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a546671f78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75" y="1963500"/>
            <a:ext cx="5744976" cy="38686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a546671f78_0_125"/>
          <p:cNvSpPr txBox="1"/>
          <p:nvPr/>
        </p:nvSpPr>
        <p:spPr>
          <a:xfrm>
            <a:off x="7070975" y="1431425"/>
            <a:ext cx="48948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1700" u="sng">
                <a:solidFill>
                  <a:schemeClr val="dk1"/>
                </a:solidFill>
              </a:rPr>
              <a:t>뉴스의 ‘감성’으로 ‘주가등락’을 예측할 수 있는가?</a:t>
            </a:r>
            <a:endParaRPr b="1"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날짜별 뉴스기사 크롤링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감성분석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BERT (이 모델을 선택)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뉴스의 감성으로 주가등락을 맞출 수 있나?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Confusion Matrix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카이제곱검정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결론 및 기대방향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한계 및 향후과제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546671f78_0_111"/>
          <p:cNvSpPr txBox="1"/>
          <p:nvPr/>
        </p:nvSpPr>
        <p:spPr>
          <a:xfrm>
            <a:off x="5397500" y="1565820"/>
            <a:ext cx="162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2400" u="none" cap="none" strike="noStrike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g1a546671f78_0_111"/>
          <p:cNvSpPr txBox="1"/>
          <p:nvPr/>
        </p:nvSpPr>
        <p:spPr>
          <a:xfrm>
            <a:off x="5397500" y="2212032"/>
            <a:ext cx="422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4000">
                <a:solidFill>
                  <a:srgbClr val="000A3E"/>
                </a:solidFill>
              </a:rPr>
              <a:t>분석 과정</a:t>
            </a:r>
            <a:r>
              <a:rPr b="0" i="0" lang="ko-KR" sz="4000" u="none" cap="none" strike="noStrik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400" u="none" cap="none" strike="noStrik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a546671f78_0_111"/>
          <p:cNvSpPr txBox="1"/>
          <p:nvPr/>
        </p:nvSpPr>
        <p:spPr>
          <a:xfrm>
            <a:off x="6096000" y="3181647"/>
            <a:ext cx="2502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/>
              <a:t>[종목 설정]</a:t>
            </a:r>
            <a:endParaRPr sz="1600"/>
          </a:p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600"/>
              <a:t>뉴스 제목 크롤링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600"/>
              <a:t>LSTM 모델 적용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600"/>
              <a:t>BERT 모델 적용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g1a546671f78_0_111"/>
          <p:cNvCxnSpPr/>
          <p:nvPr/>
        </p:nvCxnSpPr>
        <p:spPr>
          <a:xfrm flipH="1" rot="10800000">
            <a:off x="5511800" y="3043418"/>
            <a:ext cx="2433300" cy="15000"/>
          </a:xfrm>
          <a:prstGeom prst="straightConnector1">
            <a:avLst/>
          </a:prstGeom>
          <a:noFill/>
          <a:ln cap="flat" cmpd="sng" w="22225">
            <a:solidFill>
              <a:srgbClr val="000A3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546671f78_0_143"/>
          <p:cNvSpPr txBox="1"/>
          <p:nvPr/>
        </p:nvSpPr>
        <p:spPr>
          <a:xfrm>
            <a:off x="1055688" y="6474941"/>
            <a:ext cx="46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a546671f78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a546671f78_0_143"/>
          <p:cNvSpPr txBox="1"/>
          <p:nvPr/>
        </p:nvSpPr>
        <p:spPr>
          <a:xfrm>
            <a:off x="6622916" y="2205776"/>
            <a:ext cx="2613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a546671f78_0_143"/>
          <p:cNvSpPr txBox="1"/>
          <p:nvPr/>
        </p:nvSpPr>
        <p:spPr>
          <a:xfrm>
            <a:off x="1116533" y="2237558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종목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1a546671f78_0_143"/>
          <p:cNvCxnSpPr/>
          <p:nvPr/>
        </p:nvCxnSpPr>
        <p:spPr>
          <a:xfrm>
            <a:off x="1213803" y="2682595"/>
            <a:ext cx="42783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5" name="Google Shape;105;g1a546671f78_0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4449" y="2133900"/>
            <a:ext cx="2784675" cy="12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a546671f78_0_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0744" y="4031650"/>
            <a:ext cx="3171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a546671f78_0_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6373" y="2801577"/>
            <a:ext cx="2136950" cy="21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a546671f78_0_143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종목 설정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a546671f78_0_143"/>
          <p:cNvSpPr txBox="1"/>
          <p:nvPr/>
        </p:nvSpPr>
        <p:spPr>
          <a:xfrm>
            <a:off x="1213801" y="2939551"/>
            <a:ext cx="278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sz="2000"/>
              <a:t>삼성 전자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sz="2000"/>
              <a:t>카카오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sz="2000"/>
              <a:t>포스코케미칼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546671f78_4_33"/>
          <p:cNvSpPr txBox="1"/>
          <p:nvPr/>
        </p:nvSpPr>
        <p:spPr>
          <a:xfrm>
            <a:off x="1055688" y="6474941"/>
            <a:ext cx="46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a546671f78_4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a546671f78_4_33"/>
          <p:cNvSpPr txBox="1"/>
          <p:nvPr/>
        </p:nvSpPr>
        <p:spPr>
          <a:xfrm>
            <a:off x="697933" y="1604846"/>
            <a:ext cx="41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800">
                <a:solidFill>
                  <a:srgbClr val="000A3E"/>
                </a:solidFill>
              </a:rPr>
              <a:t>뉴스 제목 크롤링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7" name="Google Shape;117;g1a546671f78_4_33"/>
          <p:cNvCxnSpPr/>
          <p:nvPr/>
        </p:nvCxnSpPr>
        <p:spPr>
          <a:xfrm>
            <a:off x="795203" y="2049883"/>
            <a:ext cx="42783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8" name="Google Shape;118;g1a546671f78_4_33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뉴</a:t>
            </a:r>
            <a:r>
              <a:rPr b="1" lang="ko-KR"/>
              <a:t>스 제목 크롤링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a546671f78_4_33"/>
          <p:cNvSpPr txBox="1"/>
          <p:nvPr/>
        </p:nvSpPr>
        <p:spPr>
          <a:xfrm>
            <a:off x="795200" y="2306838"/>
            <a:ext cx="4825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/>
              <a:t>검색할 키워드(여러개 가능)</a:t>
            </a:r>
            <a:endParaRPr sz="1600"/>
          </a:p>
          <a:p>
            <a:pPr indent="-1778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/>
              <a:t>시작 및 종료페이지를 설정 후 크롤링</a:t>
            </a:r>
            <a:endParaRPr sz="1600"/>
          </a:p>
        </p:txBody>
      </p:sp>
      <p:pic>
        <p:nvPicPr>
          <p:cNvPr id="120" name="Google Shape;120;g1a546671f78_4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50" y="3303895"/>
            <a:ext cx="5040300" cy="220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a546671f78_4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1025" y="3171225"/>
            <a:ext cx="5157224" cy="267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a546671f78_4_33"/>
          <p:cNvSpPr txBox="1"/>
          <p:nvPr/>
        </p:nvSpPr>
        <p:spPr>
          <a:xfrm>
            <a:off x="7152150" y="1508913"/>
            <a:ext cx="482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주식데이터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600">
                <a:solidFill>
                  <a:schemeClr val="dk1"/>
                </a:solidFill>
              </a:rPr>
              <a:t>KOSPI 종가 데이터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- 한국거래소 KRX의 Marketdata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- excel or csv 형식으로 다운로드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23" name="Google Shape;123;g1a546671f78_4_33"/>
          <p:cNvCxnSpPr/>
          <p:nvPr/>
        </p:nvCxnSpPr>
        <p:spPr>
          <a:xfrm flipH="1" rot="10800000">
            <a:off x="7258303" y="1908370"/>
            <a:ext cx="2183700" cy="900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a546671f78_5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a546671f78_5_6"/>
          <p:cNvSpPr txBox="1"/>
          <p:nvPr/>
        </p:nvSpPr>
        <p:spPr>
          <a:xfrm>
            <a:off x="8275587" y="11647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ko-KR" sz="1600"/>
              <a:t>&lt;결과&gt;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a546671f78_5_6"/>
          <p:cNvSpPr txBox="1"/>
          <p:nvPr/>
        </p:nvSpPr>
        <p:spPr>
          <a:xfrm>
            <a:off x="988483" y="1387258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000A3E"/>
                </a:solidFill>
              </a:rPr>
              <a:t>뉴스 제목 크롤링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1a546671f78_5_6"/>
          <p:cNvCxnSpPr/>
          <p:nvPr/>
        </p:nvCxnSpPr>
        <p:spPr>
          <a:xfrm>
            <a:off x="1085753" y="1832295"/>
            <a:ext cx="4278300" cy="0"/>
          </a:xfrm>
          <a:prstGeom prst="straightConnector1">
            <a:avLst/>
          </a:prstGeom>
          <a:noFill/>
          <a:ln cap="flat" cmpd="sng" w="9525">
            <a:solidFill>
              <a:srgbClr val="000A3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2" name="Google Shape;132;g1a546671f78_5_6"/>
          <p:cNvSpPr txBox="1"/>
          <p:nvPr>
            <p:ph type="title"/>
          </p:nvPr>
        </p:nvSpPr>
        <p:spPr>
          <a:xfrm>
            <a:off x="274320" y="172164"/>
            <a:ext cx="55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ko-KR"/>
              <a:t>02 분석 과정 - 뉴스 제목 크롤링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a546671f78_5_6"/>
          <p:cNvSpPr txBox="1"/>
          <p:nvPr/>
        </p:nvSpPr>
        <p:spPr>
          <a:xfrm>
            <a:off x="1085750" y="2089250"/>
            <a:ext cx="48255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/>
              <a:t> 하루당 뉴스 30개</a:t>
            </a:r>
            <a:br>
              <a:rPr lang="ko-KR" sz="1800"/>
            </a:br>
            <a:r>
              <a:rPr lang="ko-KR" sz="1800"/>
              <a:t>: </a:t>
            </a:r>
            <a:r>
              <a:rPr lang="ko-KR" sz="1500"/>
              <a:t>날짜별 뉴스기사 개수의 적당성 유지 → 예측성 향상</a:t>
            </a:r>
            <a:br>
              <a:rPr lang="ko-KR" sz="1500"/>
            </a:br>
            <a:endParaRPr sz="1500"/>
          </a:p>
          <a:p>
            <a:pPr indent="-1905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/>
              <a:t>3개월의 주가 변동 목표 </a:t>
            </a:r>
            <a:r>
              <a:rPr lang="ko-KR" sz="1500"/>
              <a:t>→ 장시간 소요 </a:t>
            </a:r>
            <a:br>
              <a:rPr lang="ko-KR" sz="1500"/>
            </a:br>
            <a:r>
              <a:rPr lang="ko-KR" sz="1500"/>
              <a:t>⇒ 30일의 주가 예측 변동</a:t>
            </a:r>
            <a:endParaRPr sz="1500"/>
          </a:p>
        </p:txBody>
      </p:sp>
      <p:pic>
        <p:nvPicPr>
          <p:cNvPr id="134" name="Google Shape;134;g1a546671f78_5_6"/>
          <p:cNvPicPr preferRelativeResize="0"/>
          <p:nvPr/>
        </p:nvPicPr>
        <p:blipFill rotWithShape="1">
          <a:blip r:embed="rId4">
            <a:alphaModFix/>
          </a:blip>
          <a:srcRect b="34219" l="0" r="0" t="0"/>
          <a:stretch/>
        </p:blipFill>
        <p:spPr>
          <a:xfrm>
            <a:off x="6889700" y="1564925"/>
            <a:ext cx="3698775" cy="1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a546671f78_5_6"/>
          <p:cNvPicPr preferRelativeResize="0"/>
          <p:nvPr/>
        </p:nvPicPr>
        <p:blipFill rotWithShape="1">
          <a:blip r:embed="rId5">
            <a:alphaModFix/>
          </a:blip>
          <a:srcRect b="26378" l="0" r="0" t="0"/>
          <a:stretch/>
        </p:blipFill>
        <p:spPr>
          <a:xfrm>
            <a:off x="6889700" y="4249954"/>
            <a:ext cx="3698775" cy="178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a546671f78_5_6"/>
          <p:cNvSpPr/>
          <p:nvPr/>
        </p:nvSpPr>
        <p:spPr>
          <a:xfrm>
            <a:off x="8601695" y="3429000"/>
            <a:ext cx="4011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7" name="Google Shape;137;g1a546671f78_5_6"/>
          <p:cNvSpPr txBox="1"/>
          <p:nvPr/>
        </p:nvSpPr>
        <p:spPr>
          <a:xfrm>
            <a:off x="7016038" y="3913050"/>
            <a:ext cx="35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ko-KR" sz="1600"/>
              <a:t>&lt;수정 후 날짜 포함한 데이터프레임&gt;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a546671f78_5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8625" y="4050200"/>
            <a:ext cx="3178689" cy="178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2022-02-02T04:32:22Z</dcterms:created>
  <dc:creator>cs.hong</dc:creator>
</cp:coreProperties>
</file>