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ko-KR"/>
        </a:p>
      </dgm:t>
    </dgm:pt>
    <dgm:pt modelId="{11888A7B-1E89-45E6-84F4-EF92B26189CD}">
      <dgm:prSet phldrT="[텍스트]"/>
      <dgm:spPr/>
      <dgm:t>
        <a:bodyPr/>
        <a:lstStyle/>
        <a:p>
          <a:r>
            <a:rPr lang="en-US" altLang="ko-KR" dirty="0" smtClean="0">
              <a:latin typeface="+mn-ea"/>
              <a:ea typeface="+mn-ea"/>
            </a:rPr>
            <a:t>GPS </a:t>
          </a:r>
          <a:r>
            <a:rPr lang="ko-KR" altLang="en-US" dirty="0" smtClean="0">
              <a:latin typeface="+mn-ea"/>
              <a:ea typeface="+mn-ea"/>
            </a:rPr>
            <a:t>이용</a:t>
          </a:r>
          <a:endParaRPr lang="ko-KR" dirty="0">
            <a:latin typeface="+mn-ea"/>
            <a:ea typeface="+mn-ea"/>
          </a:endParaRP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ko-KR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ko-KR"/>
        </a:p>
      </dgm:t>
    </dgm:pt>
    <dgm:pt modelId="{712EDDD5-F1C9-457B-A81D-F94868058B44}">
      <dgm:prSet phldrT="[텍스트]"/>
      <dgm:spPr/>
      <dgm:t>
        <a:bodyPr/>
        <a:lstStyle/>
        <a:p>
          <a:r>
            <a:rPr lang="ko-KR" altLang="en-US" dirty="0" smtClean="0">
              <a:latin typeface="+mn-ea"/>
              <a:ea typeface="+mn-ea"/>
            </a:rPr>
            <a:t>철저한 분석 및 유저 리뷰 기능 추가</a:t>
          </a:r>
          <a:endParaRPr lang="ko-KR" dirty="0">
            <a:latin typeface="+mn-ea"/>
            <a:ea typeface="+mn-ea"/>
          </a:endParaRPr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ko-KR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ko-KR"/>
        </a:p>
      </dgm:t>
    </dgm:pt>
    <dgm:pt modelId="{356F6FEF-38C8-437A-8562-86A5ED3F5885}">
      <dgm:prSet phldrT="[텍스트]"/>
      <dgm:spPr/>
      <dgm:t>
        <a:bodyPr/>
        <a:lstStyle/>
        <a:p>
          <a:r>
            <a:rPr lang="ko-KR" altLang="en-US" dirty="0" smtClean="0">
              <a:latin typeface="+mn-ea"/>
              <a:ea typeface="+mn-ea"/>
            </a:rPr>
            <a:t>직관적 디자인</a:t>
          </a:r>
          <a:endParaRPr lang="ko-KR" dirty="0">
            <a:latin typeface="+mn-ea"/>
            <a:ea typeface="+mn-ea"/>
          </a:endParaRPr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ko-KR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ko-KR"/>
        </a:p>
      </dgm:t>
    </dgm:pt>
    <dgm:pt modelId="{640CA9BD-09C1-4472-8DAC-0F150EC5E678}">
      <dgm:prSet phldrT="[텍스트]"/>
      <dgm:spPr/>
      <dgm:t>
        <a:bodyPr/>
        <a:lstStyle/>
        <a:p>
          <a:r>
            <a:rPr lang="en-US" altLang="ko-KR" dirty="0" smtClean="0">
              <a:latin typeface="+mn-ea"/>
              <a:ea typeface="+mn-ea"/>
            </a:rPr>
            <a:t>SNS</a:t>
          </a:r>
          <a:r>
            <a:rPr lang="en-US" altLang="ko-KR" baseline="0" dirty="0" smtClean="0">
              <a:latin typeface="+mn-ea"/>
              <a:ea typeface="+mn-ea"/>
            </a:rPr>
            <a:t> </a:t>
          </a:r>
          <a:r>
            <a:rPr lang="ko-KR" altLang="en-US" baseline="0" dirty="0" smtClean="0">
              <a:latin typeface="+mn-ea"/>
              <a:ea typeface="+mn-ea"/>
            </a:rPr>
            <a:t>및 메신저 </a:t>
          </a:r>
          <a:r>
            <a:rPr lang="ko-KR" altLang="en-US" baseline="0" dirty="0" err="1" smtClean="0">
              <a:latin typeface="+mn-ea"/>
              <a:ea typeface="+mn-ea"/>
            </a:rPr>
            <a:t>공유기능</a:t>
          </a:r>
          <a:r>
            <a:rPr lang="ko-KR" altLang="en-US" baseline="0" dirty="0" smtClean="0">
              <a:latin typeface="+mn-ea"/>
              <a:ea typeface="+mn-ea"/>
            </a:rPr>
            <a:t> 활성화</a:t>
          </a:r>
          <a:endParaRPr lang="ko-KR" dirty="0">
            <a:latin typeface="+mn-ea"/>
            <a:ea typeface="+mn-ea"/>
          </a:endParaRPr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ko-KR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ko-KR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ko-KR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 custLinFactNeighborX="36977" custLinFactNeighborY="1636"/>
      <dgm:spPr/>
      <dgm:t>
        <a:bodyPr/>
        <a:lstStyle/>
        <a:p>
          <a:endParaRPr lang="ko-KR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ko-KR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ko-KR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ko-KR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 smtClean="0"/>
              <a:t>9/19/2016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t>2016-09-19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2016-09-19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pPr latinLnBrk="1"/>
              <a:t>2016-09-19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005064"/>
            <a:ext cx="10515598" cy="1158446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Travel </a:t>
            </a:r>
            <a:r>
              <a:rPr lang="en-US" altLang="ko-KR" smtClean="0">
                <a:latin typeface="+mj-ea"/>
              </a:rPr>
              <a:t>Go</a:t>
            </a:r>
            <a:r>
              <a:rPr lang="en-US" altLang="ko-KR" smtClean="0">
                <a:latin typeface="+mj-ea"/>
              </a:rPr>
              <a:t>!</a:t>
            </a:r>
            <a:endParaRPr lang="ko-KR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273246"/>
            <a:ext cx="10515598" cy="53976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20110596 </a:t>
            </a:r>
            <a:r>
              <a:rPr lang="ko-KR" altLang="en-US" dirty="0" smtClean="0">
                <a:latin typeface="+mj-ea"/>
                <a:ea typeface="+mj-ea"/>
              </a:rPr>
              <a:t>방지훈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sz="400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20100506 </a:t>
            </a:r>
            <a:r>
              <a:rPr lang="ko-KR" altLang="en-US" dirty="0" smtClean="0">
                <a:latin typeface="+mj-ea"/>
                <a:ea typeface="+mj-ea"/>
              </a:rPr>
              <a:t>박수빈</a:t>
            </a:r>
            <a:endParaRPr 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개발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58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명세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489776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GPS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이미지 </a:t>
            </a:r>
            <a:r>
              <a:rPr lang="ko-KR" altLang="en-US" dirty="0" err="1">
                <a:latin typeface="+mn-ea"/>
              </a:rPr>
              <a:t>프로세싱을</a:t>
            </a:r>
            <a:r>
              <a:rPr lang="ko-KR" altLang="en-US" dirty="0">
                <a:latin typeface="+mn-ea"/>
              </a:rPr>
              <a:t> 통한 해당 장소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정복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(Clear)</a:t>
            </a:r>
          </a:p>
          <a:p>
            <a:pPr fontAlgn="base"/>
            <a:r>
              <a:rPr lang="ko-KR" altLang="en-US" dirty="0" smtClean="0">
                <a:latin typeface="+mn-ea"/>
              </a:rPr>
              <a:t>사용자 </a:t>
            </a:r>
            <a:r>
              <a:rPr lang="ko-KR" altLang="en-US" dirty="0">
                <a:latin typeface="+mn-ea"/>
              </a:rPr>
              <a:t>위치의 </a:t>
            </a:r>
            <a:r>
              <a:rPr lang="ko-KR" altLang="en-US" dirty="0" smtClean="0">
                <a:latin typeface="+mn-ea"/>
              </a:rPr>
              <a:t>주변 </a:t>
            </a:r>
            <a:r>
              <a:rPr lang="ko-KR" altLang="en-US" dirty="0">
                <a:latin typeface="+mn-ea"/>
              </a:rPr>
              <a:t>맛집 및 명소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추천</a:t>
            </a:r>
          </a:p>
          <a:p>
            <a:pPr fontAlgn="base"/>
            <a:r>
              <a:rPr lang="ko-KR" altLang="en-US" dirty="0" smtClean="0">
                <a:latin typeface="+mn-ea"/>
              </a:rPr>
              <a:t>사용자 </a:t>
            </a:r>
            <a:r>
              <a:rPr lang="ko-KR" altLang="en-US" dirty="0">
                <a:latin typeface="+mn-ea"/>
              </a:rPr>
              <a:t>위치에서 </a:t>
            </a:r>
            <a:r>
              <a:rPr lang="ko-KR" altLang="en-US" dirty="0" smtClean="0">
                <a:latin typeface="+mn-ea"/>
              </a:rPr>
              <a:t>목적지까지의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거리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소요 시간 </a:t>
            </a:r>
            <a:r>
              <a:rPr lang="ko-KR" altLang="en-US" dirty="0">
                <a:latin typeface="+mn-ea"/>
              </a:rPr>
              <a:t>제공</a:t>
            </a:r>
          </a:p>
          <a:p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6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방법</a:t>
            </a:r>
            <a:endParaRPr 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489776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dirty="0" smtClean="0">
                <a:latin typeface="+mn-ea"/>
              </a:rPr>
              <a:t>소프트웨어 방법론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및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객체지향 소프트웨어 방법론 적용</a:t>
            </a:r>
          </a:p>
          <a:p>
            <a:pPr fontAlgn="base"/>
            <a:r>
              <a:rPr lang="en-US" altLang="ko-KR" dirty="0" smtClean="0">
                <a:latin typeface="+mn-ea"/>
              </a:rPr>
              <a:t>Visual Studio</a:t>
            </a:r>
            <a:r>
              <a:rPr lang="ko-KR" altLang="en-US" dirty="0" smtClean="0">
                <a:latin typeface="+mn-ea"/>
              </a:rPr>
              <a:t>및 </a:t>
            </a:r>
            <a:r>
              <a:rPr lang="en-US" altLang="ko-KR" sz="2400" b="1" dirty="0" err="1">
                <a:solidFill>
                  <a:srgbClr val="FF0000"/>
                </a:solidFill>
                <a:latin typeface="+mj-ea"/>
                <a:ea typeface="+mj-ea"/>
              </a:rPr>
              <a:t>Xamarin</a:t>
            </a:r>
            <a:r>
              <a:rPr lang="ko-KR" altLang="en-US" dirty="0">
                <a:latin typeface="+mn-ea"/>
              </a:rPr>
              <a:t>을 이용하여 어플리케이션 제작</a:t>
            </a:r>
          </a:p>
          <a:p>
            <a:pPr fontAlgn="base"/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구글 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API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이미지서치</a:t>
            </a:r>
            <a:r>
              <a:rPr lang="ko-KR" altLang="en-US" dirty="0">
                <a:latin typeface="+mn-ea"/>
              </a:rPr>
              <a:t> 적용</a:t>
            </a:r>
          </a:p>
          <a:p>
            <a:pPr fontAlgn="base"/>
            <a:r>
              <a:rPr lang="en-US" altLang="ko-KR" dirty="0" smtClean="0">
                <a:latin typeface="+mn-ea"/>
              </a:rPr>
              <a:t>GPS</a:t>
            </a:r>
            <a:r>
              <a:rPr lang="ko-KR" altLang="en-US" dirty="0">
                <a:latin typeface="+mn-ea"/>
              </a:rPr>
              <a:t>를 이용하여 사용자 위치 </a:t>
            </a:r>
            <a:r>
              <a:rPr lang="ko-KR" altLang="en-US" dirty="0" smtClean="0">
                <a:latin typeface="+mn-ea"/>
              </a:rPr>
              <a:t>확인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팀원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95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구성 및 작업 분담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23089"/>
              </p:ext>
            </p:extLst>
          </p:nvPr>
        </p:nvGraphicFramePr>
        <p:xfrm>
          <a:off x="911424" y="2204864"/>
          <a:ext cx="5976664" cy="3816423"/>
        </p:xfrm>
        <a:graphic>
          <a:graphicData uri="http://schemas.openxmlformats.org/drawingml/2006/table">
            <a:tbl>
              <a:tblPr/>
              <a:tblGrid>
                <a:gridCol w="2988332">
                  <a:extLst>
                    <a:ext uri="{9D8B030D-6E8A-4147-A177-3AD203B41FA5}">
                      <a16:colId xmlns:a16="http://schemas.microsoft.com/office/drawing/2014/main" xmlns="" val="2522252918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xmlns="" val="3280560703"/>
                    </a:ext>
                  </a:extLst>
                </a:gridCol>
              </a:tblGrid>
              <a:tr h="552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8905620"/>
                  </a:ext>
                </a:extLst>
              </a:tr>
              <a:tr h="54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사전 답사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박수빈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방지훈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45291"/>
                  </a:ext>
                </a:extLst>
              </a:tr>
              <a:tr h="54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어플리케이션 제작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박수빈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방지훈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659833"/>
                  </a:ext>
                </a:extLst>
              </a:tr>
              <a:tr h="54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어플리케이션 디자인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방지훈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9843684"/>
                  </a:ext>
                </a:extLst>
              </a:tr>
              <a:tr h="54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문서관리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박수빈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91462"/>
                  </a:ext>
                </a:extLst>
              </a:tr>
              <a:tr h="545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구글 맵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방지훈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543037"/>
                  </a:ext>
                </a:extLst>
              </a:tr>
              <a:tr h="5435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이미지 처리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박수빈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73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개발 환경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1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구성 및 작업 분담</a:t>
            </a:r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49497"/>
              </p:ext>
            </p:extLst>
          </p:nvPr>
        </p:nvGraphicFramePr>
        <p:xfrm>
          <a:off x="838200" y="2060848"/>
          <a:ext cx="6337920" cy="4152138"/>
        </p:xfrm>
        <a:graphic>
          <a:graphicData uri="http://schemas.openxmlformats.org/drawingml/2006/table">
            <a:tbl>
              <a:tblPr/>
              <a:tblGrid>
                <a:gridCol w="2449488">
                  <a:extLst>
                    <a:ext uri="{9D8B030D-6E8A-4147-A177-3AD203B41FA5}">
                      <a16:colId xmlns:a16="http://schemas.microsoft.com/office/drawing/2014/main" xmlns="" val="252225291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xmlns="" val="3280560703"/>
                    </a:ext>
                  </a:extLst>
                </a:gridCol>
              </a:tblGrid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8905620"/>
                  </a:ext>
                </a:extLst>
              </a:tr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운영 체제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Window 7 64bit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045291"/>
                  </a:ext>
                </a:extLst>
              </a:tr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언어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C#, Java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659833"/>
                  </a:ext>
                </a:extLst>
              </a:tr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Visual Studio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9843684"/>
                  </a:ext>
                </a:extLst>
              </a:tr>
              <a:tr h="876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외부 라이브러리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xamarin</a:t>
                      </a:r>
                      <a:r>
                        <a:rPr lang="en-US" altLang="ko-KR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android </a:t>
                      </a: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관련 라이브러리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991462"/>
                  </a:ext>
                </a:extLst>
              </a:tr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2543037"/>
                  </a:ext>
                </a:extLst>
              </a:tr>
              <a:tr h="4539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개발 운영 체제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Window 7 64bit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736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7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진행 일정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98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구성 및 작업 분담</a:t>
            </a:r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27288"/>
              </p:ext>
            </p:extLst>
          </p:nvPr>
        </p:nvGraphicFramePr>
        <p:xfrm>
          <a:off x="983432" y="1916832"/>
          <a:ext cx="10009111" cy="4106164"/>
        </p:xfrm>
        <a:graphic>
          <a:graphicData uri="http://schemas.openxmlformats.org/drawingml/2006/table">
            <a:tbl>
              <a:tblPr/>
              <a:tblGrid>
                <a:gridCol w="786835">
                  <a:extLst>
                    <a:ext uri="{9D8B030D-6E8A-4147-A177-3AD203B41FA5}">
                      <a16:colId xmlns:a16="http://schemas.microsoft.com/office/drawing/2014/main" xmlns="" val="2546369607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2298401745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695131969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3444576652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900474090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2465472209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762791324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2877441163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3876355000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3251464778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1331547323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774447004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1917974872"/>
                    </a:ext>
                  </a:extLst>
                </a:gridCol>
                <a:gridCol w="599062">
                  <a:extLst>
                    <a:ext uri="{9D8B030D-6E8A-4147-A177-3AD203B41FA5}">
                      <a16:colId xmlns:a16="http://schemas.microsoft.com/office/drawing/2014/main" xmlns="" val="4107004298"/>
                    </a:ext>
                  </a:extLst>
                </a:gridCol>
                <a:gridCol w="717235">
                  <a:extLst>
                    <a:ext uri="{9D8B030D-6E8A-4147-A177-3AD203B41FA5}">
                      <a16:colId xmlns:a16="http://schemas.microsoft.com/office/drawing/2014/main" xmlns="" val="708235654"/>
                    </a:ext>
                  </a:extLst>
                </a:gridCol>
                <a:gridCol w="717235">
                  <a:extLst>
                    <a:ext uri="{9D8B030D-6E8A-4147-A177-3AD203B41FA5}">
                      <a16:colId xmlns:a16="http://schemas.microsoft.com/office/drawing/2014/main" xmlns="" val="924231042"/>
                    </a:ext>
                  </a:extLst>
                </a:gridCol>
              </a:tblGrid>
              <a:tr h="37896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109732"/>
                  </a:ext>
                </a:extLst>
              </a:tr>
              <a:tr h="162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240578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1360455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3010714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9824265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85106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295168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8368185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757482"/>
                  </a:ext>
                </a:extLst>
              </a:tr>
              <a:tr h="3754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9964253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3496" y="1916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+mj-ea"/>
              </a:rPr>
              <a:t>목차</a:t>
            </a:r>
            <a:endParaRPr lang="ko-KR" sz="48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문제 정의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시스템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개발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팀 구성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개발 환경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진행 일정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문제정의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정의</a:t>
            </a:r>
            <a:endParaRPr lang="ko-KR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현대 사회에서 성인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대</a:t>
            </a:r>
            <a:r>
              <a:rPr lang="en-US" altLang="ko-KR" dirty="0" smtClean="0"/>
              <a:t>, 30</a:t>
            </a:r>
            <a:r>
              <a:rPr lang="ko-KR" altLang="en-US" dirty="0" smtClean="0"/>
              <a:t>대 대상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버킷리스트</a:t>
            </a:r>
            <a:r>
              <a:rPr lang="ko-KR" altLang="en-US" dirty="0" smtClean="0"/>
              <a:t> 조사 결과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여행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/>
              <a:t>이라는 응답이 가장 높다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3854136" descr="EMB000021cc7f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875476"/>
            <a:ext cx="5400675" cy="27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3952" y="4669401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출처 </a:t>
            </a:r>
            <a:r>
              <a:rPr lang="en-US" altLang="ko-KR" sz="1400" dirty="0" smtClean="0">
                <a:latin typeface="+mn-ea"/>
              </a:rPr>
              <a:t>KTV </a:t>
            </a:r>
            <a:r>
              <a:rPr lang="ko-KR" altLang="en-US" sz="1400" dirty="0" smtClean="0">
                <a:latin typeface="+mn-ea"/>
              </a:rPr>
              <a:t>여론조사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문제 정의</a:t>
            </a:r>
            <a:endParaRPr lang="ko-KR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현대인들의 </a:t>
            </a:r>
            <a:r>
              <a:rPr lang="ko-KR" altLang="en-US" sz="2400" b="1" dirty="0" err="1">
                <a:solidFill>
                  <a:srgbClr val="FF0000"/>
                </a:solidFill>
                <a:latin typeface="+mj-ea"/>
                <a:ea typeface="+mj-ea"/>
              </a:rPr>
              <a:t>버킷리스트</a:t>
            </a:r>
            <a:endParaRPr lang="en-US" altLang="ko-KR" sz="2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여행을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스마트</a:t>
            </a:r>
            <a:r>
              <a:rPr lang="ko-KR" altLang="en-US" dirty="0" smtClean="0">
                <a:latin typeface="+mj-ea"/>
                <a:ea typeface="+mj-ea"/>
              </a:rPr>
              <a:t>하게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성취감</a:t>
            </a:r>
            <a:r>
              <a:rPr lang="ko-KR" altLang="en-US" dirty="0" smtClean="0">
                <a:latin typeface="+mj-ea"/>
                <a:ea typeface="+mj-ea"/>
              </a:rPr>
              <a:t>과 만족감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명소</a:t>
            </a:r>
            <a:r>
              <a:rPr lang="ko-KR" altLang="en-US" dirty="0" smtClean="0">
                <a:latin typeface="+mj-ea"/>
                <a:ea typeface="+mj-ea"/>
              </a:rPr>
              <a:t> 및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맛집</a:t>
            </a:r>
            <a:r>
              <a:rPr lang="ko-KR" altLang="en-US" dirty="0" smtClean="0">
                <a:latin typeface="+mj-ea"/>
                <a:ea typeface="+mj-ea"/>
              </a:rPr>
              <a:t> 정보 </a:t>
            </a:r>
            <a:r>
              <a:rPr lang="ko-KR" altLang="en-US" dirty="0" err="1" smtClean="0">
                <a:latin typeface="+mj-ea"/>
                <a:ea typeface="+mj-ea"/>
              </a:rPr>
              <a:t>흭득</a:t>
            </a:r>
            <a:endParaRPr 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사용자 요구</a:t>
            </a:r>
            <a:endParaRPr lang="ko-KR" dirty="0">
              <a:latin typeface="+mj-ea"/>
            </a:endParaRPr>
          </a:p>
        </p:txBody>
      </p:sp>
      <p:graphicFrame>
        <p:nvGraphicFramePr>
          <p:cNvPr id="6" name="내용 개체 틀 5" descr="세그먼트 프로세스형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1611624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안드로이드 스마트폰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위치 정보 파악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맛집 및 명소 정확도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심플한 디자인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앱 정보 공유</a:t>
            </a:r>
            <a:endParaRPr 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+mj-ea"/>
              </a:rPr>
              <a:t>시스템</a:t>
            </a:r>
            <a:endParaRPr lang="en-US" sz="6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예상 사용자 인터페이스</a:t>
            </a:r>
            <a:endParaRPr lang="en-US" dirty="0"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29441"/>
            <a:ext cx="4116271" cy="41508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1829440"/>
            <a:ext cx="3096344" cy="41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시스템</a:t>
            </a:r>
            <a:endParaRPr lang="en-US" dirty="0"/>
          </a:p>
        </p:txBody>
      </p:sp>
      <p:pic>
        <p:nvPicPr>
          <p:cNvPr id="2049" name="_x203855096" descr="EMB000021cc7f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7" y="1825625"/>
            <a:ext cx="5580063" cy="27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1825625"/>
            <a:ext cx="468173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+mj-ea"/>
                <a:ea typeface="+mj-ea"/>
              </a:rPr>
              <a:t>‘</a:t>
            </a:r>
            <a:r>
              <a:rPr lang="en-US" altLang="ko-KR" sz="2400" b="1" dirty="0" err="1">
                <a:solidFill>
                  <a:srgbClr val="FF0000"/>
                </a:solidFill>
                <a:latin typeface="+mj-ea"/>
                <a:ea typeface="+mj-ea"/>
              </a:rPr>
              <a:t>Pokemon</a:t>
            </a:r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 Go!</a:t>
            </a:r>
            <a:r>
              <a:rPr lang="en-US" altLang="ko-KR" dirty="0" smtClean="0">
                <a:latin typeface="+mj-ea"/>
                <a:ea typeface="+mj-ea"/>
              </a:rPr>
              <a:t>’ </a:t>
            </a:r>
            <a:r>
              <a:rPr lang="ko-KR" altLang="en-US" dirty="0" smtClean="0">
                <a:latin typeface="+mj-ea"/>
                <a:ea typeface="+mj-ea"/>
              </a:rPr>
              <a:t>모바일 게임</a:t>
            </a:r>
            <a:endParaRPr lang="ko-KR" altLang="en-US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GPS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및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카메라</a:t>
            </a:r>
            <a:r>
              <a:rPr lang="ko-KR" altLang="en-US" dirty="0" smtClean="0">
                <a:latin typeface="+mj-ea"/>
                <a:ea typeface="+mj-ea"/>
              </a:rPr>
              <a:t> 이용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여행과 동시에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성취감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흭득</a:t>
            </a:r>
            <a:endParaRPr lang="ko-KR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01CA4B-B4BC-49F6-B362-70BDCD867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도시 스케치 프레젠테이션(와이드스크린)</Template>
  <TotalTime>0</TotalTime>
  <Words>277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Century Schoolbook</vt:lpstr>
      <vt:lpstr>맑은 고딕</vt:lpstr>
      <vt:lpstr>Arial</vt:lpstr>
      <vt:lpstr>CITY SKETCH 16X9</vt:lpstr>
      <vt:lpstr>Travel Go!</vt:lpstr>
      <vt:lpstr>목차</vt:lpstr>
      <vt:lpstr>문제정의</vt:lpstr>
      <vt:lpstr>문제 정의</vt:lpstr>
      <vt:lpstr>문제 정의</vt:lpstr>
      <vt:lpstr>사용자 요구</vt:lpstr>
      <vt:lpstr>시스템</vt:lpstr>
      <vt:lpstr>예상 사용자 인터페이스</vt:lpstr>
      <vt:lpstr>기존 시스템</vt:lpstr>
      <vt:lpstr>개발</vt:lpstr>
      <vt:lpstr>개발 명세</vt:lpstr>
      <vt:lpstr>개발 방법</vt:lpstr>
      <vt:lpstr>팀원</vt:lpstr>
      <vt:lpstr>팀원 구성 및 작업 분담</vt:lpstr>
      <vt:lpstr>개발 환경</vt:lpstr>
      <vt:lpstr>팀원 구성 및 작업 분담</vt:lpstr>
      <vt:lpstr>진행 일정</vt:lpstr>
      <vt:lpstr>팀원 구성 및 작업 분담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Go! 주제제안서 PPT</dc:title>
  <dc:creator/>
  <cp:keywords/>
  <cp:lastModifiedBy/>
  <cp:revision>1</cp:revision>
  <dcterms:created xsi:type="dcterms:W3CDTF">2016-09-04T15:44:25Z</dcterms:created>
  <dcterms:modified xsi:type="dcterms:W3CDTF">2016-09-19T08:22:32Z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