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0"/>
    <p:restoredTop sz="94660"/>
  </p:normalViewPr>
  <p:slideViewPr>
    <p:cSldViewPr>
      <p:cViewPr varScale="1">
        <p:scale>
          <a:sx n="116" d="100"/>
          <a:sy n="116" d="100"/>
        </p:scale>
        <p:origin x="-324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fld id="{061C5132-FFA3-4B02-9F09-22FCF40EFA74}" type="datetimeFigureOut">
              <a:rPr lang="en-US" altLang="ko-KR"/>
              <a:pPr/>
              <a:t>9/19/2016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fld id="{DB3C20D7-F8F1-4196-9585-26F31AFC85C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7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fld id="{0B6E42C9-243F-4DC5-AFF6-9D56B5FA9D63}" type="datetimeFigureOut">
              <a:rPr lang="ko-KR" altLang="en-US"/>
              <a:pPr/>
              <a:t>2016-09-19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fld id="{8DAEC444-603B-4F09-9A06-5917518DD9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15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 latinLnBrk="1">
              <a:defRPr lang="ko-KR" sz="5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 sz="240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 latinLnBrk="1">
              <a:defRPr lang="ko-KR" sz="52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 latinLnBrk="1">
              <a:spcBef>
                <a:spcPts val="0"/>
              </a:spcBef>
              <a:buNone/>
              <a:defRPr lang="ko-KR" sz="24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ITY SKETCH 16X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latinLnBrk="1"/>
            <a:fld id="{B0FE2824-C2A0-4931-BB32-60B24BDBB3CC}" type="datetimeFigureOut">
              <a:rPr lang="ko-KR" altLang="en-US"/>
              <a:pPr latinLnBrk="1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005064"/>
            <a:ext cx="10515598" cy="1158446"/>
          </a:xfrm>
        </p:spPr>
        <p:txBody>
          <a:bodyPr>
            <a:noAutofit/>
          </a:bodyPr>
          <a:lstStyle/>
          <a:p>
            <a:pPr lvl="0"/>
            <a:r>
              <a:rPr lang="en-US" altLang="ko-KR" sz="7200" b="1">
                <a:latin typeface="+mj-ea"/>
              </a:rPr>
              <a:t>Travel Go! </a:t>
            </a:r>
            <a:r>
              <a:rPr lang="ko-KR" altLang="en-US" sz="7200" b="1">
                <a:latin typeface="+mj-ea"/>
              </a:rPr>
              <a:t>요구 명세서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1" y="5163510"/>
            <a:ext cx="10515598" cy="539760"/>
          </a:xfrm>
        </p:spPr>
        <p:txBody>
          <a:bodyPr>
            <a:noAutofit/>
          </a:bodyPr>
          <a:lstStyle/>
          <a:p>
            <a:pPr lvl="0"/>
            <a:r>
              <a:rPr lang="en-US" altLang="ko-KR" b="1">
                <a:latin typeface="+mj-ea"/>
                <a:ea typeface="+mj-ea"/>
              </a:rPr>
              <a:t>20110596 </a:t>
            </a:r>
            <a:r>
              <a:rPr lang="ko-KR" altLang="en-US" b="1">
                <a:latin typeface="+mj-ea"/>
                <a:ea typeface="+mj-ea"/>
              </a:rPr>
              <a:t>방지훈</a:t>
            </a:r>
          </a:p>
          <a:p>
            <a:pPr lvl="0"/>
            <a:endParaRPr lang="en-US" altLang="ko-KR" sz="500" b="1">
              <a:latin typeface="+mj-ea"/>
              <a:ea typeface="+mj-ea"/>
            </a:endParaRPr>
          </a:p>
          <a:p>
            <a:pPr lvl="0"/>
            <a:r>
              <a:rPr lang="en-US" altLang="ko-KR" b="1">
                <a:latin typeface="+mj-ea"/>
                <a:ea typeface="+mj-ea"/>
              </a:rPr>
              <a:t>20100506 </a:t>
            </a:r>
            <a:r>
              <a:rPr lang="ko-KR" altLang="en-US" b="1">
                <a:latin typeface="+mj-ea"/>
                <a:ea typeface="+mj-ea"/>
              </a:rPr>
              <a:t>박수빈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>
                <a:latin typeface="+mj-ea"/>
              </a:rPr>
              <a:t>비기능 요구사항</a:t>
            </a:r>
            <a:endParaRPr lang="en-US" altLang="en-US" sz="8800" b="1">
              <a:latin typeface="+mj-ea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/>
              <a:t>성능 요구사항</a:t>
            </a:r>
            <a:endParaRPr lang="en-US" altLang="en-US" sz="7200" b="1"/>
          </a:p>
        </p:txBody>
      </p:sp>
      <p:sp>
        <p:nvSpPr>
          <p:cNvPr id="5" name="내용 개체 틀 2"/>
          <p:cNvSpPr txBox="1"/>
          <p:nvPr/>
        </p:nvSpPr>
        <p:spPr>
          <a:xfrm>
            <a:off x="407368" y="1844824"/>
            <a:ext cx="1144927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Char char="•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>
                <a:latin typeface="+mn-ea"/>
              </a:rPr>
              <a:t> 앱에서 사진 업로드는 최대 </a:t>
            </a:r>
            <a:r>
              <a:rPr lang="en-US" altLang="ko-KR" sz="6000" b="1">
                <a:latin typeface="+mn-ea"/>
              </a:rPr>
              <a:t>5</a:t>
            </a:r>
            <a:r>
              <a:rPr lang="ko-KR" altLang="en-US" sz="6000" b="1">
                <a:latin typeface="+mn-ea"/>
              </a:rPr>
              <a:t>초 이내</a:t>
            </a:r>
          </a:p>
          <a:p>
            <a:r>
              <a:rPr lang="ko-KR" altLang="en-US" sz="6000" b="1">
                <a:latin typeface="+mn-ea"/>
              </a:rPr>
              <a:t> 사용자가 앱에서 로그인 요청 시 최대 </a:t>
            </a:r>
            <a:r>
              <a:rPr lang="en-US" altLang="ko-KR" sz="6000" b="1">
                <a:latin typeface="+mn-ea"/>
              </a:rPr>
              <a:t>1</a:t>
            </a:r>
            <a:r>
              <a:rPr lang="ko-KR" altLang="en-US" sz="6000" b="1">
                <a:latin typeface="+mn-ea"/>
              </a:rPr>
              <a:t>분 이내에 로그인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/>
              <a:t>시스템 요구사항</a:t>
            </a:r>
            <a:endParaRPr lang="en-US" altLang="en-US" sz="7200" b="1"/>
          </a:p>
        </p:txBody>
      </p:sp>
      <p:sp>
        <p:nvSpPr>
          <p:cNvPr id="5" name="내용 개체 틀 2"/>
          <p:cNvSpPr txBox="1"/>
          <p:nvPr/>
        </p:nvSpPr>
        <p:spPr>
          <a:xfrm>
            <a:off x="838200" y="1825625"/>
            <a:ext cx="1094643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Char char="•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>
                <a:latin typeface="+mn-ea"/>
              </a:rPr>
              <a:t>스마트폰의 인터넷 연결 원활</a:t>
            </a:r>
          </a:p>
          <a:p>
            <a:r>
              <a:rPr lang="ko-KR" altLang="en-US" sz="3200" b="1">
                <a:latin typeface="+mn-ea"/>
              </a:rPr>
              <a:t>스마트폰에서 사진촬영은 카메라 기능이 탑재 및 그 사이의 거리가 근접하여야 한다</a:t>
            </a:r>
            <a:r>
              <a:rPr lang="en-US" altLang="ko-KR" sz="3200" b="1">
                <a:latin typeface="+mn-ea"/>
              </a:rPr>
              <a:t>.</a:t>
            </a:r>
          </a:p>
          <a:p>
            <a:r>
              <a:rPr lang="ko-KR" altLang="en-US" sz="3200" b="1">
                <a:latin typeface="+mn-ea"/>
              </a:rPr>
              <a:t>스마트폰은 위치정보 서비스 기능 탑재</a:t>
            </a:r>
          </a:p>
          <a:p>
            <a:r>
              <a:rPr lang="ko-KR" altLang="en-US" sz="3200" b="1">
                <a:latin typeface="+mn-ea"/>
              </a:rPr>
              <a:t>사용자의 요청을 처리하기 위해 서버는 </a:t>
            </a:r>
            <a:r>
              <a:rPr lang="en-US" altLang="ko-KR" sz="3200" b="1">
                <a:latin typeface="+mn-ea"/>
              </a:rPr>
              <a:t>24</a:t>
            </a:r>
            <a:r>
              <a:rPr lang="ko-KR" altLang="en-US" sz="3200" b="1">
                <a:latin typeface="+mn-ea"/>
              </a:rPr>
              <a:t>시간 운용</a:t>
            </a:r>
            <a:r>
              <a:rPr lang="en-US" altLang="ko-KR" sz="3200" b="1">
                <a:latin typeface="+mn-ea"/>
              </a:rPr>
              <a:t> </a:t>
            </a:r>
          </a:p>
          <a:p>
            <a:r>
              <a:rPr lang="en-US" altLang="ko-KR" sz="3200" b="1">
                <a:latin typeface="+mn-ea"/>
              </a:rPr>
              <a:t>PC</a:t>
            </a:r>
            <a:r>
              <a:rPr lang="ko-KR" altLang="en-US" sz="3200" b="1">
                <a:latin typeface="+mn-ea"/>
              </a:rPr>
              <a:t>는 </a:t>
            </a:r>
            <a:r>
              <a:rPr lang="en-US" altLang="ko-KR" sz="3200" b="1">
                <a:latin typeface="+mn-ea"/>
              </a:rPr>
              <a:t>window7(64bit)</a:t>
            </a:r>
          </a:p>
          <a:p>
            <a:r>
              <a:rPr lang="ko-KR" altLang="en-US" sz="3200" b="1">
                <a:latin typeface="+mn-ea"/>
              </a:rPr>
              <a:t>모바일은 안드로이드 </a:t>
            </a:r>
            <a:r>
              <a:rPr lang="en-US" altLang="ko-KR" sz="3200" b="1">
                <a:latin typeface="+mn-ea"/>
              </a:rPr>
              <a:t>5.0</a:t>
            </a:r>
            <a:r>
              <a:rPr lang="ko-KR" altLang="en-US" sz="3200" b="1">
                <a:latin typeface="+mn-ea"/>
              </a:rPr>
              <a:t>이상의 </a:t>
            </a:r>
            <a:r>
              <a:rPr lang="en-US" altLang="ko-KR" sz="3200" b="1">
                <a:latin typeface="+mn-ea"/>
              </a:rPr>
              <a:t>OS</a:t>
            </a:r>
            <a:r>
              <a:rPr lang="ko-KR" altLang="en-US" sz="3200" b="1">
                <a:latin typeface="+mn-ea"/>
              </a:rPr>
              <a:t>를 사용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>
                <a:latin typeface="+mj-ea"/>
              </a:rPr>
              <a:t>인수 조건</a:t>
            </a:r>
            <a:endParaRPr lang="en-US" altLang="en-US" sz="8800" b="1">
              <a:latin typeface="+mj-ea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/>
              <a:t>기능 시험 및 성능 시험</a:t>
            </a:r>
            <a:endParaRPr lang="en-US" altLang="en-US" sz="7200" b="1"/>
          </a:p>
        </p:txBody>
      </p:sp>
      <p:sp>
        <p:nvSpPr>
          <p:cNvPr id="3" name="직사각형 2"/>
          <p:cNvSpPr/>
          <p:nvPr/>
        </p:nvSpPr>
        <p:spPr>
          <a:xfrm>
            <a:off x="443372" y="1700808"/>
            <a:ext cx="11305256" cy="4251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latinLnBrk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3600" b="1">
                <a:latin typeface="+mn-ea"/>
              </a:rPr>
              <a:t>명소 촬영 시 </a:t>
            </a:r>
            <a:r>
              <a:rPr lang="en-US" altLang="ko-KR" sz="3600" b="1">
                <a:latin typeface="+mn-ea"/>
              </a:rPr>
              <a:t>DB</a:t>
            </a:r>
            <a:r>
              <a:rPr lang="ko-KR" altLang="en-US" sz="3600" b="1">
                <a:latin typeface="+mn-ea"/>
              </a:rPr>
              <a:t>에 저장된 사진과 비교가 원활하여야 한다</a:t>
            </a:r>
            <a:r>
              <a:rPr lang="en-US" altLang="ko-KR" sz="3600" b="1">
                <a:latin typeface="+mn-ea"/>
              </a:rPr>
              <a:t>.</a:t>
            </a:r>
          </a:p>
          <a:p>
            <a:pPr marL="285750" lvl="0" indent="-285750" algn="just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ko-KR" sz="3600" b="1">
                <a:latin typeface="+mn-ea"/>
              </a:rPr>
              <a:t>DB</a:t>
            </a:r>
            <a:r>
              <a:rPr lang="ko-KR" altLang="en-US" sz="3600" b="1">
                <a:latin typeface="+mn-ea"/>
              </a:rPr>
              <a:t>에 저장된 정보들이 정상적으로 출력되어야 한다</a:t>
            </a:r>
            <a:r>
              <a:rPr lang="en-US" altLang="ko-KR" sz="3600" b="1">
                <a:latin typeface="+mn-ea"/>
              </a:rPr>
              <a:t>.</a:t>
            </a:r>
          </a:p>
          <a:p>
            <a:pPr marL="285750" lvl="0" indent="-285750" algn="just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3600" b="1">
                <a:latin typeface="+mn-ea"/>
              </a:rPr>
              <a:t>위치정보의 오차를 확인한다</a:t>
            </a:r>
            <a:r>
              <a:rPr lang="en-US" altLang="ko-KR" sz="3600" b="1">
                <a:latin typeface="+mn-ea"/>
              </a:rPr>
              <a:t>.</a:t>
            </a:r>
          </a:p>
          <a:p>
            <a:pPr marL="285750" lvl="0" indent="-285750" algn="just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3600" b="1">
                <a:latin typeface="+mn-ea"/>
              </a:rPr>
              <a:t>명소와 맛집의 정확도를 파악한다</a:t>
            </a:r>
            <a:r>
              <a:rPr lang="en-US" altLang="ko-KR" sz="3600" b="1">
                <a:latin typeface="+mn-ea"/>
              </a:rPr>
              <a:t>.</a:t>
            </a:r>
            <a:endParaRPr lang="ko-KR" altLang="en-US" sz="3600" b="1" spc="5">
              <a:latin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>
                <a:latin typeface="+mj-ea"/>
              </a:rPr>
              <a:t>참고 자료</a:t>
            </a:r>
            <a:endParaRPr lang="en-US" altLang="en-US" sz="8800" b="1">
              <a:latin typeface="+mj-ea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/>
              <a:t>참고 자료</a:t>
            </a:r>
            <a:endParaRPr lang="en-US" altLang="en-US" sz="7200" b="1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79376" y="1700808"/>
          <a:ext cx="11305256" cy="4919356"/>
        </p:xfrm>
        <a:graphic>
          <a:graphicData uri="http://schemas.openxmlformats.org/drawingml/2006/table">
            <a:tbl>
              <a:tblPr/>
              <a:tblGrid>
                <a:gridCol w="3168352"/>
                <a:gridCol w="8136904"/>
              </a:tblGrid>
              <a:tr h="948551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500" b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500" b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3299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OPENCV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500" b="1" u="sng" spc="5">
                          <a:solidFill>
                            <a:schemeClr val="bg1"/>
                          </a:solidFill>
                          <a:latin typeface="+mn-ea"/>
                          <a:ea typeface="+mn-ea"/>
                          <a:hlinkClick r:id="rId2"/>
                        </a:rPr>
                        <a:t>http://opencv.org/</a:t>
                      </a:r>
                      <a:endParaRPr lang="en-US" altLang="en-US" sz="2500" b="1" spc="5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93299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네이버지도 </a:t>
                      </a:r>
                      <a:r>
                        <a:rPr lang="en-US" altLang="en-US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API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http://developer.naver.com/wiki/pages/mapAPI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93299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altLang="ko-KR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SNS </a:t>
                      </a:r>
                      <a:r>
                        <a:rPr lang="ko-KR" altLang="en-US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http://jhrun.tistory.com/131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932992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Xamarin DEV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5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http://appmayday.com/Forms_Course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>
                <a:latin typeface="+mj-ea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0808"/>
            <a:ext cx="10515600" cy="5032375"/>
          </a:xfrm>
        </p:spPr>
        <p:txBody>
          <a:bodyPr>
            <a:noAutofit/>
          </a:bodyPr>
          <a:lstStyle/>
          <a:p>
            <a:pPr lvl="0"/>
            <a:r>
              <a:rPr lang="ko-KR" altLang="en-US" sz="5400" b="1">
                <a:latin typeface="+mj-ea"/>
                <a:ea typeface="+mj-ea"/>
              </a:rPr>
              <a:t> 개요</a:t>
            </a:r>
          </a:p>
          <a:p>
            <a:pPr lvl="0"/>
            <a:r>
              <a:rPr lang="ko-KR" altLang="en-US" sz="5400" b="1">
                <a:latin typeface="+mj-ea"/>
                <a:ea typeface="+mj-ea"/>
              </a:rPr>
              <a:t> 기능적 요구사항</a:t>
            </a:r>
          </a:p>
          <a:p>
            <a:pPr lvl="0"/>
            <a:r>
              <a:rPr lang="ko-KR" altLang="en-US" sz="5400" b="1">
                <a:latin typeface="+mj-ea"/>
                <a:ea typeface="+mj-ea"/>
              </a:rPr>
              <a:t> 비기능적 요구사항</a:t>
            </a:r>
          </a:p>
          <a:p>
            <a:pPr lvl="0"/>
            <a:r>
              <a:rPr lang="ko-KR" altLang="en-US" sz="5400" b="1">
                <a:latin typeface="+mj-ea"/>
                <a:ea typeface="+mj-ea"/>
              </a:rPr>
              <a:t> 인수 조건</a:t>
            </a:r>
          </a:p>
          <a:p>
            <a:pPr lvl="0"/>
            <a:r>
              <a:rPr lang="ko-KR" altLang="en-US" sz="5400" b="1">
                <a:latin typeface="+mj-ea"/>
                <a:ea typeface="+mj-ea"/>
              </a:rPr>
              <a:t> 참고 자료 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>
                <a:latin typeface="+mj-ea"/>
              </a:rPr>
              <a:t>개요</a:t>
            </a:r>
            <a:endParaRPr lang="en-US" altLang="en-US" sz="8800" b="1">
              <a:latin typeface="+mj-ea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en-US" sz="7200" b="1">
                <a:latin typeface="+mj-ea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1628800"/>
            <a:ext cx="10946432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500" b="1">
                <a:latin typeface="+mn-ea"/>
              </a:rPr>
              <a:t>현대 사회에서 성인</a:t>
            </a:r>
          </a:p>
          <a:p>
            <a:pPr marL="0" indent="0">
              <a:buNone/>
            </a:pPr>
            <a:r>
              <a:rPr lang="en-US" altLang="ko-KR" sz="4500" b="1">
                <a:latin typeface="+mn-ea"/>
              </a:rPr>
              <a:t>20</a:t>
            </a:r>
            <a:r>
              <a:rPr lang="ko-KR" altLang="en-US" sz="4500" b="1">
                <a:latin typeface="+mn-ea"/>
              </a:rPr>
              <a:t>대</a:t>
            </a:r>
            <a:r>
              <a:rPr lang="en-US" altLang="ko-KR" sz="4500" b="1">
                <a:latin typeface="+mn-ea"/>
              </a:rPr>
              <a:t>, 30</a:t>
            </a:r>
            <a:r>
              <a:rPr lang="ko-KR" altLang="en-US" sz="4500" b="1">
                <a:latin typeface="+mn-ea"/>
              </a:rPr>
              <a:t>대 대상 </a:t>
            </a:r>
          </a:p>
          <a:p>
            <a:pPr marL="0" indent="0">
              <a:buNone/>
            </a:pPr>
            <a:r>
              <a:rPr lang="ko-KR" altLang="en-US" sz="4500" b="1">
                <a:solidFill>
                  <a:srgbClr val="FF0000"/>
                </a:solidFill>
                <a:latin typeface="+mn-ea"/>
              </a:rPr>
              <a:t>버킷리스트</a:t>
            </a:r>
            <a:r>
              <a:rPr lang="ko-KR" altLang="en-US" sz="4500" b="1">
                <a:latin typeface="+mn-ea"/>
              </a:rPr>
              <a:t> 조사 </a:t>
            </a:r>
          </a:p>
          <a:p>
            <a:pPr marL="0" indent="0">
              <a:buNone/>
            </a:pPr>
            <a:r>
              <a:rPr lang="ko-KR" altLang="en-US" sz="4500" b="1">
                <a:latin typeface="+mn-ea"/>
              </a:rPr>
              <a:t>결과 </a:t>
            </a:r>
            <a:r>
              <a:rPr lang="en-US" altLang="ko-KR" sz="4500" b="1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4500" b="1">
                <a:solidFill>
                  <a:srgbClr val="FF0000"/>
                </a:solidFill>
                <a:latin typeface="+mn-ea"/>
              </a:rPr>
              <a:t>여행</a:t>
            </a:r>
            <a:r>
              <a:rPr lang="en-US" altLang="ko-KR" sz="4500" b="1">
                <a:solidFill>
                  <a:srgbClr val="FF0000"/>
                </a:solidFill>
                <a:latin typeface="+mn-ea"/>
              </a:rPr>
              <a:t>’</a:t>
            </a:r>
            <a:r>
              <a:rPr lang="ko-KR" altLang="en-US" sz="4500" b="1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4500" b="1">
                <a:latin typeface="+mn-ea"/>
              </a:rPr>
              <a:t>이라는 </a:t>
            </a:r>
          </a:p>
          <a:p>
            <a:pPr marL="0" indent="0">
              <a:buNone/>
            </a:pPr>
            <a:r>
              <a:rPr lang="ko-KR" altLang="en-US" sz="4500" b="1">
                <a:latin typeface="+mn-ea"/>
              </a:rPr>
              <a:t>응답이 가장 높다</a:t>
            </a:r>
            <a:r>
              <a:rPr lang="en-US" altLang="ko-KR" sz="4500" b="1">
                <a:latin typeface="+mn-ea"/>
              </a:rPr>
              <a:t>.</a:t>
            </a:r>
            <a:endParaRPr lang="ko-KR" altLang="en-US" sz="4500" b="1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 b="1"/>
          </a:p>
        </p:txBody>
      </p:sp>
      <p:pic>
        <p:nvPicPr>
          <p:cNvPr id="1025" name="_x203854136" descr="EMB000021cc7f6f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550869" y="1715203"/>
            <a:ext cx="6412627" cy="32892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832304" y="5122905"/>
            <a:ext cx="3131192" cy="447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400" b="1">
                <a:latin typeface="+mn-ea"/>
              </a:rPr>
              <a:t>출처 </a:t>
            </a:r>
            <a:r>
              <a:rPr lang="en-US" altLang="ko-KR" sz="2400" b="1">
                <a:latin typeface="+mn-ea"/>
              </a:rPr>
              <a:t>KTV </a:t>
            </a:r>
            <a:r>
              <a:rPr lang="ko-KR" altLang="en-US" sz="2400" b="1">
                <a:latin typeface="+mn-ea"/>
              </a:rPr>
              <a:t>여론조사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>
                <a:latin typeface="+mj-ea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10328" cy="4351338"/>
          </a:xfrm>
        </p:spPr>
        <p:txBody>
          <a:bodyPr>
            <a:normAutofit/>
          </a:bodyPr>
          <a:lstStyle/>
          <a:p>
            <a:pPr lvl="0"/>
            <a:r>
              <a:rPr lang="ko-KR" altLang="en-US" sz="5444" b="1">
                <a:latin typeface="+mj-ea"/>
                <a:ea typeface="+mj-ea"/>
              </a:rPr>
              <a:t>현대인들의 </a:t>
            </a:r>
            <a:r>
              <a:rPr lang="ko-KR" altLang="en-US" sz="5999" b="1">
                <a:solidFill>
                  <a:srgbClr val="FF0000"/>
                </a:solidFill>
                <a:latin typeface="+mj-ea"/>
                <a:ea typeface="+mj-ea"/>
              </a:rPr>
              <a:t>버킷리스트</a:t>
            </a:r>
          </a:p>
          <a:p>
            <a:pPr lvl="0"/>
            <a:r>
              <a:rPr lang="ko-KR" altLang="en-US" sz="5444" b="1">
                <a:latin typeface="+mj-ea"/>
                <a:ea typeface="+mj-ea"/>
              </a:rPr>
              <a:t>여행을 </a:t>
            </a:r>
            <a:r>
              <a:rPr lang="ko-KR" altLang="en-US" sz="5999" b="1">
                <a:solidFill>
                  <a:srgbClr val="FF0000"/>
                </a:solidFill>
                <a:latin typeface="+mj-ea"/>
                <a:ea typeface="+mj-ea"/>
              </a:rPr>
              <a:t>스마트</a:t>
            </a:r>
            <a:r>
              <a:rPr lang="ko-KR" altLang="en-US" sz="5444" b="1">
                <a:latin typeface="+mj-ea"/>
                <a:ea typeface="+mj-ea"/>
              </a:rPr>
              <a:t>하게</a:t>
            </a:r>
          </a:p>
          <a:p>
            <a:pPr lvl="0"/>
            <a:r>
              <a:rPr lang="ko-KR" altLang="en-US" sz="5999" b="1">
                <a:solidFill>
                  <a:srgbClr val="FF0000"/>
                </a:solidFill>
                <a:latin typeface="+mj-ea"/>
                <a:ea typeface="+mj-ea"/>
              </a:rPr>
              <a:t>성취감</a:t>
            </a:r>
            <a:r>
              <a:rPr lang="ko-KR" altLang="en-US" sz="5444" b="1">
                <a:latin typeface="+mj-ea"/>
                <a:ea typeface="+mj-ea"/>
              </a:rPr>
              <a:t>과 만족감</a:t>
            </a:r>
          </a:p>
          <a:p>
            <a:pPr lvl="0"/>
            <a:r>
              <a:rPr lang="ko-KR" altLang="en-US" sz="5999" b="1">
                <a:solidFill>
                  <a:srgbClr val="FF0000"/>
                </a:solidFill>
                <a:latin typeface="+mj-ea"/>
                <a:ea typeface="+mj-ea"/>
              </a:rPr>
              <a:t>명소</a:t>
            </a:r>
            <a:r>
              <a:rPr lang="ko-KR" altLang="en-US" sz="5444" b="1">
                <a:latin typeface="+mj-ea"/>
                <a:ea typeface="+mj-ea"/>
              </a:rPr>
              <a:t> 및 </a:t>
            </a:r>
            <a:r>
              <a:rPr lang="ko-KR" altLang="en-US" sz="5999" b="1">
                <a:solidFill>
                  <a:srgbClr val="FF0000"/>
                </a:solidFill>
                <a:latin typeface="+mj-ea"/>
                <a:ea typeface="+mj-ea"/>
              </a:rPr>
              <a:t>맛집</a:t>
            </a:r>
            <a:r>
              <a:rPr lang="ko-KR" altLang="en-US" sz="5444" b="1">
                <a:latin typeface="+mj-ea"/>
                <a:ea typeface="+mj-ea"/>
              </a:rPr>
              <a:t> 정보 흭득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>
                <a:latin typeface="+mj-ea"/>
              </a:rPr>
              <a:t>시스템 대략 구조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9376" y="1700808"/>
          <a:ext cx="11305256" cy="4752528"/>
        </p:xfrm>
        <a:graphic>
          <a:graphicData uri="http://schemas.openxmlformats.org/drawingml/2006/table">
            <a:tbl>
              <a:tblPr/>
              <a:tblGrid>
                <a:gridCol w="2952328"/>
                <a:gridCol w="8352928"/>
              </a:tblGrid>
              <a:tr h="688178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7689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명소 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사용자가 원하는 지역의 명소 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7689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맛집 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사용자가 원하는 지역의 맛집 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7689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맛집 리뷰 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맛집 클릭 시 사용자와 블로거의 리뷰와 평점 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7689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명소 사진 촬영 및 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촬영된 명소의 사진을 </a:t>
                      </a:r>
                      <a:r>
                        <a:rPr lang="en-US" altLang="ko-KR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저장돼있는 사진과 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7990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SNS </a:t>
                      </a: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공유하기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페이스북</a:t>
                      </a:r>
                      <a:r>
                        <a:rPr lang="en-US" altLang="ko-KR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카카오톡</a:t>
                      </a:r>
                      <a:r>
                        <a:rPr lang="en-US" altLang="ko-KR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트위터등 공유 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76890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 랭킹 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100" b="1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사용자들의 여행 클리어율 랭킹 출력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8800" b="1">
                <a:latin typeface="+mj-ea"/>
              </a:rPr>
              <a:t>기능적 요구사항</a:t>
            </a:r>
            <a:endParaRPr lang="en-US" altLang="en-US" sz="8800" b="1">
              <a:latin typeface="+mj-ea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>
                <a:latin typeface="+mj-ea"/>
              </a:rPr>
              <a:t>기능 리스트</a:t>
            </a:r>
            <a:endParaRPr lang="en-US" altLang="en-US" sz="7200" b="1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008584"/>
            <a:ext cx="5041776" cy="3018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ko-KR" altLang="en-US" sz="4800" b="1">
                <a:latin typeface="+mn-ea"/>
              </a:rPr>
              <a:t>사용자 등록</a:t>
            </a:r>
          </a:p>
          <a:p>
            <a:pPr marL="571500" indent="-571500">
              <a:buFont typeface="Arial"/>
              <a:buChar char="•"/>
            </a:pPr>
            <a:r>
              <a:rPr lang="ko-KR" altLang="en-US" sz="4800" b="1">
                <a:latin typeface="+mn-ea"/>
              </a:rPr>
              <a:t>사용자 수정</a:t>
            </a:r>
          </a:p>
          <a:p>
            <a:pPr marL="571500" indent="-571500">
              <a:buFont typeface="Arial"/>
              <a:buChar char="•"/>
            </a:pPr>
            <a:r>
              <a:rPr lang="ko-KR" altLang="en-US" sz="4800" b="1">
                <a:latin typeface="+mn-ea"/>
              </a:rPr>
              <a:t>사용자 삭제</a:t>
            </a:r>
          </a:p>
          <a:p>
            <a:pPr marL="571500" indent="-571500">
              <a:buFont typeface="Arial"/>
              <a:buChar char="•"/>
            </a:pPr>
            <a:r>
              <a:rPr lang="ko-KR" altLang="en-US" sz="4800" b="1">
                <a:latin typeface="+mn-ea"/>
              </a:rPr>
              <a:t>사용자 조회</a:t>
            </a:r>
            <a:endParaRPr lang="en-US" altLang="ko-KR" sz="4800" b="1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6844" y="2008584"/>
            <a:ext cx="5184576" cy="374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ko-KR" altLang="en-US" sz="4800" b="1">
                <a:latin typeface="+mn-ea"/>
              </a:rPr>
              <a:t>명소 출력</a:t>
            </a:r>
          </a:p>
          <a:p>
            <a:pPr marL="571500" indent="-571500">
              <a:buFont typeface="Arial"/>
              <a:buChar char="•"/>
            </a:pPr>
            <a:r>
              <a:rPr lang="ko-KR" altLang="en-US" sz="4800" b="1">
                <a:latin typeface="+mn-ea"/>
              </a:rPr>
              <a:t>맛집 출력</a:t>
            </a:r>
          </a:p>
          <a:p>
            <a:pPr marL="571500" indent="-571500">
              <a:buFont typeface="Arial"/>
              <a:buChar char="•"/>
            </a:pPr>
            <a:r>
              <a:rPr lang="ko-KR" altLang="en-US" sz="4800" b="1">
                <a:latin typeface="+mn-ea"/>
              </a:rPr>
              <a:t>맛집 리뷰 출력</a:t>
            </a:r>
          </a:p>
          <a:p>
            <a:pPr marL="571500" indent="-571500">
              <a:buFont typeface="Arial"/>
              <a:buChar char="•"/>
            </a:pPr>
            <a:r>
              <a:rPr lang="ko-KR" altLang="en-US" sz="4800" b="1">
                <a:latin typeface="+mn-ea"/>
              </a:rPr>
              <a:t>명소 사진 촬영</a:t>
            </a:r>
          </a:p>
          <a:p>
            <a:pPr marL="571500" indent="-571500">
              <a:buFont typeface="Arial"/>
              <a:buChar char="•"/>
            </a:pPr>
            <a:r>
              <a:rPr lang="en-US" altLang="ko-KR" sz="4800" b="1">
                <a:latin typeface="+mn-ea"/>
              </a:rPr>
              <a:t>SNS </a:t>
            </a:r>
            <a:r>
              <a:rPr lang="ko-KR" altLang="en-US" sz="4800" b="1">
                <a:latin typeface="+mn-ea"/>
              </a:rPr>
              <a:t>공유하기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7200" b="1"/>
              <a:t>유스케이스 다이어그램</a:t>
            </a:r>
            <a:endParaRPr lang="en-US" altLang="en-US" sz="7200" b="1"/>
          </a:p>
        </p:txBody>
      </p:sp>
      <p:pic>
        <p:nvPicPr>
          <p:cNvPr id="3" name="그림 2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827584" y="1767991"/>
            <a:ext cx="10585176" cy="45053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사용자 지정</PresentationFormat>
  <Paragraphs>79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CITY SKETCH 16X9</vt:lpstr>
      <vt:lpstr>Travel Go! 요구 명세서</vt:lpstr>
      <vt:lpstr>목차</vt:lpstr>
      <vt:lpstr>개요</vt:lpstr>
      <vt:lpstr>개요</vt:lpstr>
      <vt:lpstr>개요</vt:lpstr>
      <vt:lpstr>시스템 대략 구조</vt:lpstr>
      <vt:lpstr>기능적 요구사항</vt:lpstr>
      <vt:lpstr>기능 리스트</vt:lpstr>
      <vt:lpstr>유스케이스 다이어그램</vt:lpstr>
      <vt:lpstr>비기능 요구사항</vt:lpstr>
      <vt:lpstr>성능 요구사항</vt:lpstr>
      <vt:lpstr>시스템 요구사항</vt:lpstr>
      <vt:lpstr>인수 조건</vt:lpstr>
      <vt:lpstr>기능 시험 및 성능 시험</vt:lpstr>
      <vt:lpstr>참고 자료</vt:lpstr>
      <vt:lpstr>참고 자료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Go! 주제제안서 PPT</dc:title>
  <dc:creator/>
  <cp:lastModifiedBy/>
  <cp:revision>2</cp:revision>
  <dcterms:created xsi:type="dcterms:W3CDTF">2016-09-04T15:44:25Z</dcterms:created>
  <dcterms:modified xsi:type="dcterms:W3CDTF">2016-09-19T12:15:24Z</dcterms:modified>
</cp:coreProperties>
</file>