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89999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*</a:t>
            </a:r>
            <a:r>
              <a:rPr lang="ko-KR" altLang="en-US"/>
              <a:t> </a:t>
            </a:r>
            <a:r>
              <a:rPr lang="en-US" altLang="ko-KR"/>
              <a:t>Add .gitignore</a:t>
            </a:r>
            <a:r>
              <a:rPr lang="ko-KR" altLang="en-US"/>
              <a:t>에 관한 장 추가 예정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*</a:t>
            </a:r>
            <a:r>
              <a:rPr lang="ko-KR" altLang="en-US"/>
              <a:t> 틈틈히 라이센스 관련 하이퍼링크를 추가할 예정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*</a:t>
            </a:r>
            <a:r>
              <a:rPr lang="ko-KR" altLang="en-US"/>
              <a:t> </a:t>
            </a:r>
            <a:r>
              <a:rPr lang="en-US" altLang="ko-KR"/>
              <a:t>git </a:t>
            </a:r>
            <a:r>
              <a:rPr lang="ko-KR" altLang="en-US"/>
              <a:t>사용법에 대해서는 따로 </a:t>
            </a:r>
            <a:r>
              <a:rPr lang="en-US" altLang="ko-KR"/>
              <a:t>ppt</a:t>
            </a:r>
            <a:r>
              <a:rPr lang="ko-KR" altLang="en-US"/>
              <a:t> 제작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hyperlink" Target="https://www.olis.or.kr/license/Detailselect.do?lId=1002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1958975"/>
            <a:ext cx="10363198" cy="1470025"/>
          </a:xfrm>
          <a:solidFill>
            <a:schemeClr val="lt1"/>
          </a:solidFill>
        </p:spPr>
        <p:txBody>
          <a:bodyPr/>
          <a:lstStyle/>
          <a:p>
            <a:pPr algn="l">
              <a:defRPr/>
            </a:pPr>
            <a:r>
              <a:rPr lang="en-US" altLang="ko-KR" sz="5000" b="1">
                <a:solidFill>
                  <a:schemeClr val="dk1"/>
                </a:solidFill>
              </a:rPr>
              <a:t>1_repository</a:t>
            </a:r>
            <a:endParaRPr lang="en-US" altLang="ko-KR" sz="5000" b="1">
              <a:solidFill>
                <a:schemeClr val="dk1"/>
              </a:solidFill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119253" y="3645027"/>
            <a:ext cx="9361170" cy="22871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*</a:t>
            </a:r>
            <a:r>
              <a:rPr lang="ko-KR" altLang="en-US"/>
              <a:t> </a:t>
            </a:r>
            <a:r>
              <a:rPr lang="en-US" altLang="ko-KR"/>
              <a:t>repository : </a:t>
            </a:r>
            <a:r>
              <a:rPr lang="ko-KR" altLang="en-US"/>
              <a:t>저장소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*</a:t>
            </a:r>
            <a:r>
              <a:rPr lang="ko-KR" altLang="en-US"/>
              <a:t> </a:t>
            </a:r>
            <a:r>
              <a:rPr lang="en-US" altLang="ko-KR"/>
              <a:t>remote repository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원격 저장소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   </a:t>
            </a:r>
            <a:r>
              <a:rPr lang="en-US" altLang="ko-KR"/>
              <a:t>:</a:t>
            </a:r>
            <a:r>
              <a:rPr lang="ko-KR" altLang="en-US"/>
              <a:t> 서버에서 관리된다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     여러 사람들과 함께 공유할 수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*</a:t>
            </a:r>
            <a:r>
              <a:rPr lang="ko-KR" altLang="en-US"/>
              <a:t> </a:t>
            </a:r>
            <a:r>
              <a:rPr lang="en-US" altLang="ko-KR"/>
              <a:t>local repository (</a:t>
            </a:r>
            <a:r>
              <a:rPr lang="ko-KR" altLang="en-US"/>
              <a:t>로컬 저장소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   </a:t>
            </a:r>
            <a:r>
              <a:rPr lang="en-US" altLang="ko-KR"/>
              <a:t>:</a:t>
            </a:r>
            <a:r>
              <a:rPr lang="ko-KR" altLang="en-US"/>
              <a:t> 내 </a:t>
            </a:r>
            <a:r>
              <a:rPr lang="en-US" altLang="ko-KR"/>
              <a:t>PC</a:t>
            </a:r>
            <a:r>
              <a:rPr lang="ko-KR" altLang="en-US"/>
              <a:t>안에서 파일이 저장되는 개인 저장소이다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142112" y="256032"/>
            <a:ext cx="8618221" cy="6374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github</a:t>
            </a:r>
            <a:r>
              <a:rPr lang="ko-KR" altLang="en-US"/>
              <a:t>에 로그인하여 </a:t>
            </a:r>
            <a:r>
              <a:rPr lang="en-US" altLang="ko-KR"/>
              <a:t>repository</a:t>
            </a:r>
            <a:r>
              <a:rPr lang="ko-KR" altLang="en-US"/>
              <a:t>로 들어가면 </a:t>
            </a:r>
            <a:endParaRPr lang="en-US" altLang="ko-KR"/>
          </a:p>
          <a:p>
            <a:pPr>
              <a:defRPr/>
            </a:pPr>
            <a:r>
              <a:rPr lang="ko-KR" altLang="en-US"/>
              <a:t>해당 </a:t>
            </a:r>
            <a:r>
              <a:rPr lang="en-US" altLang="ko-KR"/>
              <a:t>branch(master)</a:t>
            </a:r>
            <a:r>
              <a:rPr lang="ko-KR" altLang="en-US"/>
              <a:t>에 </a:t>
            </a:r>
            <a:r>
              <a:rPr lang="en-US" altLang="ko-KR"/>
              <a:t>push</a:t>
            </a:r>
            <a:r>
              <a:rPr lang="ko-KR" altLang="en-US"/>
              <a:t>된 파일을 확인할 수 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7977" y="980694"/>
            <a:ext cx="9850527" cy="2324862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407289" y="2852928"/>
            <a:ext cx="9577197" cy="2880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77805" y="1640528"/>
            <a:ext cx="4636389" cy="3576942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19814" y="72009"/>
            <a:ext cx="10972798" cy="548640"/>
          </a:xfrm>
        </p:spPr>
        <p:txBody>
          <a:bodyPr vert="horz" lIns="91440" tIns="45720" rIns="91440" bIns="45720" anchor="ctr">
            <a:normAutofit fontScale="90000"/>
          </a:bodyPr>
          <a:lstStyle/>
          <a:p>
            <a:pPr algn="l">
              <a:defRPr/>
            </a:pPr>
            <a:r>
              <a:rPr lang="en-US" altLang="ko-KR"/>
              <a:t> # remote repository</a:t>
            </a:r>
            <a:r>
              <a:rPr lang="ko-KR" altLang="en-US"/>
              <a:t> 생성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5411914" y="2348865"/>
            <a:ext cx="1548194" cy="2880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36370" y="72390"/>
            <a:ext cx="9319260" cy="671322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2855595" y="2348865"/>
            <a:ext cx="1368171" cy="2880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207514" y="2320671"/>
            <a:ext cx="648081" cy="3162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/>
              <a:t>설명</a:t>
            </a:r>
            <a:endParaRPr lang="ko-KR" altLang="en-US" sz="1500"/>
          </a:p>
        </p:txBody>
      </p:sp>
      <p:sp>
        <p:nvSpPr>
          <p:cNvPr id="7" name=""/>
          <p:cNvSpPr txBox="1"/>
          <p:nvPr/>
        </p:nvSpPr>
        <p:spPr>
          <a:xfrm>
            <a:off x="1415415" y="3284982"/>
            <a:ext cx="1440180" cy="776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500"/>
              <a:t>공개</a:t>
            </a:r>
            <a:endParaRPr lang="ko-KR" altLang="en-US" sz="1500"/>
          </a:p>
          <a:p>
            <a:pPr algn="r">
              <a:defRPr/>
            </a:pPr>
            <a:endParaRPr lang="ko-KR" altLang="en-US" sz="1500"/>
          </a:p>
          <a:p>
            <a:pPr algn="r">
              <a:defRPr/>
            </a:pPr>
            <a:r>
              <a:rPr lang="ko-KR" altLang="en-US" sz="1500"/>
              <a:t>비공개</a:t>
            </a:r>
            <a:endParaRPr lang="ko-KR" altLang="en-US" sz="1500"/>
          </a:p>
        </p:txBody>
      </p:sp>
      <p:sp>
        <p:nvSpPr>
          <p:cNvPr id="8" name=""/>
          <p:cNvSpPr/>
          <p:nvPr/>
        </p:nvSpPr>
        <p:spPr>
          <a:xfrm>
            <a:off x="3071622" y="3284982"/>
            <a:ext cx="4392549" cy="3880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3071622" y="3761041"/>
            <a:ext cx="3384423" cy="3880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2855595" y="4869180"/>
            <a:ext cx="4104513" cy="5040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263271" y="4869180"/>
            <a:ext cx="2592324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500"/>
              <a:t>project</a:t>
            </a:r>
            <a:r>
              <a:rPr lang="ko-KR" altLang="en-US" sz="1500"/>
              <a:t>에 대한 자세한 설명</a:t>
            </a:r>
            <a:endParaRPr lang="ko-KR" altLang="en-US" sz="1500"/>
          </a:p>
        </p:txBody>
      </p:sp>
      <p:sp>
        <p:nvSpPr>
          <p:cNvPr id="12" name=""/>
          <p:cNvSpPr/>
          <p:nvPr/>
        </p:nvSpPr>
        <p:spPr>
          <a:xfrm>
            <a:off x="2855595" y="5445252"/>
            <a:ext cx="4104513" cy="5040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6960108" y="5377243"/>
            <a:ext cx="4320540" cy="545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/>
              <a:t>버전 관리에서 제외할 파일 목록을 지정하는 파일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ex) </a:t>
            </a:r>
            <a:r>
              <a:rPr lang="ko-KR" altLang="en-US" sz="1500"/>
              <a:t>설정파일</a:t>
            </a:r>
            <a:r>
              <a:rPr lang="en-US" altLang="ko-KR" sz="1500"/>
              <a:t>,</a:t>
            </a:r>
            <a:r>
              <a:rPr lang="ko-KR" altLang="en-US" sz="1500"/>
              <a:t> 로그파일 등등</a:t>
            </a:r>
            <a:endParaRPr lang="ko-KR" altLang="en-US" sz="1500"/>
          </a:p>
        </p:txBody>
      </p:sp>
      <p:sp>
        <p:nvSpPr>
          <p:cNvPr id="14" name=""/>
          <p:cNvSpPr/>
          <p:nvPr/>
        </p:nvSpPr>
        <p:spPr>
          <a:xfrm>
            <a:off x="2855595" y="5949315"/>
            <a:ext cx="4104513" cy="5040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263271" y="6041326"/>
            <a:ext cx="2592324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500"/>
              <a:t>license </a:t>
            </a:r>
            <a:r>
              <a:rPr lang="ko-KR" altLang="en-US" sz="1500"/>
              <a:t>선택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1823" y="116586"/>
            <a:ext cx="10972798" cy="432054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altLang="ko-KR" sz="3500">
                <a:solidFill>
                  <a:srgbClr val="fff7cc"/>
                </a:solidFill>
              </a:rPr>
              <a:t>*</a:t>
            </a:r>
            <a:r>
              <a:rPr lang="ko-KR" altLang="en-US" sz="3500">
                <a:solidFill>
                  <a:srgbClr val="fff7cc"/>
                </a:solidFill>
              </a:rPr>
              <a:t> </a:t>
            </a:r>
            <a:r>
              <a:rPr lang="en-US" altLang="ko-KR" sz="3500">
                <a:solidFill>
                  <a:srgbClr val="fff7cc"/>
                </a:solidFill>
              </a:rPr>
              <a:t>Choose a license</a:t>
            </a:r>
            <a:endParaRPr lang="en-US" altLang="ko-KR" sz="3500">
              <a:solidFill>
                <a:srgbClr val="fff7cc"/>
              </a:solidFill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5280" y="836676"/>
            <a:ext cx="3483862" cy="5564889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23766" y="764667"/>
            <a:ext cx="3483862" cy="786678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223766" y="1772793"/>
            <a:ext cx="5544693" cy="479640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20"/>
              </a:spcBef>
              <a:spcAft>
                <a:spcPts val="20"/>
              </a:spcAft>
              <a:defRPr/>
            </a:pPr>
            <a:r>
              <a:rPr lang="en-US" altLang="ko-KR">
                <a:solidFill>
                  <a:schemeClr val="tx1"/>
                </a:solidFill>
                <a:hlinkClick r:id="rId5"/>
              </a:rPr>
              <a:t>Appache License 2.0</a:t>
            </a: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20"/>
              </a:spcAft>
              <a:defRPr/>
            </a:pPr>
            <a:r>
              <a:rPr lang="en-US" altLang="ko-KR">
                <a:solidFill>
                  <a:schemeClr val="tx1"/>
                </a:solidFill>
              </a:rPr>
              <a:t>GNU General Public License v3.0</a:t>
            </a: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20"/>
              </a:spcAft>
              <a:defRPr/>
            </a:pPr>
            <a:r>
              <a:rPr lang="en-US" altLang="ko-KR">
                <a:solidFill>
                  <a:schemeClr val="tx1"/>
                </a:solidFill>
              </a:rPr>
              <a:t>Mit License</a:t>
            </a: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20"/>
              </a:spcAft>
              <a:defRPr/>
            </a:pPr>
            <a:r>
              <a:rPr lang="en-US" altLang="ko-KR">
                <a:solidFill>
                  <a:schemeClr val="tx1"/>
                </a:solidFill>
              </a:rPr>
              <a:t>BSD 2-Clause “Simplified” License</a:t>
            </a: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20"/>
              </a:spcAft>
              <a:defRPr/>
            </a:pPr>
            <a:r>
              <a:rPr lang="en-US" altLang="ko-KR">
                <a:solidFill>
                  <a:schemeClr val="tx1"/>
                </a:solidFill>
              </a:rPr>
              <a:t>BSD 3-Clause “New” or “Revised” License</a:t>
            </a: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20"/>
              </a:spcAft>
              <a:defRPr/>
            </a:pPr>
            <a:r>
              <a:rPr lang="en-US" altLang="ko-KR">
                <a:solidFill>
                  <a:schemeClr val="tx1"/>
                </a:solidFill>
              </a:rPr>
              <a:t>Boost Software License 1.0</a:t>
            </a: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20"/>
              </a:spcAft>
              <a:defRPr/>
            </a:pPr>
            <a:r>
              <a:rPr lang="en-US" altLang="ko-KR">
                <a:solidFill>
                  <a:schemeClr val="tx1"/>
                </a:solidFill>
              </a:rPr>
              <a:t>Creative Commons Zero v1.0 Universal</a:t>
            </a: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20"/>
              </a:spcAft>
              <a:defRPr/>
            </a:pPr>
            <a:r>
              <a:rPr lang="en-US" altLang="ko-KR">
                <a:solidFill>
                  <a:schemeClr val="tx1"/>
                </a:solidFill>
              </a:rPr>
              <a:t>Eclipse Public License 2.0</a:t>
            </a: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20"/>
              </a:spcAft>
              <a:defRPr/>
            </a:pPr>
            <a:r>
              <a:rPr lang="en-US" altLang="ko-KR">
                <a:solidFill>
                  <a:schemeClr val="tx1"/>
                </a:solidFill>
              </a:rPr>
              <a:t>GNU Affero General Public License v3.0</a:t>
            </a: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20"/>
              </a:spcAft>
              <a:defRPr/>
            </a:pPr>
            <a:r>
              <a:rPr lang="en-US" altLang="ko-KR">
                <a:solidFill>
                  <a:schemeClr val="tx1"/>
                </a:solidFill>
              </a:rPr>
              <a:t>GNU General Public License v2.0</a:t>
            </a: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20"/>
              </a:spcAft>
              <a:defRPr/>
            </a:pPr>
            <a:r>
              <a:rPr lang="en-US" altLang="ko-KR">
                <a:solidFill>
                  <a:schemeClr val="tx1"/>
                </a:solidFill>
              </a:rPr>
              <a:t>GNU Lesser General Public License v2.1</a:t>
            </a: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20"/>
              </a:spcAft>
              <a:defRPr/>
            </a:pPr>
            <a:r>
              <a:rPr lang="en-US" altLang="ko-KR">
                <a:solidFill>
                  <a:schemeClr val="tx1"/>
                </a:solidFill>
              </a:rPr>
              <a:t>Mozilla Public License 2.0</a:t>
            </a: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20"/>
              </a:spcAft>
              <a:defRPr/>
            </a:pPr>
            <a:r>
              <a:rPr lang="en-US" altLang="ko-KR">
                <a:solidFill>
                  <a:schemeClr val="tx1"/>
                </a:solidFill>
              </a:rPr>
              <a:t>The Unlicense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4196" y="2835401"/>
            <a:ext cx="11563608" cy="1529715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479298" y="3717036"/>
            <a:ext cx="2304288" cy="5760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55726"/>
            <a:ext cx="12192000" cy="5346546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44018" y="188595"/>
            <a:ext cx="6744081" cy="3649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생성된 </a:t>
            </a:r>
            <a:r>
              <a:rPr lang="en-US" altLang="ko-KR"/>
              <a:t>repository</a:t>
            </a: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1199388" y="755726"/>
            <a:ext cx="1080135" cy="2880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2279523" y="734949"/>
            <a:ext cx="2736342" cy="3177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repository </a:t>
            </a:r>
            <a:r>
              <a:rPr lang="ko-KR" altLang="en-US" sz="1500"/>
              <a:t>이름</a:t>
            </a:r>
            <a:endParaRPr lang="ko-KR" altLang="en-US" sz="1500"/>
          </a:p>
        </p:txBody>
      </p:sp>
      <p:sp>
        <p:nvSpPr>
          <p:cNvPr id="8" name=""/>
          <p:cNvSpPr/>
          <p:nvPr/>
        </p:nvSpPr>
        <p:spPr>
          <a:xfrm>
            <a:off x="983361" y="2708910"/>
            <a:ext cx="1080135" cy="2880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0" y="2461641"/>
            <a:ext cx="983361" cy="546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500"/>
              <a:t>about </a:t>
            </a:r>
            <a:endParaRPr lang="en-US" altLang="ko-KR" sz="1500"/>
          </a:p>
          <a:p>
            <a:pPr algn="r">
              <a:defRPr/>
            </a:pPr>
            <a:r>
              <a:rPr lang="en-US" altLang="ko-KR" sz="1500"/>
              <a:t>license</a:t>
            </a:r>
            <a:endParaRPr lang="en-US" altLang="ko-KR" sz="1500"/>
          </a:p>
        </p:txBody>
      </p:sp>
      <p:sp>
        <p:nvSpPr>
          <p:cNvPr id="10" name=""/>
          <p:cNvSpPr/>
          <p:nvPr/>
        </p:nvSpPr>
        <p:spPr>
          <a:xfrm>
            <a:off x="983361" y="3429000"/>
            <a:ext cx="7560945" cy="17282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0" y="3429000"/>
            <a:ext cx="2736342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/>
              <a:t>README</a:t>
            </a:r>
            <a:endParaRPr lang="en-US" altLang="ko-KR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814" y="44577"/>
            <a:ext cx="10972798" cy="54864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altLang="ko-KR"/>
              <a:t> # local repository</a:t>
            </a:r>
            <a:r>
              <a:rPr lang="ko-KR" altLang="en-US"/>
              <a:t> 생성</a:t>
            </a:r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rcRect t="6530" r="54700" b="43990"/>
          <a:stretch>
            <a:fillRect/>
          </a:stretch>
        </p:blipFill>
        <p:spPr>
          <a:xfrm>
            <a:off x="191262" y="836676"/>
            <a:ext cx="3384423" cy="174056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1262" y="2630043"/>
            <a:ext cx="6328791" cy="3669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remote repository</a:t>
            </a:r>
            <a:r>
              <a:rPr lang="ko-KR" altLang="en-US"/>
              <a:t>와 같은 이름의 디렉토리 생성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rcRect l="61810" t="29000" r="12790" b="50000"/>
          <a:stretch>
            <a:fillRect/>
          </a:stretch>
        </p:blipFill>
        <p:spPr>
          <a:xfrm>
            <a:off x="6312027" y="836676"/>
            <a:ext cx="3715664" cy="1728216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6312027" y="2630043"/>
            <a:ext cx="4291736" cy="3669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git Bash</a:t>
            </a:r>
            <a:r>
              <a:rPr lang="ko-KR" altLang="en-US"/>
              <a:t> </a:t>
            </a:r>
            <a:r>
              <a:rPr lang="en-US" altLang="ko-KR"/>
              <a:t>Here</a:t>
            </a:r>
            <a:endParaRPr lang="en-US" altLang="ko-KR"/>
          </a:p>
        </p:txBody>
      </p:sp>
      <p:sp>
        <p:nvSpPr>
          <p:cNvPr id="7" name=""/>
          <p:cNvSpPr txBox="1"/>
          <p:nvPr/>
        </p:nvSpPr>
        <p:spPr>
          <a:xfrm>
            <a:off x="10027692" y="836676"/>
            <a:ext cx="2164308" cy="12283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>
                <a:solidFill>
                  <a:srgbClr val="bfbfbf"/>
                </a:solidFill>
              </a:rPr>
              <a:t> </a:t>
            </a:r>
            <a:r>
              <a:rPr lang="en-US" altLang="ko-KR" sz="1500">
                <a:solidFill>
                  <a:srgbClr val="bfbfbf"/>
                </a:solidFill>
              </a:rPr>
              <a:t>git bash</a:t>
            </a:r>
            <a:r>
              <a:rPr lang="ko-KR" altLang="en-US" sz="1500">
                <a:solidFill>
                  <a:srgbClr val="bfbfbf"/>
                </a:solidFill>
              </a:rPr>
              <a:t>는 따로</a:t>
            </a:r>
            <a:endParaRPr lang="ko-KR" altLang="en-US" sz="1500">
              <a:solidFill>
                <a:srgbClr val="bfbfbf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rgbClr val="bfbfbf"/>
                </a:solidFill>
              </a:rPr>
              <a:t> 다운받아야한다</a:t>
            </a:r>
            <a:r>
              <a:rPr lang="en-US" altLang="ko-KR" sz="1500">
                <a:solidFill>
                  <a:srgbClr val="bfbfbf"/>
                </a:solidFill>
              </a:rPr>
              <a:t>.</a:t>
            </a:r>
            <a:endParaRPr lang="en-US" altLang="ko-KR" sz="1500">
              <a:solidFill>
                <a:srgbClr val="bfbfbf"/>
              </a:solidFill>
            </a:endParaRPr>
          </a:p>
          <a:p>
            <a:pPr>
              <a:defRPr/>
            </a:pPr>
            <a:endParaRPr lang="en-US" altLang="ko-KR" sz="1500">
              <a:solidFill>
                <a:srgbClr val="bfbfbf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rgbClr val="bfbfbf"/>
                </a:solidFill>
              </a:rPr>
              <a:t> 다른 거</a:t>
            </a:r>
            <a:r>
              <a:rPr lang="en-US" altLang="ko-KR" sz="1500">
                <a:solidFill>
                  <a:srgbClr val="bfbfbf"/>
                </a:solidFill>
              </a:rPr>
              <a:t>(cmd </a:t>
            </a:r>
            <a:r>
              <a:rPr lang="ko-KR" altLang="en-US" sz="1500">
                <a:solidFill>
                  <a:srgbClr val="bfbfbf"/>
                </a:solidFill>
              </a:rPr>
              <a:t>등</a:t>
            </a:r>
            <a:r>
              <a:rPr lang="en-US" altLang="ko-KR" sz="1500">
                <a:solidFill>
                  <a:srgbClr val="bfbfbf"/>
                </a:solidFill>
              </a:rPr>
              <a:t>)</a:t>
            </a:r>
            <a:r>
              <a:rPr lang="ko-KR" altLang="en-US" sz="1500">
                <a:solidFill>
                  <a:srgbClr val="bfbfbf"/>
                </a:solidFill>
              </a:rPr>
              <a:t> </a:t>
            </a:r>
            <a:endParaRPr lang="ko-KR" altLang="en-US" sz="1500">
              <a:solidFill>
                <a:srgbClr val="bfbfbf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rgbClr val="bfbfbf"/>
                </a:solidFill>
              </a:rPr>
              <a:t> 사용해도 상관</a:t>
            </a:r>
            <a:r>
              <a:rPr lang="en-US" altLang="ko-KR" sz="1500">
                <a:solidFill>
                  <a:srgbClr val="bfbfbf"/>
                </a:solidFill>
              </a:rPr>
              <a:t>x</a:t>
            </a:r>
            <a:endParaRPr lang="en-US" altLang="ko-KR" sz="1500">
              <a:solidFill>
                <a:srgbClr val="bfbfbf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1262" y="4606672"/>
            <a:ext cx="5364480" cy="533400"/>
          </a:xfrm>
          <a:prstGeom prst="rect">
            <a:avLst/>
          </a:prstGeom>
          <a:ln>
            <a:solidFill>
              <a:srgbClr val="a6a6a6"/>
            </a:solidFill>
          </a:ln>
        </p:spPr>
      </p:pic>
      <p:sp>
        <p:nvSpPr>
          <p:cNvPr id="9" name=""/>
          <p:cNvSpPr txBox="1"/>
          <p:nvPr/>
        </p:nvSpPr>
        <p:spPr>
          <a:xfrm>
            <a:off x="119253" y="5229225"/>
            <a:ext cx="5688711" cy="9105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git init</a:t>
            </a:r>
            <a:r>
              <a:rPr lang="ko-KR" altLang="en-US"/>
              <a:t> 명령어 입력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>
                <a:solidFill>
                  <a:srgbClr val="bfbfbf"/>
                </a:solidFill>
              </a:rPr>
              <a:t>*</a:t>
            </a:r>
            <a:r>
              <a:rPr lang="ko-KR" altLang="en-US">
                <a:solidFill>
                  <a:srgbClr val="bfbfbf"/>
                </a:solidFill>
              </a:rPr>
              <a:t> </a:t>
            </a:r>
            <a:r>
              <a:rPr lang="en-US" altLang="ko-KR">
                <a:solidFill>
                  <a:srgbClr val="bfbfbf"/>
                </a:solidFill>
              </a:rPr>
              <a:t>git init : git </a:t>
            </a:r>
            <a:r>
              <a:rPr lang="ko-KR" altLang="en-US">
                <a:solidFill>
                  <a:srgbClr val="bfbfbf"/>
                </a:solidFill>
              </a:rPr>
              <a:t>저장소 생성 명령어</a:t>
            </a:r>
            <a:endParaRPr lang="ko-KR" altLang="en-US">
              <a:solidFill>
                <a:srgbClr val="bfbfbf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191262" y="4606672"/>
            <a:ext cx="2952369" cy="1440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191262" y="4335400"/>
            <a:ext cx="3888486" cy="2712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>
                <a:solidFill>
                  <a:srgbClr val="ffef99"/>
                </a:solidFill>
              </a:rPr>
              <a:t>*</a:t>
            </a:r>
            <a:r>
              <a:rPr lang="ko-KR" altLang="en-US" sz="1200">
                <a:solidFill>
                  <a:srgbClr val="ffef99"/>
                </a:solidFill>
              </a:rPr>
              <a:t> 저장소를 생성할 경로가 현재 경로여야 한다</a:t>
            </a:r>
            <a:r>
              <a:rPr lang="en-US" altLang="ko-KR" sz="1200">
                <a:solidFill>
                  <a:srgbClr val="ffef99"/>
                </a:solidFill>
              </a:rPr>
              <a:t>!</a:t>
            </a:r>
            <a:endParaRPr lang="en-US" altLang="ko-KR" sz="1200">
              <a:solidFill>
                <a:srgbClr val="ffef99"/>
              </a:solidFill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280327" y="4203955"/>
            <a:ext cx="4288357" cy="1872233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6096000" y="5102543"/>
            <a:ext cx="424053" cy="448437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280328" y="6076189"/>
            <a:ext cx="4576392" cy="6370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현재 디렉토리</a:t>
            </a:r>
            <a:r>
              <a:rPr lang="en-US" altLang="ko-KR"/>
              <a:t>(LearningGit)</a:t>
            </a:r>
            <a:r>
              <a:rPr lang="ko-KR" altLang="en-US"/>
              <a:t>가</a:t>
            </a:r>
            <a:endParaRPr lang="ko-KR" altLang="en-US"/>
          </a:p>
          <a:p>
            <a:pPr>
              <a:defRPr/>
            </a:pPr>
            <a:r>
              <a:rPr lang="en-US" altLang="ko-KR"/>
              <a:t>local repository</a:t>
            </a:r>
            <a:r>
              <a:rPr lang="ko-KR" altLang="en-US"/>
              <a:t>가 되었다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2697" y="1484757"/>
            <a:ext cx="6645401" cy="2736342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3" name=""/>
          <p:cNvSpPr txBox="1"/>
          <p:nvPr/>
        </p:nvSpPr>
        <p:spPr>
          <a:xfrm>
            <a:off x="242697" y="764667"/>
            <a:ext cx="6645402" cy="3669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git add</a:t>
            </a:r>
            <a:r>
              <a:rPr lang="ko-KR" altLang="en-US"/>
              <a:t> 명령어로 파일을 </a:t>
            </a:r>
            <a:r>
              <a:rPr lang="en-US" altLang="ko-KR"/>
              <a:t>commit</a:t>
            </a:r>
            <a:r>
              <a:rPr lang="ko-KR" altLang="en-US"/>
              <a:t> 대기 상태로 둔다 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2697" y="188595"/>
            <a:ext cx="5466806" cy="576072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5" name=""/>
          <p:cNvSpPr txBox="1"/>
          <p:nvPr/>
        </p:nvSpPr>
        <p:spPr>
          <a:xfrm>
            <a:off x="242697" y="4293108"/>
            <a:ext cx="6645402" cy="64312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git status(</a:t>
            </a:r>
            <a:r>
              <a:rPr lang="ko-KR" altLang="en-US"/>
              <a:t>파일 상태 확인 명령어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    를 통해서 </a:t>
            </a:r>
            <a:r>
              <a:rPr lang="en-US" altLang="ko-KR"/>
              <a:t>add</a:t>
            </a:r>
            <a:r>
              <a:rPr lang="ko-KR" altLang="en-US"/>
              <a:t>가 잘 된 것을 확인할 수 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2796" y="5373243"/>
            <a:ext cx="3292602" cy="1140124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3565398" y="5661279"/>
            <a:ext cx="3682746" cy="8709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700">
                <a:solidFill>
                  <a:srgbClr val="bfbfbf"/>
                </a:solidFill>
              </a:rPr>
              <a:t>&lt;-</a:t>
            </a:r>
            <a:r>
              <a:rPr lang="ko-KR" altLang="en-US" sz="1700">
                <a:solidFill>
                  <a:srgbClr val="bfbfbf"/>
                </a:solidFill>
              </a:rPr>
              <a:t> </a:t>
            </a:r>
            <a:r>
              <a:rPr lang="en-US" altLang="ko-KR" sz="1700">
                <a:solidFill>
                  <a:srgbClr val="bfbfbf"/>
                </a:solidFill>
              </a:rPr>
              <a:t>1_repository.pptx</a:t>
            </a:r>
            <a:endParaRPr lang="en-US" altLang="ko-KR" sz="1700">
              <a:solidFill>
                <a:srgbClr val="bfbfbf"/>
              </a:solidFill>
            </a:endParaRPr>
          </a:p>
          <a:p>
            <a:pPr>
              <a:defRPr/>
            </a:pPr>
            <a:r>
              <a:rPr lang="en-US" altLang="ko-KR" sz="1700">
                <a:solidFill>
                  <a:srgbClr val="bfbfbf"/>
                </a:solidFill>
              </a:rPr>
              <a:t>&lt;- 1_repository.show</a:t>
            </a:r>
            <a:endParaRPr lang="en-US" altLang="ko-KR" sz="1700">
              <a:solidFill>
                <a:srgbClr val="bfbfbf"/>
              </a:solidFill>
            </a:endParaRPr>
          </a:p>
          <a:p>
            <a:pPr>
              <a:defRPr/>
            </a:pPr>
            <a:r>
              <a:rPr lang="en-US" altLang="ko-KR" sz="1700">
                <a:solidFill>
                  <a:srgbClr val="bfbfbf"/>
                </a:solidFill>
              </a:rPr>
              <a:t>&lt;- template.show</a:t>
            </a:r>
            <a:endParaRPr lang="en-US" altLang="ko-KR" sz="1700">
              <a:solidFill>
                <a:srgbClr val="bfbfbf"/>
              </a:solidFill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6744080" y="2602992"/>
            <a:ext cx="5447920" cy="1186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commited</a:t>
            </a:r>
            <a:r>
              <a:rPr lang="ko-KR" altLang="en-US"/>
              <a:t> 상태가 되길 기다리는 파일</a:t>
            </a:r>
            <a:r>
              <a:rPr lang="en-US" altLang="ko-KR"/>
              <a:t>(</a:t>
            </a:r>
            <a:r>
              <a:rPr lang="ko-KR" altLang="en-US"/>
              <a:t> </a:t>
            </a:r>
            <a:r>
              <a:rPr lang="en-US" altLang="ko-KR"/>
              <a:t>tracked</a:t>
            </a:r>
            <a:r>
              <a:rPr lang="ko-KR" altLang="en-US"/>
              <a:t> 상태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git add</a:t>
            </a:r>
            <a:r>
              <a:rPr lang="ko-KR" altLang="en-US"/>
              <a:t> 명령어로 </a:t>
            </a:r>
            <a:r>
              <a:rPr lang="en-US" altLang="ko-KR"/>
              <a:t>tracked</a:t>
            </a:r>
            <a:r>
              <a:rPr lang="ko-KR" altLang="en-US"/>
              <a:t> 상태로 만들어야하는 파일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253" y="119253"/>
            <a:ext cx="5976747" cy="68028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72009" y="799533"/>
            <a:ext cx="6744081" cy="117976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6. git commit </a:t>
            </a:r>
            <a:r>
              <a:rPr lang="ko-KR" altLang="en-US"/>
              <a:t>명령어로 </a:t>
            </a:r>
            <a:r>
              <a:rPr lang="en-US" altLang="ko-KR"/>
              <a:t>tracked</a:t>
            </a:r>
            <a:r>
              <a:rPr lang="ko-KR" altLang="en-US"/>
              <a:t> 상태의 파일들을 </a:t>
            </a:r>
            <a:r>
              <a:rPr lang="en-US" altLang="ko-KR"/>
              <a:t>commit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>
              <a:solidFill>
                <a:srgbClr val="bfbfbf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bfbfbf"/>
                </a:solidFill>
              </a:rPr>
              <a:t>*</a:t>
            </a:r>
            <a:r>
              <a:rPr lang="ko-KR" altLang="en-US">
                <a:solidFill>
                  <a:srgbClr val="bfbfbf"/>
                </a:solidFill>
              </a:rPr>
              <a:t> </a:t>
            </a:r>
            <a:r>
              <a:rPr lang="en-US" altLang="ko-KR">
                <a:solidFill>
                  <a:srgbClr val="bfbfbf"/>
                </a:solidFill>
              </a:rPr>
              <a:t>-m</a:t>
            </a:r>
            <a:r>
              <a:rPr lang="ko-KR" altLang="en-US">
                <a:solidFill>
                  <a:srgbClr val="bfbfbf"/>
                </a:solidFill>
              </a:rPr>
              <a:t> </a:t>
            </a:r>
            <a:r>
              <a:rPr lang="en-US" altLang="ko-KR">
                <a:solidFill>
                  <a:srgbClr val="bfbfbf"/>
                </a:solidFill>
              </a:rPr>
              <a:t>:</a:t>
            </a:r>
            <a:r>
              <a:rPr lang="ko-KR" altLang="en-US">
                <a:solidFill>
                  <a:srgbClr val="bfbfbf"/>
                </a:solidFill>
              </a:rPr>
              <a:t> </a:t>
            </a:r>
            <a:r>
              <a:rPr lang="en-US" altLang="ko-KR">
                <a:solidFill>
                  <a:srgbClr val="bfbfbf"/>
                </a:solidFill>
              </a:rPr>
              <a:t>message</a:t>
            </a:r>
            <a:r>
              <a:rPr lang="ko-KR" altLang="en-US">
                <a:solidFill>
                  <a:srgbClr val="bfbfbf"/>
                </a:solidFill>
              </a:rPr>
              <a:t>를 남길 수 있는 옵션</a:t>
            </a:r>
            <a:endParaRPr lang="ko-KR" altLang="en-US">
              <a:solidFill>
                <a:srgbClr val="bfbfbf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ffef99"/>
                </a:solidFill>
              </a:rPr>
              <a:t>*</a:t>
            </a:r>
            <a:r>
              <a:rPr lang="ko-KR" altLang="en-US">
                <a:solidFill>
                  <a:srgbClr val="ffef99"/>
                </a:solidFill>
              </a:rPr>
              <a:t> </a:t>
            </a:r>
            <a:r>
              <a:rPr lang="en-US" altLang="ko-KR">
                <a:solidFill>
                  <a:srgbClr val="ffef99"/>
                </a:solidFill>
              </a:rPr>
              <a:t>git commit -am : add</a:t>
            </a:r>
            <a:r>
              <a:rPr lang="ko-KR" altLang="en-US">
                <a:solidFill>
                  <a:srgbClr val="ffef99"/>
                </a:solidFill>
              </a:rPr>
              <a:t>와 </a:t>
            </a:r>
            <a:r>
              <a:rPr lang="en-US" altLang="ko-KR">
                <a:solidFill>
                  <a:srgbClr val="ffef99"/>
                </a:solidFill>
              </a:rPr>
              <a:t>message</a:t>
            </a:r>
            <a:r>
              <a:rPr lang="ko-KR" altLang="en-US">
                <a:solidFill>
                  <a:srgbClr val="ffef99"/>
                </a:solidFill>
              </a:rPr>
              <a:t>를 한번에 할 수 있다</a:t>
            </a:r>
            <a:endParaRPr lang="ko-KR" altLang="en-US">
              <a:solidFill>
                <a:srgbClr val="ffef99"/>
              </a:solidFill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9253" y="2564892"/>
            <a:ext cx="6072802" cy="2829687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7" name=""/>
          <p:cNvSpPr txBox="1"/>
          <p:nvPr/>
        </p:nvSpPr>
        <p:spPr>
          <a:xfrm>
            <a:off x="119253" y="5394579"/>
            <a:ext cx="6336792" cy="14615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7.</a:t>
            </a:r>
            <a:r>
              <a:rPr lang="ko-KR" altLang="en-US"/>
              <a:t> </a:t>
            </a:r>
            <a:r>
              <a:rPr lang="en-US" altLang="ko-KR"/>
              <a:t>git remote add origin &lt;remote repository</a:t>
            </a:r>
            <a:r>
              <a:rPr lang="ko-KR" altLang="en-US"/>
              <a:t> 주소</a:t>
            </a:r>
            <a:r>
              <a:rPr lang="en-US" altLang="ko-KR"/>
              <a:t>&gt;</a:t>
            </a:r>
            <a:endParaRPr lang="en-US" altLang="ko-KR"/>
          </a:p>
          <a:p>
            <a:pPr>
              <a:defRPr/>
            </a:pPr>
            <a:r>
              <a:rPr lang="ko-KR" altLang="en-US"/>
              <a:t>   </a:t>
            </a:r>
            <a:r>
              <a:rPr lang="en-US" altLang="ko-KR"/>
              <a:t>-&gt;</a:t>
            </a:r>
            <a:r>
              <a:rPr lang="ko-KR" altLang="en-US"/>
              <a:t> 원격 저장소의 주소를 추가한다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8.</a:t>
            </a:r>
            <a:r>
              <a:rPr lang="ko-KR" altLang="en-US"/>
              <a:t> </a:t>
            </a:r>
            <a:r>
              <a:rPr lang="en-US" altLang="ko-KR"/>
              <a:t>git push origin master</a:t>
            </a:r>
            <a:endParaRPr lang="en-US" altLang="ko-KR"/>
          </a:p>
          <a:p>
            <a:pPr>
              <a:defRPr/>
            </a:pPr>
            <a:r>
              <a:rPr lang="en-US" altLang="ko-KR"/>
              <a:t>    -&gt; </a:t>
            </a:r>
            <a:r>
              <a:rPr lang="ko-KR" altLang="en-US"/>
              <a:t>현재 </a:t>
            </a:r>
            <a:r>
              <a:rPr lang="en-US" altLang="ko-KR"/>
              <a:t>commit</a:t>
            </a:r>
            <a:r>
              <a:rPr lang="ko-KR" altLang="en-US"/>
              <a:t> 상태인 파일들을 </a:t>
            </a:r>
            <a:r>
              <a:rPr lang="en-US" altLang="ko-KR"/>
              <a:t>push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rcRect l="57540" t="36240"/>
          <a:stretch>
            <a:fillRect/>
          </a:stretch>
        </p:blipFill>
        <p:spPr>
          <a:xfrm>
            <a:off x="7680198" y="1389414"/>
            <a:ext cx="4057649" cy="3002661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7680198" y="4509135"/>
            <a:ext cx="4176522" cy="6419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rgbClr val="bfbfbf"/>
                </a:solidFill>
              </a:rPr>
              <a:t>*</a:t>
            </a:r>
            <a:r>
              <a:rPr lang="ko-KR" altLang="en-US">
                <a:solidFill>
                  <a:srgbClr val="bfbfbf"/>
                </a:solidFill>
              </a:rPr>
              <a:t> 주소는</a:t>
            </a:r>
            <a:endParaRPr lang="ko-KR" altLang="en-US">
              <a:solidFill>
                <a:srgbClr val="bfbfbf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bfbfbf"/>
                </a:solidFill>
              </a:rPr>
              <a:t>remote repository -&gt; code</a:t>
            </a:r>
            <a:endParaRPr lang="en-US" altLang="ko-KR">
              <a:solidFill>
                <a:srgbClr val="bfbfbf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8400288" y="2602708"/>
            <a:ext cx="2592324" cy="2880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11136630" y="2819497"/>
            <a:ext cx="1055370" cy="3934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">
                <a:solidFill>
                  <a:srgbClr val="bfbfbf"/>
                </a:solidFill>
              </a:rPr>
              <a:t>^</a:t>
            </a:r>
            <a:r>
              <a:rPr lang="ko-KR" altLang="en-US" sz="1000">
                <a:solidFill>
                  <a:srgbClr val="bfbfbf"/>
                </a:solidFill>
              </a:rPr>
              <a:t>이거 누르면 </a:t>
            </a:r>
            <a:endParaRPr lang="ko-KR" altLang="en-US" sz="1000">
              <a:solidFill>
                <a:srgbClr val="bfbfbf"/>
              </a:solidFill>
            </a:endParaRPr>
          </a:p>
          <a:p>
            <a:pPr>
              <a:defRPr/>
            </a:pPr>
            <a:r>
              <a:rPr lang="ko-KR" altLang="en-US" sz="1000">
                <a:solidFill>
                  <a:srgbClr val="bfbfbf"/>
                </a:solidFill>
              </a:rPr>
              <a:t>복사할 수 있다</a:t>
            </a:r>
            <a:endParaRPr lang="ko-KR" altLang="en-US" sz="1000">
              <a:solidFill>
                <a:srgbClr val="bfbfb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265</ep:Words>
  <ep:PresentationFormat>화면 슬라이드 쇼(4:3)</ep:PresentationFormat>
  <ep:Paragraphs>67</ep:Paragraphs>
  <ep:Slides>10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1_repository</vt:lpstr>
      <vt:lpstr># remote repository 생성</vt:lpstr>
      <vt:lpstr>슬라이드 3</vt:lpstr>
      <vt:lpstr>* Choose a license</vt:lpstr>
      <vt:lpstr>슬라이드 5</vt:lpstr>
      <vt:lpstr>슬라이드 6</vt:lpstr>
      <vt:lpstr># local repository 생성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2020-11-02T03:52:20.457</dcterms:created>
  <dc:creator>dnflq</dc:creator>
  <cp:lastModifiedBy>dnflq</cp:lastModifiedBy>
  <dcterms:modified xsi:type="dcterms:W3CDTF">2020-11-02T09:13:18.802</dcterms:modified>
  <cp:revision>35</cp:revision>
  <dc:title>1. repository 생성</dc:title>
  <cp:version>1000.0000.01</cp:version>
</cp:coreProperties>
</file>