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aseline="0" dirty="0">
                <a:solidFill>
                  <a:schemeClr val="tx1"/>
                </a:solidFill>
              </a:rPr>
              <a:t> </a:t>
            </a:r>
            <a:r>
              <a:rPr lang="en-US" altLang="ko-KR" baseline="0" dirty="0">
                <a:solidFill>
                  <a:schemeClr val="tx1"/>
                </a:solidFill>
              </a:rPr>
              <a:t>10</a:t>
            </a:r>
            <a:r>
              <a:rPr lang="ko-KR" altLang="en-US" baseline="0" dirty="0">
                <a:solidFill>
                  <a:schemeClr val="tx1"/>
                </a:solidFill>
              </a:rPr>
              <a:t>세 미만 아이들의 </a:t>
            </a:r>
            <a:r>
              <a:rPr lang="ko-KR" altLang="en-US" dirty="0">
                <a:solidFill>
                  <a:schemeClr val="tx1"/>
                </a:solidFill>
              </a:rPr>
              <a:t>시력분포</a:t>
            </a:r>
            <a:endParaRPr lang="en-US" altLang="ko-KR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8328405783873541"/>
          <c:y val="2.16416442991339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퍼센트%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0F24-405B-A46D-E8A84C57EF9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F24-405B-A46D-E8A84C57EF9C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0F24-405B-A46D-E8A84C57EF9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F24-405B-A46D-E8A84C57EF9C}"/>
              </c:ext>
            </c:extLst>
          </c:dPt>
          <c:dPt>
            <c:idx val="4"/>
            <c:bubble3D val="0"/>
            <c:spPr>
              <a:solidFill>
                <a:schemeClr val="bg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0F24-405B-A46D-E8A84C57EF9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F24-405B-A46D-E8A84C57EF9C}"/>
              </c:ext>
            </c:extLst>
          </c:dPt>
          <c:dLbls>
            <c:dLbl>
              <c:idx val="0"/>
              <c:layout>
                <c:manualLayout>
                  <c:x val="-5.3914862204724979E-3"/>
                  <c:y val="0.1559267251521453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0F24-405B-A46D-E8A84C57EF9C}"/>
                </c:ext>
              </c:extLst>
            </c:dLbl>
            <c:dLbl>
              <c:idx val="1"/>
              <c:layout>
                <c:manualLayout>
                  <c:x val="-4.310408464566929E-2"/>
                  <c:y val="0.21367303065495624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F24-405B-A46D-E8A84C57EF9C}"/>
                </c:ext>
              </c:extLst>
            </c:dLbl>
            <c:dLbl>
              <c:idx val="2"/>
              <c:layout>
                <c:manualLayout>
                  <c:x val="-0.10909276574803155"/>
                  <c:y val="0.1954657852198704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0F24-405B-A46D-E8A84C57EF9C}"/>
                </c:ext>
              </c:extLst>
            </c:dLbl>
            <c:dLbl>
              <c:idx val="3"/>
              <c:layout>
                <c:manualLayout>
                  <c:x val="-0.15219438976377953"/>
                  <c:y val="0.1103994764764100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0F24-405B-A46D-E8A84C57EF9C}"/>
                </c:ext>
              </c:extLst>
            </c:dLbl>
            <c:dLbl>
              <c:idx val="4"/>
              <c:layout>
                <c:manualLayout>
                  <c:x val="-0.16598043799212597"/>
                  <c:y val="1.6127029027618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0F24-405B-A46D-E8A84C57EF9C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0.1 이하</c:v>
                </c:pt>
                <c:pt idx="1">
                  <c:v>0.1~0.2</c:v>
                </c:pt>
                <c:pt idx="2">
                  <c:v>0.3~0.4</c:v>
                </c:pt>
                <c:pt idx="3">
                  <c:v>0.5~0.6</c:v>
                </c:pt>
                <c:pt idx="4">
                  <c:v>0.7~0.8</c:v>
                </c:pt>
                <c:pt idx="5">
                  <c:v>0.9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</c:v>
                </c:pt>
                <c:pt idx="1">
                  <c:v>5.5</c:v>
                </c:pt>
                <c:pt idx="2">
                  <c:v>7.8</c:v>
                </c:pt>
                <c:pt idx="3">
                  <c:v>6.6</c:v>
                </c:pt>
                <c:pt idx="4">
                  <c:v>6.6</c:v>
                </c:pt>
                <c:pt idx="5">
                  <c:v>72.7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24-405B-A46D-E8A84C57EF9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000" b="1" dirty="0">
                <a:solidFill>
                  <a:schemeClr val="tx1"/>
                </a:solidFill>
                <a:latin typeface="+mn-lt"/>
              </a:rPr>
              <a:t>디스플레이</a:t>
            </a:r>
            <a:r>
              <a:rPr lang="ko-KR" altLang="en-US" sz="2000" b="1" baseline="0" dirty="0">
                <a:solidFill>
                  <a:schemeClr val="tx1"/>
                </a:solidFill>
                <a:latin typeface="+mn-lt"/>
              </a:rPr>
              <a:t> 이용거리에 따른 시력 </a:t>
            </a:r>
            <a:r>
              <a:rPr lang="ko-KR" altLang="en-US" sz="2000" b="1" baseline="0" dirty="0" err="1">
                <a:solidFill>
                  <a:schemeClr val="tx1"/>
                </a:solidFill>
                <a:latin typeface="+mn-lt"/>
              </a:rPr>
              <a:t>정상군</a:t>
            </a:r>
            <a:r>
              <a:rPr lang="ko-KR" altLang="en-US" sz="2000" b="1" baseline="0" dirty="0">
                <a:solidFill>
                  <a:schemeClr val="tx1"/>
                </a:solidFill>
                <a:latin typeface="+mn-lt"/>
              </a:rPr>
              <a:t> 분포</a:t>
            </a:r>
            <a:endParaRPr lang="ko-KR" sz="2000" b="1" dirty="0">
              <a:solidFill>
                <a:schemeClr val="tx1"/>
              </a:solidFill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1m미만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1m미만</c:v>
                </c:pt>
                <c:pt idx="1">
                  <c:v>1m~2m</c:v>
                </c:pt>
                <c:pt idx="2">
                  <c:v>2m~3m</c:v>
                </c:pt>
                <c:pt idx="3">
                  <c:v>3m초과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A36A-4C36-B587-CAA9FBC527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1m~2m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1m미만</c:v>
                </c:pt>
                <c:pt idx="1">
                  <c:v>1m~2m</c:v>
                </c:pt>
                <c:pt idx="2">
                  <c:v>2m~3m</c:v>
                </c:pt>
                <c:pt idx="3">
                  <c:v>3m초과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A36A-4C36-B587-CAA9FBC527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2m~3m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1m미만</c:v>
                </c:pt>
                <c:pt idx="1">
                  <c:v>1m~2m</c:v>
                </c:pt>
                <c:pt idx="2">
                  <c:v>2m~3m</c:v>
                </c:pt>
                <c:pt idx="3">
                  <c:v>3m초과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A36A-4C36-B587-CAA9FBC527A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3m초과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1m미만</c:v>
                </c:pt>
                <c:pt idx="1">
                  <c:v>1m~2m</c:v>
                </c:pt>
                <c:pt idx="2">
                  <c:v>2m~3m</c:v>
                </c:pt>
                <c:pt idx="3">
                  <c:v>3m초과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3-A36A-4C36-B587-CAA9FBC527A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558797391"/>
        <c:axId val="1603160143"/>
      </c:barChart>
      <c:catAx>
        <c:axId val="1558797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03160143"/>
        <c:crosses val="autoZero"/>
        <c:auto val="1"/>
        <c:lblAlgn val="ctr"/>
        <c:lblOffset val="100"/>
        <c:noMultiLvlLbl val="0"/>
      </c:catAx>
      <c:valAx>
        <c:axId val="160316014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58797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000" b="1" dirty="0">
                <a:solidFill>
                  <a:schemeClr val="tx1"/>
                </a:solidFill>
                <a:latin typeface="+mn-lt"/>
              </a:rPr>
              <a:t>디스플레이</a:t>
            </a:r>
            <a:r>
              <a:rPr lang="ko-KR" altLang="en-US" sz="2000" b="1" baseline="0" dirty="0">
                <a:solidFill>
                  <a:schemeClr val="tx1"/>
                </a:solidFill>
                <a:latin typeface="+mn-lt"/>
              </a:rPr>
              <a:t> 사용시간에 따른 시력 </a:t>
            </a:r>
            <a:r>
              <a:rPr lang="ko-KR" altLang="en-US" sz="2000" b="1" baseline="0" dirty="0" err="1">
                <a:solidFill>
                  <a:schemeClr val="tx1"/>
                </a:solidFill>
                <a:latin typeface="+mn-lt"/>
              </a:rPr>
              <a:t>정상군</a:t>
            </a:r>
            <a:r>
              <a:rPr lang="ko-KR" altLang="en-US" sz="2000" b="1" baseline="0" dirty="0">
                <a:solidFill>
                  <a:schemeClr val="tx1"/>
                </a:solidFill>
                <a:latin typeface="+mn-lt"/>
              </a:rPr>
              <a:t> 분포</a:t>
            </a:r>
            <a:endParaRPr lang="ko-KR" sz="2000" b="1" dirty="0">
              <a:solidFill>
                <a:schemeClr val="tx1"/>
              </a:solidFill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1시간정도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1시간정도</c:v>
                </c:pt>
                <c:pt idx="1">
                  <c:v>2시간정도</c:v>
                </c:pt>
                <c:pt idx="2">
                  <c:v>3시간정도</c:v>
                </c:pt>
                <c:pt idx="3">
                  <c:v>3시간이상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A36A-4C36-B587-CAA9FBC527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2시간정도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1시간정도</c:v>
                </c:pt>
                <c:pt idx="1">
                  <c:v>2시간정도</c:v>
                </c:pt>
                <c:pt idx="2">
                  <c:v>3시간정도</c:v>
                </c:pt>
                <c:pt idx="3">
                  <c:v>3시간이상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A36A-4C36-B587-CAA9FBC527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3시간정도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1시간정도</c:v>
                </c:pt>
                <c:pt idx="1">
                  <c:v>2시간정도</c:v>
                </c:pt>
                <c:pt idx="2">
                  <c:v>3시간정도</c:v>
                </c:pt>
                <c:pt idx="3">
                  <c:v>3시간이상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A36A-4C36-B587-CAA9FBC527A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3시간이상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1시간정도</c:v>
                </c:pt>
                <c:pt idx="1">
                  <c:v>2시간정도</c:v>
                </c:pt>
                <c:pt idx="2">
                  <c:v>3시간정도</c:v>
                </c:pt>
                <c:pt idx="3">
                  <c:v>3시간이상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3-A36A-4C36-B587-CAA9FBC527A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558797391"/>
        <c:axId val="1603160143"/>
      </c:barChart>
      <c:catAx>
        <c:axId val="1558797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03160143"/>
        <c:crosses val="autoZero"/>
        <c:auto val="1"/>
        <c:lblAlgn val="ctr"/>
        <c:lblOffset val="100"/>
        <c:noMultiLvlLbl val="0"/>
      </c:catAx>
      <c:valAx>
        <c:axId val="160316014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58797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99C5-AF72-4BCC-AA29-A0C22966621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38AA-253F-47E5-B72C-9A3031676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8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99C5-AF72-4BCC-AA29-A0C22966621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38AA-253F-47E5-B72C-9A3031676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5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99C5-AF72-4BCC-AA29-A0C22966621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38AA-253F-47E5-B72C-9A3031676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79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99C5-AF72-4BCC-AA29-A0C22966621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38AA-253F-47E5-B72C-9A3031676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19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99C5-AF72-4BCC-AA29-A0C22966621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38AA-253F-47E5-B72C-9A3031676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9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99C5-AF72-4BCC-AA29-A0C22966621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38AA-253F-47E5-B72C-9A3031676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38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99C5-AF72-4BCC-AA29-A0C22966621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38AA-253F-47E5-B72C-9A3031676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4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99C5-AF72-4BCC-AA29-A0C22966621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38AA-253F-47E5-B72C-9A3031676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8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99C5-AF72-4BCC-AA29-A0C22966621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38AA-253F-47E5-B72C-9A3031676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99C5-AF72-4BCC-AA29-A0C22966621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38AA-253F-47E5-B72C-9A3031676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99C5-AF72-4BCC-AA29-A0C22966621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38AA-253F-47E5-B72C-9A3031676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1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99C5-AF72-4BCC-AA29-A0C22966621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E38AA-253F-47E5-B72C-9A3031676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54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oogle.co.kr/url?sa=i&amp;rct=j&amp;q=&amp;esrc=s&amp;source=images&amp;cd=&amp;cad=rja&amp;uact=8&amp;ved=2ahUKEwjW6rre94niAhXZZt4KHVujC-YQjRx6BAgBEAU&amp;url=/url?sa%3Di%26rct%3Dj%26q%3D%26esrc%3Ds%26source%3Dimages%26cd%3D%26ved%3D%26url%3Dhttps%3A%2F%2Fnamu.wiki%2Fw%2F%25EB%2582%259C%25EC%258B%259C%26psig%3DAOvVaw3DCMzWU2YNuA6TYul1yly7%26ust%3D1557336217363330&amp;psig=AOvVaw3DCMzWU2YNuA6TYul1yly7&amp;ust=1557336217363330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6344" y="1770756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I-safety</a:t>
            </a:r>
            <a:br>
              <a:rPr lang="en-US" altLang="ko-KR" dirty="0" smtClean="0"/>
            </a:br>
            <a:r>
              <a:rPr lang="ko-KR" altLang="en-US" dirty="0" smtClean="0"/>
              <a:t>선행연구 조사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68690" y="6026726"/>
            <a:ext cx="2923309" cy="831273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2017315018 </a:t>
            </a:r>
            <a:r>
              <a:rPr lang="ko-KR" altLang="en-US" dirty="0" err="1" smtClean="0"/>
              <a:t>방제호</a:t>
            </a:r>
            <a:endParaRPr lang="en-US" altLang="ko-KR" dirty="0" smtClean="0"/>
          </a:p>
          <a:p>
            <a:r>
              <a:rPr lang="en-US" altLang="ko-KR" dirty="0" smtClean="0"/>
              <a:t>2017315034 </a:t>
            </a:r>
            <a:r>
              <a:rPr lang="ko-KR" altLang="en-US" dirty="0" err="1" smtClean="0"/>
              <a:t>전세종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18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2536" y="6372095"/>
            <a:ext cx="10786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얼굴인식 알고리즘을 이용한 눈의 피로 감소 시스템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박상호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곽지훈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김현석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최혁진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이인수</a:t>
            </a:r>
            <a:r>
              <a:rPr lang="en-US" altLang="ko-KR" dirty="0" smtClean="0"/>
              <a:t>, 2017-12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66430" y="2804787"/>
            <a:ext cx="2879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블루라이트로 인해 눈의 피로가 급 상승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깜빡임 횟수가 줄어듦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238288" y="3081785"/>
            <a:ext cx="3367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깜빡임 횟수가 줄어들면 스마트폰의 </a:t>
            </a:r>
            <a:r>
              <a:rPr lang="en-US" altLang="ko-KR" dirty="0" smtClean="0"/>
              <a:t>RGB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B</a:t>
            </a:r>
            <a:r>
              <a:rPr lang="ko-KR" altLang="en-US" dirty="0" smtClean="0"/>
              <a:t>빛을 감소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5185872" y="3037291"/>
            <a:ext cx="1324598" cy="735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2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20211" y="6323765"/>
            <a:ext cx="10515600" cy="41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실시간 시선 추적과 거리 측정 기법을 활용한 눈 보호 앱 개발 </a:t>
            </a:r>
            <a:r>
              <a:rPr lang="en-US" altLang="ko-KR" sz="1800" dirty="0" smtClean="0"/>
              <a:t>– </a:t>
            </a:r>
            <a:r>
              <a:rPr lang="ko-KR" altLang="en-US" sz="1800" dirty="0" err="1" smtClean="0"/>
              <a:t>이혜란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이준표</a:t>
            </a:r>
            <a:r>
              <a:rPr lang="en-US" altLang="ko-KR" sz="1800" dirty="0" smtClean="0"/>
              <a:t>, 2019-07</a:t>
            </a:r>
            <a:endParaRPr lang="ko-KR" altLang="en-US" sz="1800" dirty="0"/>
          </a:p>
        </p:txBody>
      </p:sp>
      <p:sp>
        <p:nvSpPr>
          <p:cNvPr id="9" name="AutoShape 12" descr="아이유에 대한 이미지 검색결과"/>
          <p:cNvSpPr>
            <a:spLocks noChangeAspect="1" noChangeArrowheads="1"/>
          </p:cNvSpPr>
          <p:nvPr/>
        </p:nvSpPr>
        <p:spPr bwMode="auto">
          <a:xfrm>
            <a:off x="307975" y="-2332038"/>
            <a:ext cx="516255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709663" y="1452162"/>
            <a:ext cx="2359174" cy="3538761"/>
            <a:chOff x="4977820" y="1032073"/>
            <a:chExt cx="2359174" cy="3538761"/>
          </a:xfrm>
        </p:grpSpPr>
        <p:pic>
          <p:nvPicPr>
            <p:cNvPr id="1038" name="Picture 14" descr="아이유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7820" y="1032073"/>
              <a:ext cx="2359174" cy="3538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액자 6"/>
            <p:cNvSpPr/>
            <p:nvPr/>
          </p:nvSpPr>
          <p:spPr>
            <a:xfrm>
              <a:off x="5493313" y="1562315"/>
              <a:ext cx="1187866" cy="1239139"/>
            </a:xfrm>
            <a:prstGeom prst="frame">
              <a:avLst>
                <a:gd name="adj1" fmla="val 4586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액자 11"/>
            <p:cNvSpPr/>
            <p:nvPr/>
          </p:nvSpPr>
          <p:spPr>
            <a:xfrm>
              <a:off x="5700681" y="1826269"/>
              <a:ext cx="308510" cy="230737"/>
            </a:xfrm>
            <a:prstGeom prst="frame">
              <a:avLst>
                <a:gd name="adj1" fmla="val 195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액자 12"/>
            <p:cNvSpPr/>
            <p:nvPr/>
          </p:nvSpPr>
          <p:spPr>
            <a:xfrm>
              <a:off x="6071458" y="1911980"/>
              <a:ext cx="308510" cy="230737"/>
            </a:xfrm>
            <a:prstGeom prst="frame">
              <a:avLst>
                <a:gd name="adj1" fmla="val 195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액자 13"/>
            <p:cNvSpPr/>
            <p:nvPr/>
          </p:nvSpPr>
          <p:spPr>
            <a:xfrm>
              <a:off x="5763876" y="1826268"/>
              <a:ext cx="154255" cy="230737"/>
            </a:xfrm>
            <a:prstGeom prst="frame">
              <a:avLst>
                <a:gd name="adj1" fmla="val 839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액자 14"/>
            <p:cNvSpPr/>
            <p:nvPr/>
          </p:nvSpPr>
          <p:spPr>
            <a:xfrm>
              <a:off x="6137835" y="1911980"/>
              <a:ext cx="154255" cy="230737"/>
            </a:xfrm>
            <a:prstGeom prst="frame">
              <a:avLst>
                <a:gd name="adj1" fmla="val 839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351752" y="3900355"/>
            <a:ext cx="1461333" cy="1090568"/>
            <a:chOff x="6908121" y="4846802"/>
            <a:chExt cx="1461333" cy="1090568"/>
          </a:xfrm>
        </p:grpSpPr>
        <p:sp>
          <p:nvSpPr>
            <p:cNvPr id="10" name="TextBox 9"/>
            <p:cNvSpPr txBox="1"/>
            <p:nvPr/>
          </p:nvSpPr>
          <p:spPr>
            <a:xfrm>
              <a:off x="7207225" y="4846802"/>
              <a:ext cx="1162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얼굴인식</a:t>
              </a:r>
              <a:endParaRPr lang="en-US" altLang="ko-KR" dirty="0" smtClean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908121" y="5439942"/>
              <a:ext cx="299103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908122" y="5031468"/>
              <a:ext cx="299103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908121" y="5745704"/>
              <a:ext cx="299103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07225" y="5255278"/>
              <a:ext cx="1162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눈</a:t>
              </a:r>
              <a:endParaRPr lang="en-US" altLang="ko-KR" dirty="0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07224" y="5568038"/>
              <a:ext cx="1162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눈동자</a:t>
              </a:r>
              <a:endParaRPr lang="en-US" altLang="ko-KR" dirty="0" smtClean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659881" y="2852211"/>
            <a:ext cx="256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눈 깜빡임 횟수 측정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59881" y="3385821"/>
            <a:ext cx="242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5</a:t>
            </a:r>
            <a:r>
              <a:rPr lang="ko-KR" altLang="en-US" dirty="0" smtClean="0"/>
              <a:t>회 미만 </a:t>
            </a:r>
            <a:r>
              <a:rPr lang="en-US" altLang="ko-KR" dirty="0" smtClean="0"/>
              <a:t>3</a:t>
            </a:r>
            <a:r>
              <a:rPr lang="ko-KR" altLang="en-US" dirty="0" smtClean="0"/>
              <a:t>연속 시 알림 메시지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36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54138" y="6211669"/>
            <a:ext cx="10109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장시간 PC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사용하는 사용자들을 위한 눈 건강 관리 서비스 </a:t>
            </a:r>
            <a:endParaRPr lang="en-US" altLang="ko-KR" dirty="0" smtClean="0"/>
          </a:p>
          <a:p>
            <a:r>
              <a:rPr lang="ko-KR" altLang="en-US" dirty="0" smtClean="0"/>
              <a:t>고수인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반소량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이해리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배종혁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박연주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최용우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김선일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오창식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박녹빈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,2016-01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439" y="2095314"/>
            <a:ext cx="3143689" cy="26673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797" y="1095456"/>
            <a:ext cx="3553321" cy="20481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1380" y="1725982"/>
            <a:ext cx="213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구성요소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03963" y="726124"/>
            <a:ext cx="186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 모습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797" y="3639416"/>
            <a:ext cx="4160488" cy="239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01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21" y="363193"/>
            <a:ext cx="1752845" cy="1886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6138" y="363193"/>
            <a:ext cx="257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피로도 측정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거리측정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97394" y="883512"/>
            <a:ext cx="3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피로도 측정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깜빡임 횟수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56317" y="1435828"/>
            <a:ext cx="257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거리측정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센서로 측정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06796" y="1657884"/>
            <a:ext cx="5255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거리가 멀어지면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크기 키워주고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거리가 가까우면 작게 해서 눈의 피로를 줄이는 기능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거리가 가까워지면 알림 </a:t>
            </a:r>
            <a:r>
              <a:rPr lang="en-US" altLang="ko-KR" dirty="0" smtClean="0"/>
              <a:t>60cm </a:t>
            </a:r>
            <a:r>
              <a:rPr lang="ko-KR" altLang="en-US" dirty="0" smtClean="0"/>
              <a:t>기준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06796" y="3429000"/>
            <a:ext cx="313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사용시간 및 휴식시간 알림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306796" y="4092120"/>
            <a:ext cx="3512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분 마다 지속될 시 나타나는 방식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업무 방해 요소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956986" y="5905144"/>
            <a:ext cx="84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Best : </a:t>
            </a:r>
            <a:r>
              <a:rPr lang="ko-KR" altLang="en-US" b="1" dirty="0" smtClean="0"/>
              <a:t>모니터를 </a:t>
            </a:r>
            <a:r>
              <a:rPr lang="en-US" altLang="ko-KR" b="1" dirty="0" smtClean="0"/>
              <a:t>60cm </a:t>
            </a:r>
            <a:r>
              <a:rPr lang="ko-KR" altLang="en-US" b="1" dirty="0" smtClean="0"/>
              <a:t>내외로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실내 조명이 </a:t>
            </a:r>
            <a:r>
              <a:rPr lang="en-US" altLang="ko-KR" b="1" dirty="0" smtClean="0"/>
              <a:t>500lx, </a:t>
            </a:r>
            <a:r>
              <a:rPr lang="ko-KR" altLang="en-US" b="1" dirty="0" smtClean="0"/>
              <a:t>모니터 밝기가</a:t>
            </a:r>
            <a:r>
              <a:rPr lang="en-US" altLang="ko-KR" b="1" dirty="0" smtClean="0"/>
              <a:t>40~60lumens</a:t>
            </a:r>
            <a:endParaRPr lang="ko-KR" altLang="en-US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78" y="3613666"/>
            <a:ext cx="3591021" cy="11412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17546" y="4834672"/>
            <a:ext cx="257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피로도 단계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71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9" y="2211103"/>
            <a:ext cx="6053494" cy="2561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9537" y="4772825"/>
            <a:ext cx="406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게임을 통한 안구 운동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6835" y="2967335"/>
            <a:ext cx="3623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History </a:t>
            </a:r>
            <a:r>
              <a:rPr lang="ko-KR" altLang="en-US" dirty="0" smtClean="0"/>
              <a:t>목록에서 일주일간 이용한 거리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눈 피로도 변화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이용 기록 등을 시각화하여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111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59" y="2576062"/>
            <a:ext cx="3672930" cy="4121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559" y="111096"/>
            <a:ext cx="8487960" cy="222916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12865" y="2996506"/>
            <a:ext cx="5349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 err="1" smtClean="0">
                <a:solidFill>
                  <a:srgbClr val="2F2F2F"/>
                </a:solidFill>
                <a:effectLst/>
                <a:latin typeface="나눔고딕"/>
              </a:rPr>
              <a:t>럭스</a:t>
            </a:r>
            <a:r>
              <a:rPr lang="en-US" altLang="ko-KR" b="0" i="0" dirty="0" smtClean="0">
                <a:solidFill>
                  <a:srgbClr val="2F2F2F"/>
                </a:solidFill>
                <a:effectLst/>
                <a:latin typeface="나눔고딕"/>
              </a:rPr>
              <a:t>(lux)</a:t>
            </a:r>
            <a:r>
              <a:rPr lang="ko-KR" altLang="en-US" b="0" i="0" dirty="0" smtClean="0">
                <a:solidFill>
                  <a:srgbClr val="2F2F2F"/>
                </a:solidFill>
                <a:effectLst/>
                <a:latin typeface="나눔고딕"/>
              </a:rPr>
              <a:t>는 조명도</a:t>
            </a:r>
            <a:r>
              <a:rPr lang="en-US" altLang="ko-KR" b="0" i="0" dirty="0" smtClean="0">
                <a:solidFill>
                  <a:srgbClr val="2F2F2F"/>
                </a:solidFill>
                <a:effectLst/>
                <a:latin typeface="나눔고딕"/>
              </a:rPr>
              <a:t>(illuminance) </a:t>
            </a:r>
            <a:r>
              <a:rPr lang="ko-KR" altLang="en-US" b="0" i="0" dirty="0" smtClean="0">
                <a:solidFill>
                  <a:srgbClr val="2F2F2F"/>
                </a:solidFill>
                <a:effectLst/>
                <a:latin typeface="나눔고딕"/>
              </a:rPr>
              <a:t>혹은 조도의 단위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35256" y="3652755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2F2F2F"/>
                </a:solidFill>
                <a:latin typeface="나눔고딕"/>
              </a:rPr>
              <a:t>일정 거리의 면에 비춰지는 빛의 강도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69166" y="4452359"/>
            <a:ext cx="413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루멘</a:t>
            </a:r>
            <a:r>
              <a:rPr lang="en-US" altLang="ko-KR" dirty="0" smtClean="0"/>
              <a:t>(lumens)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특정공간안의 빛의 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454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39896" y="6406278"/>
            <a:ext cx="10474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한중일의 </a:t>
            </a:r>
            <a:r>
              <a:rPr lang="ko-KR" altLang="en-US" dirty="0" err="1" smtClean="0"/>
              <a:t>조도기준</a:t>
            </a:r>
            <a:r>
              <a:rPr lang="ko-KR" altLang="en-US" dirty="0" smtClean="0"/>
              <a:t> 비교분석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주택조도기준을 중심으로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송대선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강혜경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조영미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안옥희</a:t>
            </a:r>
            <a:r>
              <a:rPr lang="en-US" altLang="ko-KR" dirty="0" smtClean="0"/>
              <a:t>, 2014-04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91" y="1380839"/>
            <a:ext cx="3562847" cy="2048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331" y="1485629"/>
            <a:ext cx="3629532" cy="19433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023" y="4358117"/>
            <a:ext cx="3610479" cy="13717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25331" y="1011507"/>
            <a:ext cx="411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한중일 주택 주방</a:t>
            </a:r>
            <a:r>
              <a:rPr lang="en-US" altLang="ko-KR" smtClean="0"/>
              <a:t>(</a:t>
            </a:r>
            <a:r>
              <a:rPr lang="ko-KR" altLang="en-US" smtClean="0"/>
              <a:t>식당</a:t>
            </a:r>
            <a:r>
              <a:rPr lang="en-US" altLang="ko-KR" smtClean="0"/>
              <a:t>)</a:t>
            </a:r>
            <a:r>
              <a:rPr lang="ko-KR" altLang="en-US" smtClean="0"/>
              <a:t>의 조도기준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0634" y="834093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 한중일 주택 거실의 </a:t>
            </a:r>
            <a:r>
              <a:rPr lang="ko-KR" altLang="en-US" dirty="0" err="1" smtClean="0"/>
              <a:t>조도기준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388834" y="3811371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한중일 주택 침실의 </a:t>
            </a:r>
            <a:r>
              <a:rPr lang="ko-KR" altLang="en-US" dirty="0" err="1" smtClean="0"/>
              <a:t>조도기준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71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A1602C-ECCE-429A-9806-C990BB08745A}"/>
              </a:ext>
            </a:extLst>
          </p:cNvPr>
          <p:cNvSpPr txBox="1"/>
          <p:nvPr/>
        </p:nvSpPr>
        <p:spPr>
          <a:xfrm>
            <a:off x="272716" y="17646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선행 연구 사례</a:t>
            </a: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BE43ABD0-3A84-4191-96C9-AA1C3C263178}"/>
              </a:ext>
            </a:extLst>
          </p:cNvPr>
          <p:cNvGraphicFramePr/>
          <p:nvPr>
            <p:extLst/>
          </p:nvPr>
        </p:nvGraphicFramePr>
        <p:xfrm>
          <a:off x="272716" y="699684"/>
          <a:ext cx="7121525" cy="4851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2C9714-8ABC-456E-AE2E-60F57242B7CB}"/>
              </a:ext>
            </a:extLst>
          </p:cNvPr>
          <p:cNvSpPr txBox="1"/>
          <p:nvPr/>
        </p:nvSpPr>
        <p:spPr>
          <a:xfrm>
            <a:off x="7539789" y="2709948"/>
            <a:ext cx="437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시력은 후천적으로 떨어지는 것이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일반적이다</a:t>
            </a:r>
            <a:r>
              <a:rPr lang="en-US" altLang="ko-KR" sz="2400" b="1" dirty="0"/>
              <a:t>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211654-AC31-43B5-A55D-CA16E9AC140E}"/>
              </a:ext>
            </a:extLst>
          </p:cNvPr>
          <p:cNvSpPr/>
          <p:nvPr/>
        </p:nvSpPr>
        <p:spPr>
          <a:xfrm>
            <a:off x="6569488" y="633478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1400" dirty="0">
                <a:solidFill>
                  <a:srgbClr val="242424"/>
                </a:solidFill>
                <a:cs typeface="Times New Roman" panose="02020603050405020304" pitchFamily="18" charset="0"/>
              </a:rPr>
              <a:t>김정희 초등학생들의 시력장애에 영향을 미치는 요인</a:t>
            </a:r>
            <a:r>
              <a:rPr lang="en-US" altLang="ko-KR" sz="1400" dirty="0">
                <a:solidFill>
                  <a:srgbClr val="242424"/>
                </a:solidFill>
                <a:cs typeface="Times New Roman" panose="02020603050405020304" pitchFamily="18" charset="0"/>
              </a:rPr>
              <a:t>. Various factors giving impacts on the visual impairment in schoolchildren. 2000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5C7D42-23D7-4414-9739-0567C914B85C}"/>
              </a:ext>
            </a:extLst>
          </p:cNvPr>
          <p:cNvSpPr txBox="1"/>
          <p:nvPr/>
        </p:nvSpPr>
        <p:spPr>
          <a:xfrm>
            <a:off x="272716" y="5044294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</a:t>
            </a:r>
            <a:r>
              <a:rPr lang="en-US" altLang="ko-KR" dirty="0"/>
              <a:t>500</a:t>
            </a:r>
            <a:r>
              <a:rPr lang="ko-KR" altLang="en-US" dirty="0"/>
              <a:t>명대상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B34D460-717B-4B96-82EA-DA48F43454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29" y="229465"/>
            <a:ext cx="650577" cy="4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2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EBA67A-9F94-4F54-99A2-F17E49E95FC1}"/>
              </a:ext>
            </a:extLst>
          </p:cNvPr>
          <p:cNvGrpSpPr/>
          <p:nvPr/>
        </p:nvGrpSpPr>
        <p:grpSpPr>
          <a:xfrm>
            <a:off x="272716" y="719666"/>
            <a:ext cx="7121525" cy="4831544"/>
            <a:chOff x="222251" y="719666"/>
            <a:chExt cx="8128000" cy="5418667"/>
          </a:xfrm>
        </p:grpSpPr>
        <p:graphicFrame>
          <p:nvGraphicFramePr>
            <p:cNvPr id="22" name="차트 21">
              <a:extLst>
                <a:ext uri="{FF2B5EF4-FFF2-40B4-BE49-F238E27FC236}">
                  <a16:creationId xmlns:a16="http://schemas.microsoft.com/office/drawing/2014/main" id="{BFBCAB0B-6A6D-4A4F-8C3E-F099EE52CF9F}"/>
                </a:ext>
              </a:extLst>
            </p:cNvPr>
            <p:cNvGraphicFramePr/>
            <p:nvPr>
              <p:extLst/>
            </p:nvPr>
          </p:nvGraphicFramePr>
          <p:xfrm>
            <a:off x="222251" y="719666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AA16ADC-264C-43BA-95E0-FEF2988D0878}"/>
                </a:ext>
              </a:extLst>
            </p:cNvPr>
            <p:cNvSpPr/>
            <p:nvPr/>
          </p:nvSpPr>
          <p:spPr>
            <a:xfrm>
              <a:off x="6931026" y="4266670"/>
              <a:ext cx="752475" cy="103822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13.48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BDC324D-4BBC-4AFB-88CE-DC053B28D81A}"/>
                </a:ext>
              </a:extLst>
            </p:cNvPr>
            <p:cNvSpPr/>
            <p:nvPr/>
          </p:nvSpPr>
          <p:spPr>
            <a:xfrm>
              <a:off x="5000140" y="2364174"/>
              <a:ext cx="752475" cy="294072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45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A2FC731-0A38-431A-B52B-C97F8C21B65D}"/>
                </a:ext>
              </a:extLst>
            </p:cNvPr>
            <p:cNvSpPr/>
            <p:nvPr/>
          </p:nvSpPr>
          <p:spPr>
            <a:xfrm>
              <a:off x="1044576" y="4895320"/>
              <a:ext cx="752475" cy="409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7A61372-F301-4F99-BD63-9FDDBEA5C664}"/>
                </a:ext>
              </a:extLst>
            </p:cNvPr>
            <p:cNvSpPr/>
            <p:nvPr/>
          </p:nvSpPr>
          <p:spPr>
            <a:xfrm>
              <a:off x="3022358" y="2951803"/>
              <a:ext cx="752475" cy="235309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36.52</a:t>
              </a:r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9460605-BC3B-422A-9E37-A808A447952A}"/>
              </a:ext>
            </a:extLst>
          </p:cNvPr>
          <p:cNvSpPr txBox="1"/>
          <p:nvPr/>
        </p:nvSpPr>
        <p:spPr>
          <a:xfrm>
            <a:off x="272716" y="1172977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정상군</a:t>
            </a:r>
            <a:r>
              <a:rPr lang="en-US" altLang="ko-KR" sz="2000" dirty="0"/>
              <a:t>%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05B29E-1AC8-4D07-B14E-F92ABE615037}"/>
              </a:ext>
            </a:extLst>
          </p:cNvPr>
          <p:cNvSpPr txBox="1"/>
          <p:nvPr/>
        </p:nvSpPr>
        <p:spPr>
          <a:xfrm>
            <a:off x="272716" y="17646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선행 연구 사례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48FA86-E258-49BB-AB8B-C40ECB89A08C}"/>
              </a:ext>
            </a:extLst>
          </p:cNvPr>
          <p:cNvSpPr/>
          <p:nvPr/>
        </p:nvSpPr>
        <p:spPr>
          <a:xfrm>
            <a:off x="6338047" y="633478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1400" dirty="0">
                <a:cs typeface="Times New Roman" panose="02020603050405020304" pitchFamily="18" charset="0"/>
              </a:rPr>
              <a:t>신희선</a:t>
            </a:r>
            <a:r>
              <a:rPr lang="en-US" altLang="ko-KR" sz="1400" dirty="0">
                <a:cs typeface="Times New Roman" panose="02020603050405020304" pitchFamily="18" charset="0"/>
              </a:rPr>
              <a:t>, </a:t>
            </a:r>
            <a:r>
              <a:rPr lang="ko-KR" altLang="ko-KR" sz="1400" dirty="0" err="1">
                <a:cs typeface="Times New Roman" panose="02020603050405020304" pitchFamily="18" charset="0"/>
              </a:rPr>
              <a:t>오진주</a:t>
            </a:r>
            <a:r>
              <a:rPr lang="en-US" altLang="ko-KR" sz="1400" dirty="0">
                <a:cs typeface="Times New Roman" panose="02020603050405020304" pitchFamily="18" charset="0"/>
              </a:rPr>
              <a:t>, </a:t>
            </a:r>
            <a:r>
              <a:rPr lang="ko-KR" altLang="ko-KR" sz="1400" dirty="0" err="1">
                <a:cs typeface="Times New Roman" panose="02020603050405020304" pitchFamily="18" charset="0"/>
              </a:rPr>
              <a:t>학령기</a:t>
            </a:r>
            <a:r>
              <a:rPr lang="ko-KR" altLang="ko-KR" sz="1400" dirty="0">
                <a:cs typeface="Times New Roman" panose="02020603050405020304" pitchFamily="18" charset="0"/>
              </a:rPr>
              <a:t> 아동의 시력저하 실태 및 관련 요인</a:t>
            </a:r>
            <a:r>
              <a:rPr lang="en-US" altLang="ko-KR" sz="1400" dirty="0">
                <a:cs typeface="Times New Roman" panose="02020603050405020304" pitchFamily="18" charset="0"/>
              </a:rPr>
              <a:t>. Child health nursing research. 2002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D4353D-0DBE-4ADD-9362-4F0D10A48CBF}"/>
              </a:ext>
            </a:extLst>
          </p:cNvPr>
          <p:cNvSpPr txBox="1"/>
          <p:nvPr/>
        </p:nvSpPr>
        <p:spPr>
          <a:xfrm>
            <a:off x="7539789" y="2709948"/>
            <a:ext cx="437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디스플레이를 사용할 때 적절한 거리가 있다</a:t>
            </a:r>
            <a:r>
              <a:rPr lang="en-US" altLang="ko-KR" sz="2400" b="1" dirty="0"/>
              <a:t>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419C03-0528-4B94-B096-6A703DFB06A3}"/>
              </a:ext>
            </a:extLst>
          </p:cNvPr>
          <p:cNvSpPr txBox="1"/>
          <p:nvPr/>
        </p:nvSpPr>
        <p:spPr>
          <a:xfrm>
            <a:off x="272716" y="5044294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</a:t>
            </a:r>
            <a:r>
              <a:rPr lang="en-US" altLang="ko-KR" dirty="0"/>
              <a:t>500</a:t>
            </a:r>
            <a:r>
              <a:rPr lang="ko-KR" altLang="en-US" dirty="0"/>
              <a:t>명대상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4477DA1-3FF7-4091-9FDC-A387A3FDCC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29" y="229465"/>
            <a:ext cx="650577" cy="4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7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시계, 개체이(가) 표시된 사진&#10;&#10;자동 생성된 설명">
            <a:extLst>
              <a:ext uri="{FF2B5EF4-FFF2-40B4-BE49-F238E27FC236}">
                <a16:creationId xmlns:a16="http://schemas.microsoft.com/office/drawing/2014/main" id="{50715FB0-305C-42BB-AB21-FF23365A0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" y="752685"/>
            <a:ext cx="12030075" cy="44699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038AA2-A3EB-42DA-AA73-10F8876CA8A6}"/>
              </a:ext>
            </a:extLst>
          </p:cNvPr>
          <p:cNvSpPr txBox="1"/>
          <p:nvPr/>
        </p:nvSpPr>
        <p:spPr>
          <a:xfrm>
            <a:off x="272716" y="17646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선행 연구 사례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00FFD9D-5D7C-438C-BDA0-BA37837EB3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29" y="229465"/>
            <a:ext cx="650577" cy="41721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0D5FBF-A9FE-4D68-AD71-3DCA87D63F29}"/>
              </a:ext>
            </a:extLst>
          </p:cNvPr>
          <p:cNvSpPr/>
          <p:nvPr/>
        </p:nvSpPr>
        <p:spPr>
          <a:xfrm>
            <a:off x="6239436" y="636080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https://www.facebook.com/vielbooks/photos/a.179514488834175/1104030103049271/?type=3&amp;theater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7A8AF-42A7-4AFE-A59F-2A995F594245}"/>
              </a:ext>
            </a:extLst>
          </p:cNvPr>
          <p:cNvSpPr txBox="1"/>
          <p:nvPr/>
        </p:nvSpPr>
        <p:spPr>
          <a:xfrm>
            <a:off x="0" y="5380672"/>
            <a:ext cx="437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거리에 따른 적절한 빛 조절이 필요하다</a:t>
            </a:r>
            <a:r>
              <a:rPr lang="en-US" altLang="ko-KR" sz="2400" b="1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2A9854-7B74-4A1F-8BD1-DE45D2FF2995}"/>
              </a:ext>
            </a:extLst>
          </p:cNvPr>
          <p:cNvSpPr txBox="1"/>
          <p:nvPr/>
        </p:nvSpPr>
        <p:spPr>
          <a:xfrm>
            <a:off x="5865166" y="752685"/>
            <a:ext cx="461665" cy="28719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b="1" dirty="0"/>
              <a:t>거리에 따라 받는 빛의 양</a:t>
            </a:r>
          </a:p>
        </p:txBody>
      </p:sp>
    </p:spTree>
    <p:extLst>
      <p:ext uri="{BB962C8B-B14F-4D97-AF65-F5344CB8AC3E}">
        <p14:creationId xmlns:p14="http://schemas.microsoft.com/office/powerpoint/2010/main" val="321380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EBA67A-9F94-4F54-99A2-F17E49E95FC1}"/>
              </a:ext>
            </a:extLst>
          </p:cNvPr>
          <p:cNvGrpSpPr/>
          <p:nvPr/>
        </p:nvGrpSpPr>
        <p:grpSpPr>
          <a:xfrm>
            <a:off x="272716" y="719666"/>
            <a:ext cx="7121525" cy="4831544"/>
            <a:chOff x="222251" y="719666"/>
            <a:chExt cx="8128000" cy="5418667"/>
          </a:xfrm>
        </p:grpSpPr>
        <p:graphicFrame>
          <p:nvGraphicFramePr>
            <p:cNvPr id="22" name="차트 21">
              <a:extLst>
                <a:ext uri="{FF2B5EF4-FFF2-40B4-BE49-F238E27FC236}">
                  <a16:creationId xmlns:a16="http://schemas.microsoft.com/office/drawing/2014/main" id="{BFBCAB0B-6A6D-4A4F-8C3E-F099EE52CF9F}"/>
                </a:ext>
              </a:extLst>
            </p:cNvPr>
            <p:cNvGraphicFramePr/>
            <p:nvPr>
              <p:extLst/>
            </p:nvPr>
          </p:nvGraphicFramePr>
          <p:xfrm>
            <a:off x="222251" y="719666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AA16ADC-264C-43BA-95E0-FEF2988D0878}"/>
                </a:ext>
              </a:extLst>
            </p:cNvPr>
            <p:cNvSpPr/>
            <p:nvPr/>
          </p:nvSpPr>
          <p:spPr>
            <a:xfrm>
              <a:off x="6931026" y="5024108"/>
              <a:ext cx="752475" cy="28078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4.29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BDC324D-4BBC-4AFB-88CE-DC053B28D81A}"/>
                </a:ext>
              </a:extLst>
            </p:cNvPr>
            <p:cNvSpPr/>
            <p:nvPr/>
          </p:nvSpPr>
          <p:spPr>
            <a:xfrm>
              <a:off x="5000140" y="4847846"/>
              <a:ext cx="752475" cy="45704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6.22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A2FC731-0A38-431A-B52B-C97F8C21B65D}"/>
                </a:ext>
              </a:extLst>
            </p:cNvPr>
            <p:cNvSpPr/>
            <p:nvPr/>
          </p:nvSpPr>
          <p:spPr>
            <a:xfrm>
              <a:off x="1044576" y="1842557"/>
              <a:ext cx="752475" cy="3462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56.01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7A61372-F301-4F99-BD63-9FDDBEA5C664}"/>
                </a:ext>
              </a:extLst>
            </p:cNvPr>
            <p:cNvSpPr/>
            <p:nvPr/>
          </p:nvSpPr>
          <p:spPr>
            <a:xfrm>
              <a:off x="3022358" y="3758234"/>
              <a:ext cx="752475" cy="154666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33.48</a:t>
              </a:r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9460605-BC3B-422A-9E37-A808A447952A}"/>
              </a:ext>
            </a:extLst>
          </p:cNvPr>
          <p:cNvSpPr txBox="1"/>
          <p:nvPr/>
        </p:nvSpPr>
        <p:spPr>
          <a:xfrm>
            <a:off x="272716" y="1172977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정상군</a:t>
            </a:r>
            <a:r>
              <a:rPr lang="en-US" altLang="ko-KR" sz="2000" dirty="0"/>
              <a:t>%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05B29E-1AC8-4D07-B14E-F92ABE615037}"/>
              </a:ext>
            </a:extLst>
          </p:cNvPr>
          <p:cNvSpPr txBox="1"/>
          <p:nvPr/>
        </p:nvSpPr>
        <p:spPr>
          <a:xfrm>
            <a:off x="272716" y="17646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선행 연구 사례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48FA86-E258-49BB-AB8B-C40ECB89A08C}"/>
              </a:ext>
            </a:extLst>
          </p:cNvPr>
          <p:cNvSpPr/>
          <p:nvPr/>
        </p:nvSpPr>
        <p:spPr>
          <a:xfrm>
            <a:off x="6347012" y="636976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1400" dirty="0">
                <a:cs typeface="Times New Roman" panose="02020603050405020304" pitchFamily="18" charset="0"/>
              </a:rPr>
              <a:t>신희선</a:t>
            </a:r>
            <a:r>
              <a:rPr lang="en-US" altLang="ko-KR" sz="1400" dirty="0">
                <a:cs typeface="Times New Roman" panose="02020603050405020304" pitchFamily="18" charset="0"/>
              </a:rPr>
              <a:t>, </a:t>
            </a:r>
            <a:r>
              <a:rPr lang="ko-KR" altLang="ko-KR" sz="1400" dirty="0" err="1">
                <a:cs typeface="Times New Roman" panose="02020603050405020304" pitchFamily="18" charset="0"/>
              </a:rPr>
              <a:t>오진주</a:t>
            </a:r>
            <a:r>
              <a:rPr lang="en-US" altLang="ko-KR" sz="1400" dirty="0">
                <a:cs typeface="Times New Roman" panose="02020603050405020304" pitchFamily="18" charset="0"/>
              </a:rPr>
              <a:t>, </a:t>
            </a:r>
            <a:r>
              <a:rPr lang="ko-KR" altLang="ko-KR" sz="1400" dirty="0" err="1">
                <a:cs typeface="Times New Roman" panose="02020603050405020304" pitchFamily="18" charset="0"/>
              </a:rPr>
              <a:t>학령기</a:t>
            </a:r>
            <a:r>
              <a:rPr lang="ko-KR" altLang="ko-KR" sz="1400" dirty="0">
                <a:cs typeface="Times New Roman" panose="02020603050405020304" pitchFamily="18" charset="0"/>
              </a:rPr>
              <a:t> 아동의 시력저하 실태 및 관련 요인</a:t>
            </a:r>
            <a:r>
              <a:rPr lang="en-US" altLang="ko-KR" sz="1400" dirty="0">
                <a:cs typeface="Times New Roman" panose="02020603050405020304" pitchFamily="18" charset="0"/>
              </a:rPr>
              <a:t>. Child health nursing research. 2002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D4353D-0DBE-4ADD-9362-4F0D10A48CBF}"/>
              </a:ext>
            </a:extLst>
          </p:cNvPr>
          <p:cNvSpPr txBox="1"/>
          <p:nvPr/>
        </p:nvSpPr>
        <p:spPr>
          <a:xfrm>
            <a:off x="7539789" y="2709948"/>
            <a:ext cx="437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디스플레이를 오래 사용할수록 시력에 좋지 않다</a:t>
            </a:r>
            <a:r>
              <a:rPr lang="en-US" altLang="ko-KR" sz="2400" b="1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9E298-E245-4C8A-80C4-B851F3DD5055}"/>
              </a:ext>
            </a:extLst>
          </p:cNvPr>
          <p:cNvSpPr txBox="1"/>
          <p:nvPr/>
        </p:nvSpPr>
        <p:spPr>
          <a:xfrm>
            <a:off x="272716" y="5044294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</a:t>
            </a:r>
            <a:r>
              <a:rPr lang="en-US" altLang="ko-KR" dirty="0"/>
              <a:t>500</a:t>
            </a:r>
            <a:r>
              <a:rPr lang="ko-KR" altLang="en-US" dirty="0"/>
              <a:t>명대상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304CA00-AF29-47B1-965A-25BC299275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29" y="229465"/>
            <a:ext cx="650577" cy="4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4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08F161-265F-4D4C-82AF-EE251B40DB3D}"/>
              </a:ext>
            </a:extLst>
          </p:cNvPr>
          <p:cNvSpPr txBox="1"/>
          <p:nvPr/>
        </p:nvSpPr>
        <p:spPr>
          <a:xfrm>
            <a:off x="272716" y="17646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선행 개발 사례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677E0E-FE0D-4C8C-8E7D-73E65609AA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29" y="229465"/>
            <a:ext cx="650577" cy="4172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F90F04A-BEFB-4709-86B1-113FCC02A747}"/>
              </a:ext>
            </a:extLst>
          </p:cNvPr>
          <p:cNvSpPr/>
          <p:nvPr/>
        </p:nvSpPr>
        <p:spPr>
          <a:xfrm>
            <a:off x="6686390" y="633478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1400" dirty="0">
                <a:cs typeface="Times New Roman" panose="02020603050405020304" pitchFamily="18" charset="0"/>
              </a:rPr>
              <a:t>김성훈</a:t>
            </a:r>
            <a:r>
              <a:rPr lang="en-US" altLang="ko-KR" sz="1400" dirty="0">
                <a:cs typeface="Times New Roman" panose="02020603050405020304" pitchFamily="18" charset="0"/>
              </a:rPr>
              <a:t>, </a:t>
            </a:r>
            <a:r>
              <a:rPr lang="ko-KR" altLang="ko-KR" sz="1400" dirty="0" err="1">
                <a:cs typeface="Times New Roman" panose="02020603050405020304" pitchFamily="18" charset="0"/>
              </a:rPr>
              <a:t>박민균</a:t>
            </a:r>
            <a:r>
              <a:rPr lang="en-US" altLang="ko-KR" sz="1400" dirty="0">
                <a:cs typeface="Times New Roman" panose="02020603050405020304" pitchFamily="18" charset="0"/>
              </a:rPr>
              <a:t>, </a:t>
            </a:r>
            <a:r>
              <a:rPr lang="ko-KR" altLang="ko-KR" sz="1400" dirty="0">
                <a:cs typeface="Times New Roman" panose="02020603050405020304" pitchFamily="18" charset="0"/>
              </a:rPr>
              <a:t>시력 보호를 위한 스마트폰 앱의 개발</a:t>
            </a:r>
            <a:r>
              <a:rPr lang="en-US" altLang="ko-KR" sz="1400" dirty="0">
                <a:cs typeface="Times New Roman" panose="02020603050405020304" pitchFamily="18" charset="0"/>
              </a:rPr>
              <a:t>. Developing a Smart-phone App for sight protection. 2011 </a:t>
            </a:r>
            <a:endParaRPr lang="ko-KR" altLang="en-US" sz="14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1B391BF-21C9-4C58-B9FC-5D68C951854D}"/>
              </a:ext>
            </a:extLst>
          </p:cNvPr>
          <p:cNvGrpSpPr/>
          <p:nvPr/>
        </p:nvGrpSpPr>
        <p:grpSpPr>
          <a:xfrm>
            <a:off x="559591" y="1434350"/>
            <a:ext cx="3705992" cy="3325842"/>
            <a:chOff x="272716" y="1218857"/>
            <a:chExt cx="3215071" cy="240717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E2B7F1E-FA04-41AA-A124-76F287A3DBD6}"/>
                </a:ext>
              </a:extLst>
            </p:cNvPr>
            <p:cNvSpPr/>
            <p:nvPr/>
          </p:nvSpPr>
          <p:spPr>
            <a:xfrm>
              <a:off x="272716" y="1218857"/>
              <a:ext cx="3215071" cy="24071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B001BF3-DEC9-4011-A276-9C3DFC3991CF}"/>
                </a:ext>
              </a:extLst>
            </p:cNvPr>
            <p:cNvSpPr/>
            <p:nvPr/>
          </p:nvSpPr>
          <p:spPr>
            <a:xfrm>
              <a:off x="272716" y="1218857"/>
              <a:ext cx="3215070" cy="417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App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FE15498-6F09-453A-B148-2E7FE7B99532}"/>
                </a:ext>
              </a:extLst>
            </p:cNvPr>
            <p:cNvSpPr/>
            <p:nvPr/>
          </p:nvSpPr>
          <p:spPr>
            <a:xfrm>
              <a:off x="2839308" y="1280823"/>
              <a:ext cx="300599" cy="2759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E6BA444-A137-4A8F-A1DE-EB4177D80F5B}"/>
                </a:ext>
              </a:extLst>
            </p:cNvPr>
            <p:cNvSpPr/>
            <p:nvPr/>
          </p:nvSpPr>
          <p:spPr>
            <a:xfrm>
              <a:off x="3149460" y="1280823"/>
              <a:ext cx="300599" cy="27590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9AA8213-4B0A-468C-84C5-4999021DBD85}"/>
                </a:ext>
              </a:extLst>
            </p:cNvPr>
            <p:cNvSpPr/>
            <p:nvPr/>
          </p:nvSpPr>
          <p:spPr>
            <a:xfrm>
              <a:off x="272716" y="1640574"/>
              <a:ext cx="3215070" cy="41721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★시력검사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3444F3C-D1F4-4C5E-A173-7F01E7786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922" y="2689677"/>
              <a:ext cx="726984" cy="865111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03B09106-1D4D-4F88-A7B5-DF6404D5F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2055" y="2154836"/>
              <a:ext cx="937791" cy="1369648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27C959C-AD6C-4019-9F10-216393F2D3B5}"/>
              </a:ext>
            </a:extLst>
          </p:cNvPr>
          <p:cNvSpPr txBox="1"/>
          <p:nvPr/>
        </p:nvSpPr>
        <p:spPr>
          <a:xfrm>
            <a:off x="2643701" y="2937548"/>
            <a:ext cx="1744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현재 시력</a:t>
            </a:r>
            <a:r>
              <a:rPr lang="en-US" altLang="ko-KR" b="1" dirty="0"/>
              <a:t>&gt;</a:t>
            </a:r>
          </a:p>
          <a:p>
            <a:endParaRPr lang="en-US" altLang="ko-KR" b="1" dirty="0"/>
          </a:p>
          <a:p>
            <a:pPr algn="ctr"/>
            <a:r>
              <a:rPr lang="en-US" altLang="ko-KR" b="1" dirty="0"/>
              <a:t>0.4</a:t>
            </a:r>
            <a:endParaRPr lang="ko-KR" altLang="en-US" b="1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7562E37-BAD9-438E-A4EC-407DB7319F5D}"/>
              </a:ext>
            </a:extLst>
          </p:cNvPr>
          <p:cNvGrpSpPr/>
          <p:nvPr/>
        </p:nvGrpSpPr>
        <p:grpSpPr>
          <a:xfrm>
            <a:off x="4269713" y="1434350"/>
            <a:ext cx="3705992" cy="3325842"/>
            <a:chOff x="272716" y="3989593"/>
            <a:chExt cx="3215071" cy="240717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9D387AC-3E67-464E-BED2-2863A27F1242}"/>
                </a:ext>
              </a:extLst>
            </p:cNvPr>
            <p:cNvSpPr/>
            <p:nvPr/>
          </p:nvSpPr>
          <p:spPr>
            <a:xfrm>
              <a:off x="272716" y="3989593"/>
              <a:ext cx="3215071" cy="24071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73C8368-D82A-4BC8-A623-8ED44AFE74D1}"/>
                </a:ext>
              </a:extLst>
            </p:cNvPr>
            <p:cNvSpPr/>
            <p:nvPr/>
          </p:nvSpPr>
          <p:spPr>
            <a:xfrm>
              <a:off x="272716" y="3989593"/>
              <a:ext cx="3215070" cy="417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App</a:t>
              </a:r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8007C31-B1CF-4318-8C79-AF411780F34C}"/>
                </a:ext>
              </a:extLst>
            </p:cNvPr>
            <p:cNvSpPr/>
            <p:nvPr/>
          </p:nvSpPr>
          <p:spPr>
            <a:xfrm>
              <a:off x="2839308" y="4051559"/>
              <a:ext cx="300599" cy="2759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87D838D-C071-4BDB-B26F-2D1F8638E94C}"/>
                </a:ext>
              </a:extLst>
            </p:cNvPr>
            <p:cNvSpPr/>
            <p:nvPr/>
          </p:nvSpPr>
          <p:spPr>
            <a:xfrm>
              <a:off x="3149460" y="4051559"/>
              <a:ext cx="300599" cy="27590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B65968A-6927-4398-A7D4-B9DA76A98DE6}"/>
                </a:ext>
              </a:extLst>
            </p:cNvPr>
            <p:cNvSpPr/>
            <p:nvPr/>
          </p:nvSpPr>
          <p:spPr>
            <a:xfrm>
              <a:off x="272716" y="4411310"/>
              <a:ext cx="3215070" cy="417218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★색맹검사</a:t>
              </a: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466181E3-A5C5-4A8E-B3C9-BFA71EAFD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922" y="5502114"/>
              <a:ext cx="726984" cy="865111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A56D38D5-28F9-4E4D-87B7-F04201DD8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274" y="5045725"/>
              <a:ext cx="1280456" cy="1186838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3699D30-E249-4542-8E9F-C2EDBF6D8385}"/>
                </a:ext>
              </a:extLst>
            </p:cNvPr>
            <p:cNvSpPr/>
            <p:nvPr/>
          </p:nvSpPr>
          <p:spPr>
            <a:xfrm>
              <a:off x="2786368" y="4911270"/>
              <a:ext cx="648478" cy="2689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다음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8304470-9103-41CF-8551-B62CE79698AE}"/>
              </a:ext>
            </a:extLst>
          </p:cNvPr>
          <p:cNvGrpSpPr/>
          <p:nvPr/>
        </p:nvGrpSpPr>
        <p:grpSpPr>
          <a:xfrm>
            <a:off x="7979834" y="1437048"/>
            <a:ext cx="3705992" cy="3325842"/>
            <a:chOff x="6096000" y="2422442"/>
            <a:chExt cx="3215071" cy="240717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886494-92C3-403A-843F-28382B49C2B2}"/>
                </a:ext>
              </a:extLst>
            </p:cNvPr>
            <p:cNvSpPr/>
            <p:nvPr/>
          </p:nvSpPr>
          <p:spPr>
            <a:xfrm>
              <a:off x="6096000" y="2422442"/>
              <a:ext cx="3215071" cy="24071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62FAE4E-6A97-4B28-B9F8-39AE9125DDC5}"/>
                </a:ext>
              </a:extLst>
            </p:cNvPr>
            <p:cNvSpPr/>
            <p:nvPr/>
          </p:nvSpPr>
          <p:spPr>
            <a:xfrm>
              <a:off x="6096000" y="2422442"/>
              <a:ext cx="3215070" cy="417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App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FC559A5-179C-42B8-85B3-C020C31D0C9D}"/>
                </a:ext>
              </a:extLst>
            </p:cNvPr>
            <p:cNvSpPr/>
            <p:nvPr/>
          </p:nvSpPr>
          <p:spPr>
            <a:xfrm>
              <a:off x="8662592" y="2484408"/>
              <a:ext cx="300599" cy="2759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1BDBFEF-7EF1-4979-939F-7B08CC00ABE4}"/>
                </a:ext>
              </a:extLst>
            </p:cNvPr>
            <p:cNvSpPr/>
            <p:nvPr/>
          </p:nvSpPr>
          <p:spPr>
            <a:xfrm>
              <a:off x="8972744" y="2484408"/>
              <a:ext cx="300599" cy="27590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AD36683-CD77-4B19-9379-9369D21CBB7D}"/>
                </a:ext>
              </a:extLst>
            </p:cNvPr>
            <p:cNvSpPr/>
            <p:nvPr/>
          </p:nvSpPr>
          <p:spPr>
            <a:xfrm>
              <a:off x="6096000" y="2844159"/>
              <a:ext cx="3215070" cy="417218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★난시검사</a:t>
              </a: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3342CC53-1E30-4B89-A5B6-4A777349D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874" y="3933878"/>
              <a:ext cx="726984" cy="865111"/>
            </a:xfrm>
            <a:prstGeom prst="rect">
              <a:avLst/>
            </a:prstGeom>
          </p:spPr>
        </p:pic>
        <p:pic>
          <p:nvPicPr>
            <p:cNvPr id="1026" name="Picture 2" descr="난시검사표에 대한 이미지 검색결과">
              <a:hlinkClick r:id="rId6"/>
              <a:extLst>
                <a:ext uri="{FF2B5EF4-FFF2-40B4-BE49-F238E27FC236}">
                  <a16:creationId xmlns:a16="http://schemas.microsoft.com/office/drawing/2014/main" id="{93FA9E76-5AA6-4AE9-B78E-B2A7D2625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5652" y="3379074"/>
              <a:ext cx="1344969" cy="134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0537CAA-D65A-4ACC-A3D2-F6CA74B5FAF8}"/>
                </a:ext>
              </a:extLst>
            </p:cNvPr>
            <p:cNvSpPr/>
            <p:nvPr/>
          </p:nvSpPr>
          <p:spPr>
            <a:xfrm>
              <a:off x="8606070" y="3338209"/>
              <a:ext cx="648478" cy="2689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다음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DAB946F-013D-48AF-A046-C0692961FFAD}"/>
              </a:ext>
            </a:extLst>
          </p:cNvPr>
          <p:cNvSpPr txBox="1"/>
          <p:nvPr/>
        </p:nvSpPr>
        <p:spPr>
          <a:xfrm>
            <a:off x="0" y="5380672"/>
            <a:ext cx="437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자가진단을 통한 눈의 이상을 확인 해주는 어플이다</a:t>
            </a:r>
          </a:p>
        </p:txBody>
      </p:sp>
    </p:spTree>
    <p:extLst>
      <p:ext uri="{BB962C8B-B14F-4D97-AF65-F5344CB8AC3E}">
        <p14:creationId xmlns:p14="http://schemas.microsoft.com/office/powerpoint/2010/main" val="347285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08F161-265F-4D4C-82AF-EE251B40DB3D}"/>
              </a:ext>
            </a:extLst>
          </p:cNvPr>
          <p:cNvSpPr txBox="1"/>
          <p:nvPr/>
        </p:nvSpPr>
        <p:spPr>
          <a:xfrm>
            <a:off x="272716" y="17646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선행 개발 사례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677E0E-FE0D-4C8C-8E7D-73E65609AA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29" y="229465"/>
            <a:ext cx="650577" cy="4172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F90F04A-BEFB-4709-86B1-113FCC02A747}"/>
              </a:ext>
            </a:extLst>
          </p:cNvPr>
          <p:cNvSpPr/>
          <p:nvPr/>
        </p:nvSpPr>
        <p:spPr>
          <a:xfrm>
            <a:off x="9852213" y="6550223"/>
            <a:ext cx="2339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플레이스토어</a:t>
            </a:r>
            <a:r>
              <a:rPr lang="en-US" altLang="ko-KR" sz="1400" dirty="0"/>
              <a:t> </a:t>
            </a:r>
            <a:r>
              <a:rPr lang="ko-KR" altLang="en-US" sz="1400" dirty="0"/>
              <a:t>눈 관련 앱들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AB946F-013D-48AF-A046-C0692961FFAD}"/>
              </a:ext>
            </a:extLst>
          </p:cNvPr>
          <p:cNvSpPr txBox="1"/>
          <p:nvPr/>
        </p:nvSpPr>
        <p:spPr>
          <a:xfrm>
            <a:off x="0" y="5919281"/>
            <a:ext cx="437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눈의 피로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건강을 챙겨주는 어플이다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0EA8FEC-C76E-4A28-BC87-1082A6E35ED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35" y="892366"/>
            <a:ext cx="2955424" cy="4858979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AB75D16-8390-472A-86E6-ABF874DD7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52" y="908285"/>
            <a:ext cx="3048000" cy="27040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17D64C-25E6-4CB5-BBB0-AE3CBC45E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63" y="3706234"/>
            <a:ext cx="7496689" cy="20451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그림 12" descr="실외, 스크린샷이(가) 표시된 사진&#10;&#10;자동 생성된 설명">
            <a:extLst>
              <a:ext uri="{FF2B5EF4-FFF2-40B4-BE49-F238E27FC236}">
                <a16:creationId xmlns:a16="http://schemas.microsoft.com/office/drawing/2014/main" id="{D240F33E-62EA-43DE-9379-BD4DBBECA5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9" y="908285"/>
            <a:ext cx="4553493" cy="270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6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14638" y="6278091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노안에 도움을 주는 스마트폰 앱의 개발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정혜명</a:t>
            </a:r>
            <a:r>
              <a:rPr lang="en-US" altLang="ko-KR" dirty="0" smtClean="0"/>
              <a:t>, 2016-11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72568" y="2828835"/>
            <a:ext cx="549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노안을 늦추기 위해 안구 운동을 진행 시키는 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1304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3" y="263051"/>
            <a:ext cx="2686670" cy="47423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10399" y="6363549"/>
            <a:ext cx="837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스마트폰을이용한 </a:t>
            </a:r>
            <a:r>
              <a:rPr lang="ko-KR" altLang="en-US" dirty="0" err="1" smtClean="0"/>
              <a:t>눈건강서비스시스템개발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박기훈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한주혁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김용석 </a:t>
            </a:r>
            <a:r>
              <a:rPr lang="en-US" altLang="ko-KR" dirty="0" smtClean="0"/>
              <a:t>– 2018.06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4853" y="3811243"/>
            <a:ext cx="3016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안저</a:t>
            </a:r>
            <a:r>
              <a:rPr lang="ko-KR" altLang="en-US" dirty="0" smtClean="0"/>
              <a:t> 이미지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Normal : </a:t>
            </a:r>
            <a:r>
              <a:rPr lang="ko-KR" altLang="en-US" dirty="0" err="1" smtClean="0"/>
              <a:t>정상군</a:t>
            </a:r>
            <a:endParaRPr lang="en-US" altLang="ko-KR" dirty="0" smtClean="0"/>
          </a:p>
          <a:p>
            <a:r>
              <a:rPr lang="en-US" altLang="ko-KR" dirty="0" smtClean="0"/>
              <a:t>Diabetic : </a:t>
            </a:r>
            <a:r>
              <a:rPr lang="ko-KR" altLang="en-US" dirty="0" smtClean="0"/>
              <a:t>당뇨병 </a:t>
            </a:r>
            <a:r>
              <a:rPr lang="ko-KR" altLang="en-US" dirty="0" err="1" smtClean="0"/>
              <a:t>망막변증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49528" y="2637503"/>
            <a:ext cx="5477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사용자의 핸드폰의 </a:t>
            </a:r>
            <a:r>
              <a:rPr lang="ko-KR" altLang="en-US" dirty="0" err="1" smtClean="0"/>
              <a:t>안저</a:t>
            </a:r>
            <a:r>
              <a:rPr lang="ko-KR" altLang="en-US" dirty="0" smtClean="0"/>
              <a:t> 카메라 모듈로 </a:t>
            </a:r>
            <a:r>
              <a:rPr lang="ko-KR" altLang="en-US" dirty="0" err="1" smtClean="0"/>
              <a:t>안저</a:t>
            </a:r>
            <a:r>
              <a:rPr lang="ko-KR" altLang="en-US" dirty="0" smtClean="0"/>
              <a:t> 이미지 촬영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서버로 전송 후 정상인 지 아닌 지 측정 후 의사에게 보냄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이미지와 결과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의사가 소견을 작성 후 사용자에게 보냄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99006" y="1696585"/>
            <a:ext cx="3537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작동 알고리즘 순서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2217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539</Words>
  <Application>Microsoft Office PowerPoint</Application>
  <PresentationFormat>와이드스크린</PresentationFormat>
  <Paragraphs>107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나눔고딕</vt:lpstr>
      <vt:lpstr>맑은 고딕</vt:lpstr>
      <vt:lpstr>Arial</vt:lpstr>
      <vt:lpstr>Times New Roman</vt:lpstr>
      <vt:lpstr>Office 테마</vt:lpstr>
      <vt:lpstr>I-safety 선행연구 조사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entity</dc:creator>
  <cp:lastModifiedBy>entity</cp:lastModifiedBy>
  <cp:revision>2</cp:revision>
  <dcterms:created xsi:type="dcterms:W3CDTF">2019-09-18T14:06:25Z</dcterms:created>
  <dcterms:modified xsi:type="dcterms:W3CDTF">2019-09-18T16:01:59Z</dcterms:modified>
</cp:coreProperties>
</file>