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0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3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8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4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C27B-63E4-4A9A-9043-267939E4D58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DE6D-28E3-4DF6-9448-483DD48D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0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6344" y="177075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I-safety</a:t>
            </a:r>
            <a:br>
              <a:rPr lang="en-US" altLang="ko-KR" dirty="0" smtClean="0"/>
            </a:br>
            <a:r>
              <a:rPr lang="ko-KR" altLang="en-US" dirty="0" smtClean="0"/>
              <a:t>선행연구 조사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68690" y="6026726"/>
            <a:ext cx="2923309" cy="83127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2017315018 </a:t>
            </a:r>
            <a:r>
              <a:rPr lang="ko-KR" altLang="en-US" dirty="0" err="1" smtClean="0"/>
              <a:t>방제호</a:t>
            </a:r>
            <a:endParaRPr lang="en-US" altLang="ko-KR" dirty="0" smtClean="0"/>
          </a:p>
          <a:p>
            <a:r>
              <a:rPr lang="en-US" altLang="ko-KR" dirty="0" smtClean="0"/>
              <a:t>2017315034 </a:t>
            </a:r>
            <a:r>
              <a:rPr lang="ko-KR" altLang="en-US" dirty="0" err="1" smtClean="0"/>
              <a:t>전세종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27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9896" y="6406278"/>
            <a:ext cx="10474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한중일의 </a:t>
            </a:r>
            <a:r>
              <a:rPr lang="ko-KR" altLang="en-US" dirty="0" err="1" smtClean="0"/>
              <a:t>조도기준</a:t>
            </a:r>
            <a:r>
              <a:rPr lang="ko-KR" altLang="en-US" dirty="0" smtClean="0"/>
              <a:t> 비교분석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주택조도기준을 중심으로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송대선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강혜경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조영미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안옥희</a:t>
            </a:r>
            <a:r>
              <a:rPr lang="en-US" altLang="ko-KR" dirty="0" smtClean="0"/>
              <a:t>, 2014-04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91" y="1380839"/>
            <a:ext cx="3562847" cy="204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31" y="1485629"/>
            <a:ext cx="3629532" cy="19433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023" y="4358117"/>
            <a:ext cx="3610479" cy="1371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25331" y="1011507"/>
            <a:ext cx="411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한중일 주택 주방</a:t>
            </a:r>
            <a:r>
              <a:rPr lang="en-US" altLang="ko-KR" smtClean="0"/>
              <a:t>(</a:t>
            </a:r>
            <a:r>
              <a:rPr lang="ko-KR" altLang="en-US" smtClean="0"/>
              <a:t>식당</a:t>
            </a:r>
            <a:r>
              <a:rPr lang="en-US" altLang="ko-KR" smtClean="0"/>
              <a:t>)</a:t>
            </a:r>
            <a:r>
              <a:rPr lang="ko-KR" altLang="en-US" smtClean="0"/>
              <a:t>의 조도기준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00634" y="834093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한중일 주택 거실의 </a:t>
            </a:r>
            <a:r>
              <a:rPr lang="ko-KR" altLang="en-US" dirty="0" err="1" smtClean="0"/>
              <a:t>조도기준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88834" y="3811371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한중일 주택 침실의 </a:t>
            </a:r>
            <a:r>
              <a:rPr lang="ko-KR" altLang="en-US" dirty="0" err="1" smtClean="0"/>
              <a:t>조도기준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75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4486" y="6278091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노안에 도움을 주는 스마트폰 앱의 개발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정혜명</a:t>
            </a:r>
            <a:r>
              <a:rPr lang="en-US" altLang="ko-KR" dirty="0" smtClean="0"/>
              <a:t>, 2016-11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72568" y="2828835"/>
            <a:ext cx="54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노안을 늦추기 위해 안구 운동을 진행 시키는 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846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" y="263051"/>
            <a:ext cx="2686670" cy="47423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10399" y="6363549"/>
            <a:ext cx="837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스마트폰을이용한 </a:t>
            </a:r>
            <a:r>
              <a:rPr lang="ko-KR" altLang="en-US" dirty="0" err="1" smtClean="0"/>
              <a:t>눈건강서비스시스템개발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박기훈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한주혁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김용석 </a:t>
            </a:r>
            <a:r>
              <a:rPr lang="en-US" altLang="ko-KR" dirty="0" smtClean="0"/>
              <a:t>– 2018.06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4853" y="3811243"/>
            <a:ext cx="301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안저</a:t>
            </a:r>
            <a:r>
              <a:rPr lang="ko-KR" altLang="en-US" dirty="0" smtClean="0"/>
              <a:t> 이미지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Normal : </a:t>
            </a:r>
            <a:r>
              <a:rPr lang="ko-KR" altLang="en-US" dirty="0" err="1" smtClean="0"/>
              <a:t>정상군</a:t>
            </a:r>
            <a:endParaRPr lang="en-US" altLang="ko-KR" dirty="0" smtClean="0"/>
          </a:p>
          <a:p>
            <a:r>
              <a:rPr lang="en-US" altLang="ko-KR" dirty="0" smtClean="0"/>
              <a:t>Diabetic : </a:t>
            </a:r>
            <a:r>
              <a:rPr lang="ko-KR" altLang="en-US" dirty="0" smtClean="0"/>
              <a:t>당뇨병 </a:t>
            </a:r>
            <a:r>
              <a:rPr lang="ko-KR" altLang="en-US" dirty="0" err="1" smtClean="0"/>
              <a:t>망막변증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9528" y="2637503"/>
            <a:ext cx="5477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핸드폰의 </a:t>
            </a:r>
            <a:r>
              <a:rPr lang="ko-KR" altLang="en-US" dirty="0" err="1" smtClean="0"/>
              <a:t>안저</a:t>
            </a:r>
            <a:r>
              <a:rPr lang="ko-KR" altLang="en-US" dirty="0" smtClean="0"/>
              <a:t> 카메라 모듈로 </a:t>
            </a:r>
            <a:r>
              <a:rPr lang="ko-KR" altLang="en-US" dirty="0" err="1" smtClean="0"/>
              <a:t>안저</a:t>
            </a:r>
            <a:r>
              <a:rPr lang="ko-KR" altLang="en-US" dirty="0" smtClean="0"/>
              <a:t> 이미지 촬영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서버로 전송 후 정상인 지 아닌 지 측정 후 의사에게 보냄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이미지와 결과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의사가 소견을 작성 후 사용자에게 보냄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9006" y="1696585"/>
            <a:ext cx="353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작동 알고리즘 순서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4754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2536" y="6372095"/>
            <a:ext cx="10786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얼굴인식 알고리즘을 이용한 눈의 피로 감소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박상호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곽지훈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최혁진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이인수</a:t>
            </a:r>
            <a:r>
              <a:rPr lang="en-US" altLang="ko-KR" dirty="0" smtClean="0"/>
              <a:t>, 2017-12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6430" y="2804787"/>
            <a:ext cx="287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블루라이트로 인해 눈의 피로가 급 상승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깜빡임 횟수가 줄어듦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38288" y="3081785"/>
            <a:ext cx="336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깜빡임 횟수가 줄어들면 스마트폰의 </a:t>
            </a:r>
            <a:r>
              <a:rPr lang="en-US" altLang="ko-KR" dirty="0" smtClean="0"/>
              <a:t>RGB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B</a:t>
            </a:r>
            <a:r>
              <a:rPr lang="ko-KR" altLang="en-US" dirty="0" smtClean="0"/>
              <a:t>빛을 감소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185872" y="3037291"/>
            <a:ext cx="1324598" cy="735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5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0211" y="6323765"/>
            <a:ext cx="10515600" cy="41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실시간 시선 추적과 거리 측정 기법을 활용한 눈 보호 앱 개발 </a:t>
            </a:r>
            <a:r>
              <a:rPr lang="en-US" altLang="ko-KR" sz="1800" dirty="0" smtClean="0"/>
              <a:t>– </a:t>
            </a:r>
            <a:r>
              <a:rPr lang="ko-KR" altLang="en-US" sz="1800" dirty="0" err="1" smtClean="0"/>
              <a:t>이혜란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이준표</a:t>
            </a:r>
            <a:r>
              <a:rPr lang="en-US" altLang="ko-KR" sz="1800" dirty="0" smtClean="0"/>
              <a:t>, 2019-07</a:t>
            </a:r>
            <a:endParaRPr lang="ko-KR" altLang="en-US" sz="1800" dirty="0"/>
          </a:p>
        </p:txBody>
      </p:sp>
      <p:sp>
        <p:nvSpPr>
          <p:cNvPr id="9" name="AutoShape 12" descr="아이유에 대한 이미지 검색결과"/>
          <p:cNvSpPr>
            <a:spLocks noChangeAspect="1" noChangeArrowheads="1"/>
          </p:cNvSpPr>
          <p:nvPr/>
        </p:nvSpPr>
        <p:spPr bwMode="auto">
          <a:xfrm>
            <a:off x="307975" y="-2332038"/>
            <a:ext cx="51625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709663" y="1452162"/>
            <a:ext cx="2359174" cy="3538761"/>
            <a:chOff x="4977820" y="1032073"/>
            <a:chExt cx="2359174" cy="3538761"/>
          </a:xfrm>
        </p:grpSpPr>
        <p:pic>
          <p:nvPicPr>
            <p:cNvPr id="1038" name="Picture 14" descr="아이유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820" y="1032073"/>
              <a:ext cx="2359174" cy="3538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/>
            <p:cNvSpPr/>
            <p:nvPr/>
          </p:nvSpPr>
          <p:spPr>
            <a:xfrm>
              <a:off x="5493313" y="1562315"/>
              <a:ext cx="1187866" cy="1239139"/>
            </a:xfrm>
            <a:prstGeom prst="frame">
              <a:avLst>
                <a:gd name="adj1" fmla="val 458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액자 11"/>
            <p:cNvSpPr/>
            <p:nvPr/>
          </p:nvSpPr>
          <p:spPr>
            <a:xfrm>
              <a:off x="5700681" y="1826269"/>
              <a:ext cx="308510" cy="230737"/>
            </a:xfrm>
            <a:prstGeom prst="frame">
              <a:avLst>
                <a:gd name="adj1" fmla="val 195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액자 12"/>
            <p:cNvSpPr/>
            <p:nvPr/>
          </p:nvSpPr>
          <p:spPr>
            <a:xfrm>
              <a:off x="6071458" y="1911980"/>
              <a:ext cx="308510" cy="230737"/>
            </a:xfrm>
            <a:prstGeom prst="frame">
              <a:avLst>
                <a:gd name="adj1" fmla="val 195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액자 13"/>
            <p:cNvSpPr/>
            <p:nvPr/>
          </p:nvSpPr>
          <p:spPr>
            <a:xfrm>
              <a:off x="5763876" y="1826268"/>
              <a:ext cx="154255" cy="230737"/>
            </a:xfrm>
            <a:prstGeom prst="frame">
              <a:avLst>
                <a:gd name="adj1" fmla="val 839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액자 14"/>
            <p:cNvSpPr/>
            <p:nvPr/>
          </p:nvSpPr>
          <p:spPr>
            <a:xfrm>
              <a:off x="6137835" y="1911980"/>
              <a:ext cx="154255" cy="230737"/>
            </a:xfrm>
            <a:prstGeom prst="frame">
              <a:avLst>
                <a:gd name="adj1" fmla="val 839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351752" y="3900355"/>
            <a:ext cx="1461333" cy="1090568"/>
            <a:chOff x="6908121" y="4846802"/>
            <a:chExt cx="1461333" cy="1090568"/>
          </a:xfrm>
        </p:grpSpPr>
        <p:sp>
          <p:nvSpPr>
            <p:cNvPr id="10" name="TextBox 9"/>
            <p:cNvSpPr txBox="1"/>
            <p:nvPr/>
          </p:nvSpPr>
          <p:spPr>
            <a:xfrm>
              <a:off x="7207225" y="4846802"/>
              <a:ext cx="116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얼굴인식</a:t>
              </a:r>
              <a:endParaRPr lang="en-US" altLang="ko-KR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08121" y="5439942"/>
              <a:ext cx="299103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08122" y="5031468"/>
              <a:ext cx="299103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908121" y="5745704"/>
              <a:ext cx="299103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07225" y="5255278"/>
              <a:ext cx="116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눈</a:t>
              </a:r>
              <a:endParaRPr lang="en-US" altLang="ko-KR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7224" y="5568038"/>
              <a:ext cx="116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눈동자</a:t>
              </a:r>
              <a:endParaRPr lang="en-US" altLang="ko-KR" dirty="0" smtClean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59881" y="2852211"/>
            <a:ext cx="256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눈 깜빡임 횟수 측정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59881" y="3385821"/>
            <a:ext cx="242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 미만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연속 시 알림 메시지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7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54138" y="6211669"/>
            <a:ext cx="10109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장시간 PC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사용하는 사용자들을 위한 눈 건강 관리 서비스 </a:t>
            </a:r>
            <a:endParaRPr lang="en-US" altLang="ko-KR" dirty="0" smtClean="0"/>
          </a:p>
          <a:p>
            <a:r>
              <a:rPr lang="ko-KR" altLang="en-US" dirty="0" smtClean="0"/>
              <a:t>고수인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반소량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배종혁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박연주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최용우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오창식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,2016-01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39" y="2095314"/>
            <a:ext cx="3143689" cy="2667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97" y="1095456"/>
            <a:ext cx="3553321" cy="2048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1380" y="1725982"/>
            <a:ext cx="213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구성요소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03963" y="726124"/>
            <a:ext cx="186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모습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797" y="3639416"/>
            <a:ext cx="4160488" cy="23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4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1" y="363193"/>
            <a:ext cx="1752845" cy="1886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6138" y="363193"/>
            <a:ext cx="25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피로도 측정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거리측정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7394" y="883512"/>
            <a:ext cx="3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피로도 측정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깜빡임 횟수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6317" y="1435828"/>
            <a:ext cx="25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거리측정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센서로 측정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6796" y="1657884"/>
            <a:ext cx="5255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 멀어지면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크기 키워주고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거리가 가까우면 작게 해서 눈의 피로를 줄이는 기능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거리가 가까워지면 알림 </a:t>
            </a:r>
            <a:r>
              <a:rPr lang="en-US" altLang="ko-KR" dirty="0" smtClean="0"/>
              <a:t>60cm </a:t>
            </a:r>
            <a:r>
              <a:rPr lang="ko-KR" altLang="en-US" dirty="0" smtClean="0"/>
              <a:t>기준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306796" y="3429000"/>
            <a:ext cx="313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사용시간 및 휴식시간 알림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06796" y="4092120"/>
            <a:ext cx="351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분 마다 지속될 시 나타나는 방식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업무 방해 요소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56986" y="5905144"/>
            <a:ext cx="84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Best : </a:t>
            </a:r>
            <a:r>
              <a:rPr lang="ko-KR" altLang="en-US" b="1" dirty="0" smtClean="0"/>
              <a:t>모니터를 </a:t>
            </a:r>
            <a:r>
              <a:rPr lang="en-US" altLang="ko-KR" b="1" dirty="0" smtClean="0"/>
              <a:t>60cm </a:t>
            </a:r>
            <a:r>
              <a:rPr lang="ko-KR" altLang="en-US" b="1" dirty="0" smtClean="0"/>
              <a:t>내외로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실내 조명이 </a:t>
            </a:r>
            <a:r>
              <a:rPr lang="en-US" altLang="ko-KR" b="1" dirty="0" smtClean="0"/>
              <a:t>500lx, </a:t>
            </a:r>
            <a:r>
              <a:rPr lang="ko-KR" altLang="en-US" b="1" dirty="0" smtClean="0"/>
              <a:t>모니터 밝기가</a:t>
            </a:r>
            <a:r>
              <a:rPr lang="en-US" altLang="ko-KR" b="1" dirty="0" smtClean="0"/>
              <a:t>40~60lumens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8" y="3613666"/>
            <a:ext cx="3591021" cy="11412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7546" y="4834672"/>
            <a:ext cx="25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피로도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43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9" y="2211103"/>
            <a:ext cx="6053494" cy="256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537" y="4772825"/>
            <a:ext cx="40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게임을 통한 안구 운동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6835" y="2967335"/>
            <a:ext cx="362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목록에서 일주일간 이용한 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 피로도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이용 기록 등을 시각화하여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4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59" y="2576062"/>
            <a:ext cx="3672930" cy="4121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59" y="111096"/>
            <a:ext cx="8487960" cy="22291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12865" y="2996506"/>
            <a:ext cx="5349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err="1" smtClean="0">
                <a:solidFill>
                  <a:srgbClr val="2F2F2F"/>
                </a:solidFill>
                <a:effectLst/>
                <a:latin typeface="나눔고딕"/>
              </a:rPr>
              <a:t>럭스</a:t>
            </a:r>
            <a:r>
              <a:rPr lang="en-US" altLang="ko-KR" b="0" i="0" dirty="0" smtClean="0">
                <a:solidFill>
                  <a:srgbClr val="2F2F2F"/>
                </a:solidFill>
                <a:effectLst/>
                <a:latin typeface="나눔고딕"/>
              </a:rPr>
              <a:t>(lux)</a:t>
            </a:r>
            <a:r>
              <a:rPr lang="ko-KR" altLang="en-US" b="0" i="0" dirty="0" smtClean="0">
                <a:solidFill>
                  <a:srgbClr val="2F2F2F"/>
                </a:solidFill>
                <a:effectLst/>
                <a:latin typeface="나눔고딕"/>
              </a:rPr>
              <a:t>는 조명도</a:t>
            </a:r>
            <a:r>
              <a:rPr lang="en-US" altLang="ko-KR" b="0" i="0" dirty="0" smtClean="0">
                <a:solidFill>
                  <a:srgbClr val="2F2F2F"/>
                </a:solidFill>
                <a:effectLst/>
                <a:latin typeface="나눔고딕"/>
              </a:rPr>
              <a:t>(illuminance) </a:t>
            </a:r>
            <a:r>
              <a:rPr lang="ko-KR" altLang="en-US" b="0" i="0" dirty="0" smtClean="0">
                <a:solidFill>
                  <a:srgbClr val="2F2F2F"/>
                </a:solidFill>
                <a:effectLst/>
                <a:latin typeface="나눔고딕"/>
              </a:rPr>
              <a:t>혹은 조도의 단위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35256" y="3652755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2F2F2F"/>
                </a:solidFill>
                <a:latin typeface="나눔고딕"/>
              </a:rPr>
              <a:t>일정 거리의 면에 비춰지는 빛의 강도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9166" y="4452359"/>
            <a:ext cx="41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루멘</a:t>
            </a:r>
            <a:r>
              <a:rPr lang="en-US" altLang="ko-KR" dirty="0" smtClean="0"/>
              <a:t>(lumens)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특정공간안의 빛의 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45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325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I-safety 선행연구 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I-safety 선행연구 조사</dc:title>
  <dc:creator>entity</dc:creator>
  <cp:lastModifiedBy>entity</cp:lastModifiedBy>
  <cp:revision>20</cp:revision>
  <dcterms:created xsi:type="dcterms:W3CDTF">2019-09-18T13:26:10Z</dcterms:created>
  <dcterms:modified xsi:type="dcterms:W3CDTF">2019-09-18T16:01:55Z</dcterms:modified>
</cp:coreProperties>
</file>