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82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22" r:id="rId81"/>
  </p:sldIdLst>
  <p:sldSz cx="12192000" cy="9144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9A3"/>
    <a:srgbClr val="269CCA"/>
    <a:srgbClr val="7D609E"/>
    <a:srgbClr val="AD5528"/>
    <a:srgbClr val="B13441"/>
    <a:srgbClr val="738B35"/>
    <a:srgbClr val="0055B8"/>
    <a:srgbClr val="FD6C0F"/>
    <a:srgbClr val="509FD4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91" d="100"/>
          <a:sy n="91" d="100"/>
        </p:scale>
        <p:origin x="1254" y="84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r>
              <a:rPr lang="en-US" altLang="ko-KR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of visits: X={b, c} and Y={100, 200}</a:t>
            </a:r>
            <a:endParaRPr lang="ko-KR" altLang="en-US" sz="1400" dirty="0">
              <a:solidFill>
                <a:schemeClr val="bg1"/>
              </a:solidFill>
              <a:latin typeface="Cambria Math" panose="020405030504060302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Vertical</c:v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f(x)</c:v>
              </c:pt>
              <c:pt idx="1">
                <c:v>g(Y)</c:v>
              </c:pt>
            </c:strLit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29-44A8-A32C-C9B13DED459D}"/>
            </c:ext>
          </c:extLst>
        </c:ser>
        <c:ser>
          <c:idx val="1"/>
          <c:order val="1"/>
          <c:tx>
            <c:v>Horizontal</c:v>
          </c:tx>
          <c:spPr>
            <a:solidFill>
              <a:schemeClr val="bg1">
                <a:lumMod val="8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f(x)</c:v>
              </c:pt>
              <c:pt idx="1">
                <c:v>g(Y)</c:v>
              </c:pt>
            </c:strLit>
          </c:cat>
          <c:val>
            <c:numRef>
              <c:f>Sheet1!$B$3:$C$3</c:f>
              <c:numCache>
                <c:formatCode>General</c:formatCode>
                <c:ptCount val="2"/>
                <c:pt idx="0">
                  <c:v>2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29-44A8-A32C-C9B13DED4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9880816"/>
        <c:axId val="1899882896"/>
      </c:barChart>
      <c:catAx>
        <c:axId val="189988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ko-KR"/>
          </a:p>
        </c:txPr>
        <c:crossAx val="1899882896"/>
        <c:crosses val="autoZero"/>
        <c:auto val="1"/>
        <c:lblAlgn val="ctr"/>
        <c:lblOffset val="100"/>
        <c:noMultiLvlLbl val="0"/>
      </c:catAx>
      <c:valAx>
        <c:axId val="189988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ko-KR"/>
          </a:p>
        </c:txPr>
        <c:crossAx val="189988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Required time (millisecond)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Apriori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Sheet1!$B$1:$N$1</c:f>
              <c:numCache>
                <c:formatCode>General</c:formatCode>
                <c:ptCount val="13"/>
                <c:pt idx="0">
                  <c:v>0.1</c:v>
                </c:pt>
                <c:pt idx="1">
                  <c:v>0.09</c:v>
                </c:pt>
                <c:pt idx="2">
                  <c:v>0.08</c:v>
                </c:pt>
                <c:pt idx="3">
                  <c:v>7.0000000000000007E-2</c:v>
                </c:pt>
                <c:pt idx="4">
                  <c:v>0.06</c:v>
                </c:pt>
                <c:pt idx="5">
                  <c:v>0.05</c:v>
                </c:pt>
                <c:pt idx="6">
                  <c:v>0.04</c:v>
                </c:pt>
                <c:pt idx="7">
                  <c:v>0.03</c:v>
                </c:pt>
                <c:pt idx="8">
                  <c:v>0.02</c:v>
                </c:pt>
                <c:pt idx="9">
                  <c:v>0.01</c:v>
                </c:pt>
                <c:pt idx="10">
                  <c:v>8.9999999999999993E-3</c:v>
                </c:pt>
                <c:pt idx="11">
                  <c:v>8.0000000000000002E-3</c:v>
                </c:pt>
                <c:pt idx="12">
                  <c:v>7.0000000000000001E-3</c:v>
                </c:pt>
              </c:numCache>
            </c:numRef>
          </c:cat>
          <c:val>
            <c:numRef>
              <c:f>Sheet1!$B$2:$N$2</c:f>
              <c:numCache>
                <c:formatCode>General</c:formatCode>
                <c:ptCount val="13"/>
                <c:pt idx="0">
                  <c:v>30</c:v>
                </c:pt>
                <c:pt idx="1">
                  <c:v>35</c:v>
                </c:pt>
                <c:pt idx="2">
                  <c:v>44</c:v>
                </c:pt>
                <c:pt idx="3">
                  <c:v>51</c:v>
                </c:pt>
                <c:pt idx="4">
                  <c:v>70</c:v>
                </c:pt>
                <c:pt idx="5">
                  <c:v>113</c:v>
                </c:pt>
                <c:pt idx="6">
                  <c:v>174</c:v>
                </c:pt>
                <c:pt idx="7">
                  <c:v>305</c:v>
                </c:pt>
                <c:pt idx="8">
                  <c:v>720</c:v>
                </c:pt>
                <c:pt idx="9">
                  <c:v>9946</c:v>
                </c:pt>
                <c:pt idx="10">
                  <c:v>17150</c:v>
                </c:pt>
                <c:pt idx="11">
                  <c:v>32217</c:v>
                </c:pt>
                <c:pt idx="12">
                  <c:v>69136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0C-41A6-85EA-EDD67240CE99}"/>
            </c:ext>
          </c:extLst>
        </c:ser>
        <c:ser>
          <c:idx val="1"/>
          <c:order val="1"/>
          <c:tx>
            <c:v>FP-growth</c:v>
          </c:tx>
          <c:spPr>
            <a:ln w="12700" cap="rnd">
              <a:solidFill>
                <a:sysClr val="windowText" lastClr="000000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">
                <a:solidFill>
                  <a:sysClr val="windowText" lastClr="000000"/>
                </a:solidFill>
                <a:prstDash val="dash"/>
              </a:ln>
              <a:effectLst/>
            </c:spPr>
          </c:marker>
          <c:cat>
            <c:numRef>
              <c:f>Sheet1!$B$1:$N$1</c:f>
              <c:numCache>
                <c:formatCode>General</c:formatCode>
                <c:ptCount val="13"/>
                <c:pt idx="0">
                  <c:v>0.1</c:v>
                </c:pt>
                <c:pt idx="1">
                  <c:v>0.09</c:v>
                </c:pt>
                <c:pt idx="2">
                  <c:v>0.08</c:v>
                </c:pt>
                <c:pt idx="3">
                  <c:v>7.0000000000000007E-2</c:v>
                </c:pt>
                <c:pt idx="4">
                  <c:v>0.06</c:v>
                </c:pt>
                <c:pt idx="5">
                  <c:v>0.05</c:v>
                </c:pt>
                <c:pt idx="6">
                  <c:v>0.04</c:v>
                </c:pt>
                <c:pt idx="7">
                  <c:v>0.03</c:v>
                </c:pt>
                <c:pt idx="8">
                  <c:v>0.02</c:v>
                </c:pt>
                <c:pt idx="9">
                  <c:v>0.01</c:v>
                </c:pt>
                <c:pt idx="10">
                  <c:v>8.9999999999999993E-3</c:v>
                </c:pt>
                <c:pt idx="11">
                  <c:v>8.0000000000000002E-3</c:v>
                </c:pt>
                <c:pt idx="12">
                  <c:v>7.0000000000000001E-3</c:v>
                </c:pt>
              </c:numCache>
            </c:numRef>
          </c:cat>
          <c:val>
            <c:numRef>
              <c:f>Sheet1!$B$3:$N$3</c:f>
              <c:numCache>
                <c:formatCode>General</c:formatCode>
                <c:ptCount val="13"/>
                <c:pt idx="0">
                  <c:v>207</c:v>
                </c:pt>
                <c:pt idx="1">
                  <c:v>240</c:v>
                </c:pt>
                <c:pt idx="2">
                  <c:v>258</c:v>
                </c:pt>
                <c:pt idx="3">
                  <c:v>285</c:v>
                </c:pt>
                <c:pt idx="4">
                  <c:v>317</c:v>
                </c:pt>
                <c:pt idx="5">
                  <c:v>330</c:v>
                </c:pt>
                <c:pt idx="6">
                  <c:v>344</c:v>
                </c:pt>
                <c:pt idx="7">
                  <c:v>350</c:v>
                </c:pt>
                <c:pt idx="8">
                  <c:v>421</c:v>
                </c:pt>
                <c:pt idx="9">
                  <c:v>588</c:v>
                </c:pt>
                <c:pt idx="10">
                  <c:v>582</c:v>
                </c:pt>
                <c:pt idx="11">
                  <c:v>685</c:v>
                </c:pt>
                <c:pt idx="12">
                  <c:v>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0C-41A6-85EA-EDD67240C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936223"/>
        <c:axId val="1958941215"/>
      </c:lineChart>
      <c:catAx>
        <c:axId val="195893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8941215"/>
        <c:crosses val="autoZero"/>
        <c:auto val="1"/>
        <c:lblAlgn val="ctr"/>
        <c:lblOffset val="100"/>
        <c:noMultiLvlLbl val="0"/>
      </c:catAx>
      <c:valAx>
        <c:axId val="195894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893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F74BB-0CC4-4A0F-A3B3-4FECC4B9982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CAA6A-69E3-464B-A4B0-2861776C2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32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320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2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73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52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96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34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2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51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57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CAA6A-69E3-464B-A4B0-2861776C28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02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840569"/>
            <a:ext cx="10363200" cy="1960033"/>
          </a:xfrm>
        </p:spPr>
        <p:txBody>
          <a:bodyPr>
            <a:normAutofit/>
          </a:bodyPr>
          <a:lstStyle>
            <a:lvl1pPr>
              <a:defRPr sz="2400" b="1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fld id="{F16368A5-912C-40EC-80DF-583398CF6A92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34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5333" b="1" cap="all">
                <a:latin typeface="Cambria Math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875618"/>
            <a:ext cx="103632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6034617"/>
          </a:xfrm>
        </p:spPr>
        <p:txBody>
          <a:bodyPr>
            <a:normAutofit/>
          </a:bodyPr>
          <a:lstStyle>
            <a:lvl1pPr>
              <a:defRPr sz="2400">
                <a:latin typeface="Cambria Math" panose="02040503050406030204" pitchFamily="18" charset="0"/>
              </a:defRPr>
            </a:lvl1pPr>
            <a:lvl2pPr>
              <a:defRPr sz="2133">
                <a:latin typeface="Cambria Math" panose="02040503050406030204" pitchFamily="18" charset="0"/>
              </a:defRPr>
            </a:lvl2pPr>
            <a:lvl3pPr>
              <a:defRPr sz="1867">
                <a:latin typeface="Cambria Math" panose="02040503050406030204" pitchFamily="18" charset="0"/>
              </a:defRPr>
            </a:lvl3pPr>
            <a:lvl4pPr>
              <a:defRPr sz="1600">
                <a:latin typeface="Cambria Math" panose="02040503050406030204" pitchFamily="18" charset="0"/>
              </a:defRPr>
            </a:lvl4pPr>
            <a:lvl5pPr>
              <a:defRPr sz="1600">
                <a:latin typeface="Cambria Math" panose="020405030504060302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6034617"/>
          </a:xfrm>
        </p:spPr>
        <p:txBody>
          <a:bodyPr>
            <a:normAutofit/>
          </a:bodyPr>
          <a:lstStyle>
            <a:lvl1pPr>
              <a:defRPr sz="2400">
                <a:latin typeface="Cambria Math" panose="02040503050406030204" pitchFamily="18" charset="0"/>
              </a:defRPr>
            </a:lvl1pPr>
            <a:lvl2pPr>
              <a:defRPr sz="2133">
                <a:latin typeface="Cambria Math" panose="02040503050406030204" pitchFamily="18" charset="0"/>
              </a:defRPr>
            </a:lvl2pPr>
            <a:lvl3pPr>
              <a:defRPr sz="1867">
                <a:latin typeface="Cambria Math" panose="02040503050406030204" pitchFamily="18" charset="0"/>
              </a:defRPr>
            </a:lvl3pPr>
            <a:lvl4pPr>
              <a:defRPr sz="1600">
                <a:latin typeface="Cambria Math" panose="02040503050406030204" pitchFamily="18" charset="0"/>
              </a:defRPr>
            </a:lvl4pPr>
            <a:lvl5pPr>
              <a:defRPr sz="1600">
                <a:latin typeface="Cambria Math" panose="020405030504060302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0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>
                <a:latin typeface="Cambria Math" panose="02040503050406030204" pitchFamily="18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899833"/>
            <a:ext cx="5386917" cy="5268384"/>
          </a:xfrm>
        </p:spPr>
        <p:txBody>
          <a:bodyPr/>
          <a:lstStyle>
            <a:lvl1pPr>
              <a:defRPr sz="3200">
                <a:latin typeface="Cambria Math" panose="02040503050406030204" pitchFamily="18" charset="0"/>
              </a:defRPr>
            </a:lvl1pPr>
            <a:lvl2pPr>
              <a:defRPr sz="2667">
                <a:latin typeface="Cambria Math" panose="02040503050406030204" pitchFamily="18" charset="0"/>
              </a:defRPr>
            </a:lvl2pPr>
            <a:lvl3pPr>
              <a:defRPr sz="2400">
                <a:latin typeface="Cambria Math" panose="02040503050406030204" pitchFamily="18" charset="0"/>
              </a:defRPr>
            </a:lvl3pPr>
            <a:lvl4pPr>
              <a:defRPr sz="2133">
                <a:latin typeface="Cambria Math" panose="02040503050406030204" pitchFamily="18" charset="0"/>
              </a:defRPr>
            </a:lvl4pPr>
            <a:lvl5pPr>
              <a:defRPr sz="2133">
                <a:latin typeface="Cambria Math" panose="020405030504060302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>
                <a:latin typeface="Cambria Math" panose="02040503050406030204" pitchFamily="18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3200">
                <a:latin typeface="Cambria Math" panose="02040503050406030204" pitchFamily="18" charset="0"/>
              </a:defRPr>
            </a:lvl1pPr>
            <a:lvl2pPr>
              <a:defRPr sz="2667">
                <a:latin typeface="Cambria Math" panose="02040503050406030204" pitchFamily="18" charset="0"/>
              </a:defRPr>
            </a:lvl2pPr>
            <a:lvl3pPr>
              <a:defRPr sz="2400">
                <a:latin typeface="Cambria Math" panose="02040503050406030204" pitchFamily="18" charset="0"/>
              </a:defRPr>
            </a:lvl3pPr>
            <a:lvl4pPr>
              <a:defRPr sz="2133">
                <a:latin typeface="Cambria Math" panose="02040503050406030204" pitchFamily="18" charset="0"/>
              </a:defRPr>
            </a:lvl4pPr>
            <a:lvl5pPr>
              <a:defRPr sz="2133">
                <a:latin typeface="Cambria Math" panose="020405030504060302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9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3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>
                <a:latin typeface="Cambria Math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364067"/>
            <a:ext cx="6815667" cy="7804151"/>
          </a:xfrm>
        </p:spPr>
        <p:txBody>
          <a:bodyPr/>
          <a:lstStyle>
            <a:lvl1pPr>
              <a:defRPr sz="4267">
                <a:latin typeface="Cambria Math" panose="02040503050406030204" pitchFamily="18" charset="0"/>
              </a:defRPr>
            </a:lvl1pPr>
            <a:lvl2pPr>
              <a:defRPr sz="3733">
                <a:latin typeface="Cambria Math" panose="02040503050406030204" pitchFamily="18" charset="0"/>
              </a:defRPr>
            </a:lvl2pPr>
            <a:lvl3pPr>
              <a:defRPr sz="3200">
                <a:latin typeface="Cambria Math" panose="02040503050406030204" pitchFamily="18" charset="0"/>
              </a:defRPr>
            </a:lvl3pPr>
            <a:lvl4pPr>
              <a:defRPr sz="2667">
                <a:latin typeface="Cambria Math" panose="02040503050406030204" pitchFamily="18" charset="0"/>
              </a:defRPr>
            </a:lvl4pPr>
            <a:lvl5pPr>
              <a:defRPr sz="2667">
                <a:latin typeface="Cambria Math" panose="020405030504060302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913467"/>
            <a:ext cx="4011084" cy="6254751"/>
          </a:xfrm>
        </p:spPr>
        <p:txBody>
          <a:bodyPr/>
          <a:lstStyle>
            <a:lvl1pPr marL="0" indent="0">
              <a:buNone/>
              <a:defRPr sz="1867">
                <a:latin typeface="Cambria Math" panose="02040503050406030204" pitchFamily="18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7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</p:spPr>
        <p:txBody>
          <a:bodyPr anchor="b"/>
          <a:lstStyle>
            <a:lvl1pPr algn="l">
              <a:defRPr sz="2667" b="1">
                <a:latin typeface="Cambria Math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>
                <a:latin typeface="Cambria Math" panose="02040503050406030204" pitchFamily="18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7156451"/>
            <a:ext cx="7315200" cy="1073149"/>
          </a:xfrm>
        </p:spPr>
        <p:txBody>
          <a:bodyPr/>
          <a:lstStyle>
            <a:lvl1pPr marL="0" indent="0">
              <a:buNone/>
              <a:defRPr sz="1867">
                <a:latin typeface="Cambria Math" panose="02040503050406030204" pitchFamily="18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7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8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366185"/>
            <a:ext cx="2743200" cy="7802033"/>
          </a:xfrm>
        </p:spPr>
        <p:txBody>
          <a:bodyPr vert="eaVert"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66185"/>
            <a:ext cx="8026400" cy="7802033"/>
          </a:xfrm>
        </p:spPr>
        <p:txBody>
          <a:bodyPr vert="eaVert"/>
          <a:lstStyle>
            <a:lvl1pPr>
              <a:defRPr>
                <a:latin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fld id="{087F9B56-2ACA-4482-963D-5868EFF18A1C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9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3000" b="1" cap="all">
                <a:latin typeface="Cambria Math" panose="020405030504060302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875621"/>
            <a:ext cx="103632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BC9336BB-63BC-4047-AB0B-1D55CF1E7944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11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133604"/>
            <a:ext cx="5384800" cy="6034617"/>
          </a:xfrm>
        </p:spPr>
        <p:txBody>
          <a:bodyPr>
            <a:normAutofit/>
          </a:bodyPr>
          <a:lstStyle>
            <a:lvl1pPr>
              <a:defRPr sz="1350">
                <a:latin typeface="Cambria Math" panose="02040503050406030204" pitchFamily="18" charset="0"/>
              </a:defRPr>
            </a:lvl1pPr>
            <a:lvl2pPr>
              <a:defRPr sz="1200">
                <a:latin typeface="Cambria Math" panose="02040503050406030204" pitchFamily="18" charset="0"/>
              </a:defRPr>
            </a:lvl2pPr>
            <a:lvl3pPr>
              <a:defRPr sz="1050">
                <a:latin typeface="Cambria Math" panose="02040503050406030204" pitchFamily="18" charset="0"/>
              </a:defRPr>
            </a:lvl3pPr>
            <a:lvl4pPr>
              <a:defRPr sz="900">
                <a:latin typeface="Cambria Math" panose="02040503050406030204" pitchFamily="18" charset="0"/>
              </a:defRPr>
            </a:lvl4pPr>
            <a:lvl5pPr>
              <a:defRPr sz="900">
                <a:latin typeface="Cambria Math" panose="02040503050406030204" pitchFamily="18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2133604"/>
            <a:ext cx="5384800" cy="6034617"/>
          </a:xfrm>
        </p:spPr>
        <p:txBody>
          <a:bodyPr>
            <a:normAutofit/>
          </a:bodyPr>
          <a:lstStyle>
            <a:lvl1pPr>
              <a:defRPr sz="1350">
                <a:latin typeface="Cambria Math" panose="02040503050406030204" pitchFamily="18" charset="0"/>
              </a:defRPr>
            </a:lvl1pPr>
            <a:lvl2pPr>
              <a:defRPr sz="1200">
                <a:latin typeface="Cambria Math" panose="02040503050406030204" pitchFamily="18" charset="0"/>
              </a:defRPr>
            </a:lvl2pPr>
            <a:lvl3pPr>
              <a:defRPr sz="1050">
                <a:latin typeface="Cambria Math" panose="02040503050406030204" pitchFamily="18" charset="0"/>
              </a:defRPr>
            </a:lvl3pPr>
            <a:lvl4pPr>
              <a:defRPr sz="900">
                <a:latin typeface="Cambria Math" panose="02040503050406030204" pitchFamily="18" charset="0"/>
              </a:defRPr>
            </a:lvl4pPr>
            <a:lvl5pPr>
              <a:defRPr sz="900">
                <a:latin typeface="Cambria Math" panose="02040503050406030204" pitchFamily="18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8ADD2312-D180-4278-8E92-9525284E3C3C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2046817"/>
            <a:ext cx="5386917" cy="853016"/>
          </a:xfrm>
        </p:spPr>
        <p:txBody>
          <a:bodyPr anchor="b"/>
          <a:lstStyle>
            <a:lvl1pPr marL="0" indent="0">
              <a:buNone/>
              <a:defRPr sz="1800" b="1">
                <a:latin typeface="Cambria Math" panose="02040503050406030204" pitchFamily="18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899833"/>
            <a:ext cx="5386917" cy="5268384"/>
          </a:xfrm>
        </p:spPr>
        <p:txBody>
          <a:bodyPr/>
          <a:lstStyle>
            <a:lvl1pPr>
              <a:defRPr sz="1800">
                <a:latin typeface="Cambria Math" panose="02040503050406030204" pitchFamily="18" charset="0"/>
              </a:defRPr>
            </a:lvl1pPr>
            <a:lvl2pPr>
              <a:defRPr sz="1500">
                <a:latin typeface="Cambria Math" panose="02040503050406030204" pitchFamily="18" charset="0"/>
              </a:defRPr>
            </a:lvl2pPr>
            <a:lvl3pPr>
              <a:defRPr sz="1350">
                <a:latin typeface="Cambria Math" panose="02040503050406030204" pitchFamily="18" charset="0"/>
              </a:defRPr>
            </a:lvl3pPr>
            <a:lvl4pPr>
              <a:defRPr sz="1200">
                <a:latin typeface="Cambria Math" panose="02040503050406030204" pitchFamily="18" charset="0"/>
              </a:defRPr>
            </a:lvl4pPr>
            <a:lvl5pPr>
              <a:defRPr sz="1200">
                <a:latin typeface="Cambria Math" panose="020405030504060302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2046817"/>
            <a:ext cx="5389033" cy="853016"/>
          </a:xfrm>
        </p:spPr>
        <p:txBody>
          <a:bodyPr anchor="b"/>
          <a:lstStyle>
            <a:lvl1pPr marL="0" indent="0">
              <a:buNone/>
              <a:defRPr sz="1800" b="1">
                <a:latin typeface="Cambria Math" panose="02040503050406030204" pitchFamily="18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899833"/>
            <a:ext cx="5389033" cy="5268384"/>
          </a:xfrm>
        </p:spPr>
        <p:txBody>
          <a:bodyPr/>
          <a:lstStyle>
            <a:lvl1pPr>
              <a:defRPr sz="1800">
                <a:latin typeface="Cambria Math" panose="02040503050406030204" pitchFamily="18" charset="0"/>
              </a:defRPr>
            </a:lvl1pPr>
            <a:lvl2pPr>
              <a:defRPr sz="1500">
                <a:latin typeface="Cambria Math" panose="02040503050406030204" pitchFamily="18" charset="0"/>
              </a:defRPr>
            </a:lvl2pPr>
            <a:lvl3pPr>
              <a:defRPr sz="1350">
                <a:latin typeface="Cambria Math" panose="02040503050406030204" pitchFamily="18" charset="0"/>
              </a:defRPr>
            </a:lvl3pPr>
            <a:lvl4pPr>
              <a:defRPr sz="1200">
                <a:latin typeface="Cambria Math" panose="02040503050406030204" pitchFamily="18" charset="0"/>
              </a:defRPr>
            </a:lvl4pPr>
            <a:lvl5pPr>
              <a:defRPr sz="1200">
                <a:latin typeface="Cambria Math" panose="020405030504060302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0E49775F-7F5B-4782-9417-34E3E8408B38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8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B2055042-AAF0-4681-BAE3-4BDD64B3D83C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DC014033-06BB-4F3E-A9D2-FD508E617E93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1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840568"/>
            <a:ext cx="10363200" cy="1960033"/>
          </a:xfrm>
        </p:spPr>
        <p:txBody>
          <a:bodyPr>
            <a:normAutofit/>
          </a:bodyPr>
          <a:lstStyle>
            <a:lvl1pPr>
              <a:defRPr sz="2667" b="1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>
            <a:normAutofit/>
          </a:bodyPr>
          <a:lstStyle>
            <a:lvl1pPr marL="0" indent="0" algn="ctr">
              <a:buNone/>
              <a:defRPr sz="2133" b="1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2133604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8475137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98BD16-6446-4A3D-9075-05B20E0E21CF}" type="datetime1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8475137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8475137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685783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2133601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4D1C324-AFD0-4409-9706-B51B3D854251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CD08AB-587E-4E7B-B6AF-12F6D0312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2667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6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1467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hkim@sunmo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wmf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w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wmf"/><Relationship Id="rId10" Type="http://schemas.openxmlformats.org/officeDocument/2006/relationships/image" Target="../media/image8.wmf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8.png"/><Relationship Id="rId7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82.png"/><Relationship Id="rId4" Type="http://schemas.openxmlformats.org/officeDocument/2006/relationships/image" Target="../media/image69.png"/><Relationship Id="rId9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8.png"/><Relationship Id="rId7" Type="http://schemas.openxmlformats.org/officeDocument/2006/relationships/image" Target="../media/image8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3.png"/><Relationship Id="rId5" Type="http://schemas.openxmlformats.org/officeDocument/2006/relationships/image" Target="../media/image75.png"/><Relationship Id="rId4" Type="http://schemas.openxmlformats.org/officeDocument/2006/relationships/image" Target="../media/image76.png"/><Relationship Id="rId9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3.png"/><Relationship Id="rId7" Type="http://schemas.openxmlformats.org/officeDocument/2006/relationships/image" Target="../media/image6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6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1.png"/><Relationship Id="rId11" Type="http://schemas.openxmlformats.org/officeDocument/2006/relationships/image" Target="../media/image68.png"/><Relationship Id="rId5" Type="http://schemas.openxmlformats.org/officeDocument/2006/relationships/image" Target="../media/image100.png"/><Relationship Id="rId10" Type="http://schemas.openxmlformats.org/officeDocument/2006/relationships/image" Target="../media/image67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8.png"/><Relationship Id="rId7" Type="http://schemas.openxmlformats.org/officeDocument/2006/relationships/image" Target="../media/image108.png"/><Relationship Id="rId12" Type="http://schemas.openxmlformats.org/officeDocument/2006/relationships/image" Target="../media/image6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7.png"/><Relationship Id="rId11" Type="http://schemas.openxmlformats.org/officeDocument/2006/relationships/image" Target="../media/image68.png"/><Relationship Id="rId5" Type="http://schemas.openxmlformats.org/officeDocument/2006/relationships/image" Target="../media/image106.png"/><Relationship Id="rId10" Type="http://schemas.openxmlformats.org/officeDocument/2006/relationships/image" Target="../media/image67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70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6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4.png"/><Relationship Id="rId11" Type="http://schemas.openxmlformats.org/officeDocument/2006/relationships/image" Target="../media/image68.png"/><Relationship Id="rId5" Type="http://schemas.openxmlformats.org/officeDocument/2006/relationships/image" Target="../media/image113.png"/><Relationship Id="rId10" Type="http://schemas.openxmlformats.org/officeDocument/2006/relationships/image" Target="../media/image67.png"/><Relationship Id="rId4" Type="http://schemas.openxmlformats.org/officeDocument/2006/relationships/image" Target="../media/image112.png"/><Relationship Id="rId9" Type="http://schemas.openxmlformats.org/officeDocument/2006/relationships/image" Target="../media/image104.png"/><Relationship Id="rId14" Type="http://schemas.openxmlformats.org/officeDocument/2006/relationships/image" Target="../media/image1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76.png"/><Relationship Id="rId3" Type="http://schemas.openxmlformats.org/officeDocument/2006/relationships/image" Target="../media/image118.png"/><Relationship Id="rId7" Type="http://schemas.openxmlformats.org/officeDocument/2006/relationships/image" Target="../media/image115.png"/><Relationship Id="rId12" Type="http://schemas.openxmlformats.org/officeDocument/2006/relationships/image" Target="../media/image6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4.png"/><Relationship Id="rId11" Type="http://schemas.openxmlformats.org/officeDocument/2006/relationships/image" Target="../media/image67.png"/><Relationship Id="rId5" Type="http://schemas.openxmlformats.org/officeDocument/2006/relationships/image" Target="../media/image120.png"/><Relationship Id="rId10" Type="http://schemas.openxmlformats.org/officeDocument/2006/relationships/image" Target="../media/image121.png"/><Relationship Id="rId4" Type="http://schemas.openxmlformats.org/officeDocument/2006/relationships/image" Target="../media/image119.png"/><Relationship Id="rId9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78.png"/><Relationship Id="rId3" Type="http://schemas.openxmlformats.org/officeDocument/2006/relationships/image" Target="../media/image122.png"/><Relationship Id="rId7" Type="http://schemas.openxmlformats.org/officeDocument/2006/relationships/image" Target="../media/image115.png"/><Relationship Id="rId12" Type="http://schemas.openxmlformats.org/officeDocument/2006/relationships/image" Target="../media/image6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4.png"/><Relationship Id="rId11" Type="http://schemas.openxmlformats.org/officeDocument/2006/relationships/image" Target="../media/image67.png"/><Relationship Id="rId5" Type="http://schemas.openxmlformats.org/officeDocument/2006/relationships/image" Target="../media/image124.png"/><Relationship Id="rId10" Type="http://schemas.openxmlformats.org/officeDocument/2006/relationships/image" Target="../media/image121.png"/><Relationship Id="rId4" Type="http://schemas.openxmlformats.org/officeDocument/2006/relationships/image" Target="../media/image123.png"/><Relationship Id="rId9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69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6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5.png"/><Relationship Id="rId11" Type="http://schemas.openxmlformats.org/officeDocument/2006/relationships/image" Target="../media/image67.png"/><Relationship Id="rId5" Type="http://schemas.openxmlformats.org/officeDocument/2006/relationships/image" Target="../media/image114.png"/><Relationship Id="rId10" Type="http://schemas.openxmlformats.org/officeDocument/2006/relationships/image" Target="../media/image127.png"/><Relationship Id="rId4" Type="http://schemas.openxmlformats.org/officeDocument/2006/relationships/image" Target="../media/image125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46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1.png"/><Relationship Id="rId11" Type="http://schemas.openxmlformats.org/officeDocument/2006/relationships/image" Target="../media/image144.png"/><Relationship Id="rId5" Type="http://schemas.openxmlformats.org/officeDocument/2006/relationships/image" Target="../media/image142.png"/><Relationship Id="rId15" Type="http://schemas.openxmlformats.org/officeDocument/2006/relationships/image" Target="../media/image67.png"/><Relationship Id="rId10" Type="http://schemas.openxmlformats.org/officeDocument/2006/relationships/image" Target="../media/image143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83.png"/><Relationship Id="rId18" Type="http://schemas.openxmlformats.org/officeDocument/2006/relationships/image" Target="../media/image194.png"/><Relationship Id="rId3" Type="http://schemas.openxmlformats.org/officeDocument/2006/relationships/image" Target="../media/image185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9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8.png"/><Relationship Id="rId11" Type="http://schemas.openxmlformats.org/officeDocument/2006/relationships/image" Target="../media/image181.png"/><Relationship Id="rId5" Type="http://schemas.openxmlformats.org/officeDocument/2006/relationships/image" Target="../media/image187.png"/><Relationship Id="rId15" Type="http://schemas.openxmlformats.org/officeDocument/2006/relationships/image" Target="../media/image191.png"/><Relationship Id="rId10" Type="http://schemas.openxmlformats.org/officeDocument/2006/relationships/image" Target="../media/image180.png"/><Relationship Id="rId19" Type="http://schemas.openxmlformats.org/officeDocument/2006/relationships/image" Target="../media/image195.png"/><Relationship Id="rId4" Type="http://schemas.openxmlformats.org/officeDocument/2006/relationships/image" Target="../media/image186.png"/><Relationship Id="rId9" Type="http://schemas.openxmlformats.org/officeDocument/2006/relationships/image" Target="../media/image179.png"/><Relationship Id="rId14" Type="http://schemas.openxmlformats.org/officeDocument/2006/relationships/image" Target="../media/image19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183.png"/><Relationship Id="rId18" Type="http://schemas.openxmlformats.org/officeDocument/2006/relationships/image" Target="../media/image204.png"/><Relationship Id="rId3" Type="http://schemas.openxmlformats.org/officeDocument/2006/relationships/image" Target="../media/image172.png"/><Relationship Id="rId21" Type="http://schemas.openxmlformats.org/officeDocument/2006/relationships/image" Target="../media/image196.png"/><Relationship Id="rId7" Type="http://schemas.openxmlformats.org/officeDocument/2006/relationships/image" Target="../media/image197.png"/><Relationship Id="rId12" Type="http://schemas.openxmlformats.org/officeDocument/2006/relationships/image" Target="../media/image182.png"/><Relationship Id="rId17" Type="http://schemas.openxmlformats.org/officeDocument/2006/relationships/image" Target="../media/image20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8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5" Type="http://schemas.openxmlformats.org/officeDocument/2006/relationships/image" Target="../media/image201.png"/><Relationship Id="rId10" Type="http://schemas.openxmlformats.org/officeDocument/2006/relationships/image" Target="../media/image180.png"/><Relationship Id="rId19" Type="http://schemas.openxmlformats.org/officeDocument/2006/relationships/image" Target="../media/image205.png"/><Relationship Id="rId4" Type="http://schemas.openxmlformats.org/officeDocument/2006/relationships/image" Target="../media/image174.png"/><Relationship Id="rId9" Type="http://schemas.openxmlformats.org/officeDocument/2006/relationships/image" Target="../media/image199.png"/><Relationship Id="rId1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204.png"/><Relationship Id="rId3" Type="http://schemas.openxmlformats.org/officeDocument/2006/relationships/image" Target="../media/image172.png"/><Relationship Id="rId21" Type="http://schemas.openxmlformats.org/officeDocument/2006/relationships/image" Target="../media/image213.png"/><Relationship Id="rId7" Type="http://schemas.openxmlformats.org/officeDocument/2006/relationships/image" Target="../media/image177.png"/><Relationship Id="rId12" Type="http://schemas.openxmlformats.org/officeDocument/2006/relationships/image" Target="../media/image209.png"/><Relationship Id="rId17" Type="http://schemas.openxmlformats.org/officeDocument/2006/relationships/image" Target="../media/image20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2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6.png"/><Relationship Id="rId11" Type="http://schemas.openxmlformats.org/officeDocument/2006/relationships/image" Target="../media/image208.png"/><Relationship Id="rId5" Type="http://schemas.openxmlformats.org/officeDocument/2006/relationships/image" Target="../media/image175.png"/><Relationship Id="rId15" Type="http://schemas.openxmlformats.org/officeDocument/2006/relationships/image" Target="../media/image201.png"/><Relationship Id="rId23" Type="http://schemas.openxmlformats.org/officeDocument/2006/relationships/image" Target="../media/image196.png"/><Relationship Id="rId10" Type="http://schemas.openxmlformats.org/officeDocument/2006/relationships/image" Target="../media/image207.png"/><Relationship Id="rId19" Type="http://schemas.openxmlformats.org/officeDocument/2006/relationships/image" Target="../media/image211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210.png"/><Relationship Id="rId22" Type="http://schemas.openxmlformats.org/officeDocument/2006/relationships/image" Target="../media/image2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196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0" Type="http://schemas.openxmlformats.org/officeDocument/2006/relationships/image" Target="../media/image222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6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12" Type="http://schemas.openxmlformats.org/officeDocument/2006/relationships/image" Target="../media/image2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0" Type="http://schemas.openxmlformats.org/officeDocument/2006/relationships/image" Target="../media/image222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Relationship Id="rId14" Type="http://schemas.openxmlformats.org/officeDocument/2006/relationships/image" Target="../media/image19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10" Type="http://schemas.openxmlformats.org/officeDocument/2006/relationships/image" Target="../media/image23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182.png"/><Relationship Id="rId18" Type="http://schemas.openxmlformats.org/officeDocument/2006/relationships/image" Target="../media/image246.png"/><Relationship Id="rId3" Type="http://schemas.openxmlformats.org/officeDocument/2006/relationships/image" Target="../media/image185.png"/><Relationship Id="rId7" Type="http://schemas.openxmlformats.org/officeDocument/2006/relationships/image" Target="../media/image188.png"/><Relationship Id="rId12" Type="http://schemas.openxmlformats.org/officeDocument/2006/relationships/image" Target="../media/image181.png"/><Relationship Id="rId17" Type="http://schemas.openxmlformats.org/officeDocument/2006/relationships/image" Target="../media/image245.png"/><Relationship Id="rId2" Type="http://schemas.openxmlformats.org/officeDocument/2006/relationships/image" Target="../media/image240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7.png"/><Relationship Id="rId11" Type="http://schemas.openxmlformats.org/officeDocument/2006/relationships/image" Target="../media/image180.png"/><Relationship Id="rId5" Type="http://schemas.openxmlformats.org/officeDocument/2006/relationships/image" Target="../media/image186.png"/><Relationship Id="rId15" Type="http://schemas.openxmlformats.org/officeDocument/2006/relationships/image" Target="../media/image243.png"/><Relationship Id="rId10" Type="http://schemas.openxmlformats.org/officeDocument/2006/relationships/image" Target="../media/image179.png"/><Relationship Id="rId19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253.png"/><Relationship Id="rId3" Type="http://schemas.openxmlformats.org/officeDocument/2006/relationships/image" Target="../media/image172.png"/><Relationship Id="rId21" Type="http://schemas.openxmlformats.org/officeDocument/2006/relationships/image" Target="../media/image256.png"/><Relationship Id="rId7" Type="http://schemas.openxmlformats.org/officeDocument/2006/relationships/image" Target="../media/image176.png"/><Relationship Id="rId12" Type="http://schemas.openxmlformats.org/officeDocument/2006/relationships/image" Target="../media/image250.png"/><Relationship Id="rId17" Type="http://schemas.openxmlformats.org/officeDocument/2006/relationships/image" Target="../media/image252.png"/><Relationship Id="rId2" Type="http://schemas.openxmlformats.org/officeDocument/2006/relationships/image" Target="../media/image249.png"/><Relationship Id="rId16" Type="http://schemas.openxmlformats.org/officeDocument/2006/relationships/image" Target="../media/image217.png"/><Relationship Id="rId20" Type="http://schemas.openxmlformats.org/officeDocument/2006/relationships/image" Target="../media/image25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5.png"/><Relationship Id="rId11" Type="http://schemas.openxmlformats.org/officeDocument/2006/relationships/image" Target="../media/image207.png"/><Relationship Id="rId5" Type="http://schemas.openxmlformats.org/officeDocument/2006/relationships/image" Target="../media/image174.png"/><Relationship Id="rId15" Type="http://schemas.openxmlformats.org/officeDocument/2006/relationships/image" Target="../media/image251.png"/><Relationship Id="rId10" Type="http://schemas.openxmlformats.org/officeDocument/2006/relationships/image" Target="../media/image179.png"/><Relationship Id="rId19" Type="http://schemas.openxmlformats.org/officeDocument/2006/relationships/image" Target="../media/image254.png"/><Relationship Id="rId4" Type="http://schemas.openxmlformats.org/officeDocument/2006/relationships/image" Target="../media/image241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1.png"/><Relationship Id="rId11" Type="http://schemas.openxmlformats.org/officeDocument/2006/relationships/image" Target="../media/image256.png"/><Relationship Id="rId5" Type="http://schemas.openxmlformats.org/officeDocument/2006/relationships/image" Target="../media/image26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6.png"/><Relationship Id="rId7" Type="http://schemas.openxmlformats.org/officeDocument/2006/relationships/image" Target="../media/image269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5.png"/><Relationship Id="rId5" Type="http://schemas.openxmlformats.org/officeDocument/2006/relationships/image" Target="../media/image268.png"/><Relationship Id="rId10" Type="http://schemas.openxmlformats.org/officeDocument/2006/relationships/image" Target="../media/image256.png"/><Relationship Id="rId4" Type="http://schemas.openxmlformats.org/officeDocument/2006/relationships/image" Target="../media/image267.png"/><Relationship Id="rId9" Type="http://schemas.openxmlformats.org/officeDocument/2006/relationships/image" Target="../media/image27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66.png"/><Relationship Id="rId7" Type="http://schemas.openxmlformats.org/officeDocument/2006/relationships/image" Target="../media/image274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5.png"/><Relationship Id="rId5" Type="http://schemas.openxmlformats.org/officeDocument/2006/relationships/image" Target="../media/image273.png"/><Relationship Id="rId10" Type="http://schemas.openxmlformats.org/officeDocument/2006/relationships/image" Target="../media/image256.png"/><Relationship Id="rId4" Type="http://schemas.openxmlformats.org/officeDocument/2006/relationships/image" Target="../media/image272.png"/><Relationship Id="rId9" Type="http://schemas.openxmlformats.org/officeDocument/2006/relationships/image" Target="../media/image27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5" Type="http://schemas.openxmlformats.org/officeDocument/2006/relationships/image" Target="../media/image229.png"/><Relationship Id="rId15" Type="http://schemas.openxmlformats.org/officeDocument/2006/relationships/image" Target="../media/image281.png"/><Relationship Id="rId10" Type="http://schemas.openxmlformats.org/officeDocument/2006/relationships/image" Target="../media/image234.png"/><Relationship Id="rId4" Type="http://schemas.openxmlformats.org/officeDocument/2006/relationships/image" Target="../media/image280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18" Type="http://schemas.openxmlformats.org/officeDocument/2006/relationships/image" Target="../media/image289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12" Type="http://schemas.openxmlformats.org/officeDocument/2006/relationships/image" Target="../media/image236.png"/><Relationship Id="rId17" Type="http://schemas.openxmlformats.org/officeDocument/2006/relationships/image" Target="../media/image28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7.png"/><Relationship Id="rId20" Type="http://schemas.openxmlformats.org/officeDocument/2006/relationships/image" Target="../media/image29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5.png"/><Relationship Id="rId11" Type="http://schemas.openxmlformats.org/officeDocument/2006/relationships/image" Target="../media/image235.png"/><Relationship Id="rId5" Type="http://schemas.openxmlformats.org/officeDocument/2006/relationships/image" Target="../media/image284.png"/><Relationship Id="rId15" Type="http://schemas.openxmlformats.org/officeDocument/2006/relationships/image" Target="../media/image281.png"/><Relationship Id="rId10" Type="http://schemas.openxmlformats.org/officeDocument/2006/relationships/image" Target="../media/image234.png"/><Relationship Id="rId19" Type="http://schemas.openxmlformats.org/officeDocument/2006/relationships/image" Target="../media/image290.png"/><Relationship Id="rId4" Type="http://schemas.openxmlformats.org/officeDocument/2006/relationships/image" Target="../media/image283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Relationship Id="rId9" Type="http://schemas.openxmlformats.org/officeDocument/2006/relationships/image" Target="../media/image29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06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12" Type="http://schemas.openxmlformats.org/officeDocument/2006/relationships/image" Target="../media/image305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0.png"/><Relationship Id="rId11" Type="http://schemas.openxmlformats.org/officeDocument/2006/relationships/image" Target="../media/image304.png"/><Relationship Id="rId5" Type="http://schemas.openxmlformats.org/officeDocument/2006/relationships/image" Target="../media/image295.png"/><Relationship Id="rId10" Type="http://schemas.openxmlformats.org/officeDocument/2006/relationships/image" Target="../media/image303.png"/><Relationship Id="rId4" Type="http://schemas.openxmlformats.org/officeDocument/2006/relationships/image" Target="../media/image294.png"/><Relationship Id="rId9" Type="http://schemas.openxmlformats.org/officeDocument/2006/relationships/image" Target="../media/image302.png"/><Relationship Id="rId14" Type="http://schemas.openxmlformats.org/officeDocument/2006/relationships/image" Target="../media/image30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png"/><Relationship Id="rId13" Type="http://schemas.openxmlformats.org/officeDocument/2006/relationships/image" Target="../media/image324.png"/><Relationship Id="rId3" Type="http://schemas.openxmlformats.org/officeDocument/2006/relationships/image" Target="../media/image314.png"/><Relationship Id="rId7" Type="http://schemas.openxmlformats.org/officeDocument/2006/relationships/image" Target="../media/image318.png"/><Relationship Id="rId12" Type="http://schemas.openxmlformats.org/officeDocument/2006/relationships/image" Target="../media/image323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7.png"/><Relationship Id="rId11" Type="http://schemas.openxmlformats.org/officeDocument/2006/relationships/image" Target="../media/image322.png"/><Relationship Id="rId5" Type="http://schemas.openxmlformats.org/officeDocument/2006/relationships/image" Target="../media/image316.png"/><Relationship Id="rId10" Type="http://schemas.openxmlformats.org/officeDocument/2006/relationships/image" Target="../media/image321.png"/><Relationship Id="rId4" Type="http://schemas.openxmlformats.org/officeDocument/2006/relationships/image" Target="../media/image315.png"/><Relationship Id="rId9" Type="http://schemas.openxmlformats.org/officeDocument/2006/relationships/image" Target="../media/image320.png"/><Relationship Id="rId14" Type="http://schemas.openxmlformats.org/officeDocument/2006/relationships/image" Target="../media/image32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jpe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emf"/><Relationship Id="rId2" Type="http://schemas.openxmlformats.org/officeDocument/2006/relationships/image" Target="../media/image336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9.emf"/><Relationship Id="rId4" Type="http://schemas.openxmlformats.org/officeDocument/2006/relationships/image" Target="../media/image338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emf"/><Relationship Id="rId2" Type="http://schemas.openxmlformats.org/officeDocument/2006/relationships/image" Target="../media/image340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2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Association rule mining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Eung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Hee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>
                <a:hlinkClick r:id="rId2"/>
              </a:rPr>
              <a:t>ehkim@sunmoon.ac.kr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2019.04.22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26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Mining association rules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6839" y="2286433"/>
            <a:ext cx="7370250" cy="2357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486" y="3411997"/>
            <a:ext cx="2488978" cy="973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20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34792" y="3299807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26576" y="3408024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8360" y="3520214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Frequent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itemset</a:t>
            </a:r>
            <a:endParaRPr lang="ko-KR" altLang="en-US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>
            <a:stCxn id="6" idx="3"/>
            <a:endCxn id="9" idx="1"/>
          </p:cNvCxnSpPr>
          <p:nvPr/>
        </p:nvCxnSpPr>
        <p:spPr>
          <a:xfrm>
            <a:off x="3070464" y="3898971"/>
            <a:ext cx="1947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455233" y="3299807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47017" y="3408024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38800" y="3520214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Association rule</a:t>
            </a:r>
            <a:endParaRPr lang="ko-KR" altLang="en-US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>
            <a:stCxn id="9" idx="3"/>
            <a:endCxn id="13" idx="1"/>
          </p:cNvCxnSpPr>
          <p:nvPr/>
        </p:nvCxnSpPr>
        <p:spPr>
          <a:xfrm>
            <a:off x="7507337" y="3898971"/>
            <a:ext cx="1731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286897" y="2546266"/>
                <a:ext cx="1298597" cy="432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𝑚𝑖𝑛𝑠𝑢𝑝</m:t>
                      </m:r>
                    </m:oMath>
                  </m:oMathPara>
                </a14:m>
                <a:endParaRPr lang="ko-KR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97" y="2546266"/>
                <a:ext cx="1298597" cy="43286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>
            <a:stCxn id="15" idx="2"/>
          </p:cNvCxnSpPr>
          <p:nvPr/>
        </p:nvCxnSpPr>
        <p:spPr>
          <a:xfrm>
            <a:off x="3936195" y="2979131"/>
            <a:ext cx="0" cy="919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037763" y="2522865"/>
                <a:ext cx="1298597" cy="432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𝑚𝑖𝑛𝑐𝑜𝑛𝑓</m:t>
                      </m:r>
                    </m:oMath>
                  </m:oMathPara>
                </a14:m>
                <a:endParaRPr lang="ko-KR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763" y="2522865"/>
                <a:ext cx="1298597" cy="432866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17" idx="2"/>
          </p:cNvCxnSpPr>
          <p:nvPr/>
        </p:nvCxnSpPr>
        <p:spPr>
          <a:xfrm>
            <a:off x="8687060" y="2955731"/>
            <a:ext cx="0" cy="919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148" y="1767399"/>
            <a:ext cx="475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Major challenge: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mining frequent </a:t>
            </a:r>
            <a:r>
              <a:rPr lang="en-US" altLang="ko-KR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itemsets</a:t>
            </a:r>
            <a:endParaRPr lang="ko-KR" altLang="en-US" sz="2000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549" y="8316416"/>
            <a:ext cx="233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 of a database</a:t>
            </a:r>
            <a:endParaRPr lang="ko-KR" altLang="en-US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2148" y="5652120"/>
              <a:ext cx="2989556" cy="2564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6091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1753465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664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2148" y="5652120"/>
              <a:ext cx="2989556" cy="2564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6091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1753465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664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201667" r="-1042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296721" r="-1042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403333" r="-1042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503333" r="-1042" b="-1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603333" r="-1042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직사각형 21"/>
          <p:cNvSpPr/>
          <p:nvPr/>
        </p:nvSpPr>
        <p:spPr>
          <a:xfrm>
            <a:off x="5234792" y="6432388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26576" y="6540605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018360" y="6652795"/>
                <a:ext cx="2488978" cy="7575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360" y="6652795"/>
                <a:ext cx="2488978" cy="757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>
            <a:off x="3431704" y="6999252"/>
            <a:ext cx="1571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629841" y="5652120"/>
                <a:ext cx="1298597" cy="432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41" y="5652120"/>
                <a:ext cx="1298597" cy="432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stCxn id="28" idx="2"/>
          </p:cNvCxnSpPr>
          <p:nvPr/>
        </p:nvCxnSpPr>
        <p:spPr>
          <a:xfrm>
            <a:off x="4279139" y="6084985"/>
            <a:ext cx="0" cy="919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55233" y="6432388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47017" y="6540605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9238800" y="6652795"/>
                <a:ext cx="2488978" cy="7575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→{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800" y="6652795"/>
                <a:ext cx="2488978" cy="757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0" idx="1"/>
          </p:cNvCxnSpPr>
          <p:nvPr/>
        </p:nvCxnSpPr>
        <p:spPr>
          <a:xfrm>
            <a:off x="7507337" y="7031552"/>
            <a:ext cx="1731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8037763" y="5655446"/>
                <a:ext cx="1298597" cy="432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0.6</m:t>
                      </m:r>
                    </m:oMath>
                  </m:oMathPara>
                </a14:m>
                <a:endParaRPr lang="ko-KR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763" y="5655446"/>
                <a:ext cx="1298597" cy="4328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32" idx="2"/>
          </p:cNvCxnSpPr>
          <p:nvPr/>
        </p:nvCxnSpPr>
        <p:spPr>
          <a:xfrm>
            <a:off x="8687060" y="6088312"/>
            <a:ext cx="0" cy="919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6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Mining frequent patterns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3352" y="2133604"/>
                <a:ext cx="11665296" cy="6034617"/>
              </a:xfrm>
            </p:spPr>
            <p:txBody>
              <a:bodyPr/>
              <a:lstStyle/>
              <a:p>
                <a:r>
                  <a:rPr lang="en-US" altLang="ko-KR" dirty="0"/>
                  <a:t>Naïve approach: check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err="1"/>
                  <a:t>itemsets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:  the number of items)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𝑚𝑖𝑛𝑠𝑢𝑝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52" y="2133604"/>
                <a:ext cx="11665296" cy="6034617"/>
              </a:xfrm>
              <a:blipFill>
                <a:blip r:embed="rId2"/>
                <a:stretch>
                  <a:fillRect l="-679" t="-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210682"/>
                  </p:ext>
                </p:extLst>
              </p:nvPr>
            </p:nvGraphicFramePr>
            <p:xfrm>
              <a:off x="1264566" y="2843808"/>
              <a:ext cx="9662868" cy="25202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6826">
                      <a:extLst>
                        <a:ext uri="{9D8B030D-6E8A-4147-A177-3AD203B41FA5}">
                          <a16:colId xmlns:a16="http://schemas.microsoft.com/office/drawing/2014/main" val="3953513711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956408069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79724814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22364582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775464125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691603245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650634173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555874897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720522199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631723774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155602573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458185937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007072028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686892777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393732493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777801384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3518391472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437588344"/>
                        </a:ext>
                      </a:extLst>
                    </a:gridCol>
                  </a:tblGrid>
                  <a:tr h="415061">
                    <a:tc gridSpan="1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23013"/>
                      </a:ext>
                    </a:extLst>
                  </a:tr>
                  <a:tr h="415061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1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59066"/>
                      </a:ext>
                    </a:extLst>
                  </a:tr>
                  <a:tr h="41506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ko-KR" alt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ko-KR" alt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ko-KR" alt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ko-KR" alt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023004"/>
                      </a:ext>
                    </a:extLst>
                  </a:tr>
                  <a:tr h="12750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Transactions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2676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210682"/>
                  </p:ext>
                </p:extLst>
              </p:nvPr>
            </p:nvGraphicFramePr>
            <p:xfrm>
              <a:off x="1264566" y="2843808"/>
              <a:ext cx="9662868" cy="25202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6826">
                      <a:extLst>
                        <a:ext uri="{9D8B030D-6E8A-4147-A177-3AD203B41FA5}">
                          <a16:colId xmlns:a16="http://schemas.microsoft.com/office/drawing/2014/main" val="3953513711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956408069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79724814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22364582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775464125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691603245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650634173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555874897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720522199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631723774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155602573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458185937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007072028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686892777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393732493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1777801384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3518391472"/>
                        </a:ext>
                      </a:extLst>
                    </a:gridCol>
                    <a:gridCol w="536826">
                      <a:extLst>
                        <a:ext uri="{9D8B030D-6E8A-4147-A177-3AD203B41FA5}">
                          <a16:colId xmlns:a16="http://schemas.microsoft.com/office/drawing/2014/main" val="2437588344"/>
                        </a:ext>
                      </a:extLst>
                    </a:gridCol>
                  </a:tblGrid>
                  <a:tr h="415061">
                    <a:tc gridSpan="1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23013"/>
                      </a:ext>
                    </a:extLst>
                  </a:tr>
                  <a:tr h="415061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1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  <a:endParaRPr lang="ko-KR" altLang="en-US" sz="18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59066"/>
                      </a:ext>
                    </a:extLst>
                  </a:tr>
                  <a:tr h="41506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136" t="-200000" r="-1604545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36" t="-200000" r="-1504545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136" t="-200000" r="-1404545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6629" t="-200000" r="-1288764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2273" t="-200000" r="-1203409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273" t="-200000" r="-1103409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2273" t="-200000" r="-1003409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2273" t="-200000" r="-903409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2273" t="-200000" r="-803409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273" t="-200000" r="-703409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2273" t="-200000" r="-603409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02273" t="-200000" r="-503409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7640" t="-200000" r="-397753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03409" t="-200000" r="-302273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09" t="-200000" r="-202273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03409" t="-200000" r="-102273" b="-3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3409" t="-200000" r="-2273" b="-307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023004"/>
                      </a:ext>
                    </a:extLst>
                  </a:tr>
                  <a:tr h="127509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Transactions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8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2676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806384" y="5407452"/>
            <a:ext cx="2579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 of a database</a:t>
            </a:r>
            <a:endParaRPr lang="ko-KR" altLang="en-US" sz="2000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9736" y="6372200"/>
                <a:ext cx="4584369" cy="14492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108000" tIns="108000" rIns="108000" bIns="108000" rtlCol="0">
                <a:spAutoFit/>
              </a:bodyPr>
              <a:lstStyle/>
              <a:p>
                <a:r>
                  <a:rPr lang="en-US" altLang="ko-KR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1–length </a:t>
                </a:r>
                <a:r>
                  <a:rPr lang="en-US" altLang="ko-KR" sz="20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en-US" altLang="ko-KR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length </a:t>
                </a:r>
                <a:r>
                  <a:rPr lang="en-US" altLang="ko-KR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20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ko-KR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–length </a:t>
                </a:r>
                <a:r>
                  <a:rPr lang="en-US" altLang="ko-KR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ko-KR" altLang="en-US" sz="20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372200"/>
                <a:ext cx="4584369" cy="1449216"/>
              </a:xfrm>
              <a:prstGeom prst="rect">
                <a:avLst/>
              </a:prstGeom>
              <a:blipFill>
                <a:blip r:embed="rId4"/>
                <a:stretch>
                  <a:fillRect l="-928" b="-208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965" y="8155221"/>
                <a:ext cx="4443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Search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−1=131,071</m:t>
                    </m:r>
                  </m:oMath>
                </a14:m>
                <a:endParaRPr lang="ko-KR" altLang="en-US" sz="24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65" y="8155221"/>
                <a:ext cx="4443909" cy="461665"/>
              </a:xfrm>
              <a:prstGeom prst="rect">
                <a:avLst/>
              </a:prstGeom>
              <a:blipFill>
                <a:blip r:embed="rId5"/>
                <a:stretch>
                  <a:fillRect l="-2195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1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Fast </a:t>
            </a:r>
            <a:r>
              <a:rPr lang="en-US" altLang="ko-KR" dirty="0"/>
              <a:t>algorithm for mining association </a:t>
            </a:r>
            <a:r>
              <a:rPr lang="en-US" altLang="ko-KR" dirty="0" smtClean="0"/>
              <a:t>rules: </a:t>
            </a:r>
            <a:br>
              <a:rPr lang="en-US" altLang="ko-KR" dirty="0" smtClean="0"/>
            </a:br>
            <a:r>
              <a:rPr lang="en-US" altLang="ko-KR" dirty="0" err="1" smtClean="0"/>
              <a:t>Apriori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5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Reducing the search space based on the following idea:</a:t>
                </a:r>
              </a:p>
              <a:p>
                <a:pPr lvl="1"/>
                <a:r>
                  <a:rPr lang="en-US" altLang="ko-KR" sz="20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/>
                  <a:t> is not a frequent </a:t>
                </a:r>
                <a:r>
                  <a:rPr lang="en-US" altLang="ko-KR" sz="2000" dirty="0" err="1"/>
                  <a:t>itemset</a:t>
                </a:r>
                <a:r>
                  <a:rPr lang="en-US" altLang="ko-KR" sz="2000" dirty="0"/>
                  <a:t> with length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/>
                  <a:t> is an </a:t>
                </a:r>
                <a:r>
                  <a:rPr lang="en-US" altLang="ko-KR" sz="2000" dirty="0" err="1"/>
                  <a:t>itemset</a:t>
                </a:r>
                <a:r>
                  <a:rPr lang="en-US" altLang="ko-KR" sz="2000" dirty="0"/>
                  <a:t> with length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000" dirty="0"/>
                  <a:t> such </a:t>
                </a:r>
                <a:r>
                  <a:rPr lang="en-US" altLang="ko-KR" sz="2000" dirty="0" smtClean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baseline="-25000" dirty="0"/>
                  <a:t>  </a:t>
                </a:r>
                <a:r>
                  <a:rPr lang="en-US" altLang="ko-KR" sz="2000" dirty="0"/>
                  <a:t>can’t be a frequent </a:t>
                </a:r>
                <a:r>
                  <a:rPr lang="en-US" altLang="ko-KR" sz="2000" dirty="0" err="1"/>
                  <a:t>itemset</a:t>
                </a:r>
                <a:r>
                  <a:rPr lang="en-US" altLang="ko-KR" sz="2000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76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33604"/>
                <a:ext cx="10972800" cy="675887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Reducing the search space based on the following idea:</a:t>
                </a:r>
              </a:p>
              <a:p>
                <a:pPr lvl="1"/>
                <a:r>
                  <a:rPr lang="en-US" altLang="ko-KR" sz="20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/>
                  <a:t> is not a frequent </a:t>
                </a:r>
                <a:r>
                  <a:rPr lang="en-US" altLang="ko-KR" sz="2000" dirty="0" err="1"/>
                  <a:t>itemset</a:t>
                </a:r>
                <a:r>
                  <a:rPr lang="en-US" altLang="ko-KR" sz="2000" dirty="0"/>
                  <a:t> with length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/>
                  <a:t> is an </a:t>
                </a:r>
                <a:r>
                  <a:rPr lang="en-US" altLang="ko-KR" sz="2000" dirty="0" err="1"/>
                  <a:t>itemset</a:t>
                </a:r>
                <a:r>
                  <a:rPr lang="en-US" altLang="ko-KR" sz="2000" dirty="0"/>
                  <a:t> with length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000" dirty="0"/>
                  <a:t> such </a:t>
                </a:r>
                <a:r>
                  <a:rPr lang="en-US" altLang="ko-KR" sz="2000" dirty="0" smtClean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baseline="-25000" dirty="0"/>
                  <a:t>  </a:t>
                </a:r>
                <a:r>
                  <a:rPr lang="en-US" altLang="ko-KR" sz="2000" dirty="0"/>
                  <a:t>can’t be a frequent </a:t>
                </a:r>
                <a:r>
                  <a:rPr lang="en-US" altLang="ko-KR" sz="2000" dirty="0" err="1"/>
                  <a:t>itemset</a:t>
                </a:r>
                <a:r>
                  <a:rPr lang="en-US" altLang="ko-KR" sz="2000" dirty="0" smtClean="0"/>
                  <a:t>.</a:t>
                </a:r>
              </a:p>
              <a:p>
                <a:pPr lvl="1"/>
                <a:endParaRPr lang="en-US" altLang="ko-KR" sz="20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Formalization of </a:t>
                </a:r>
                <a:r>
                  <a:rPr lang="en-US" altLang="ko-KR" dirty="0" err="1"/>
                  <a:t>Apriori’s</a:t>
                </a:r>
                <a:r>
                  <a:rPr lang="en-US" altLang="ko-KR" dirty="0"/>
                  <a:t> idea</a:t>
                </a:r>
              </a:p>
              <a:p>
                <a:pPr lvl="1"/>
                <a:r>
                  <a:rPr lang="en-US" altLang="ko-KR" sz="2000" dirty="0"/>
                  <a:t>Given a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𝑚𝑖𝑛𝑠𝑢𝑝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altLang="ko-KR" sz="2000" dirty="0"/>
                  <a:t> on a database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,</a:t>
                </a:r>
                <a:endParaRPr lang="en-US" altLang="ko-KR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ko-KR" dirty="0"/>
                  <a:t>Generate a candidate frequent </a:t>
                </a:r>
                <a:r>
                  <a:rPr lang="en-US" altLang="ko-KR" dirty="0" err="1"/>
                  <a:t>itemset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by joining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baseline="-25000" dirty="0"/>
                  <a:t> </a:t>
                </a:r>
                <a:r>
                  <a:rPr lang="en-US" altLang="ko-KR" dirty="0"/>
                  <a:t>←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i="1" baseline="-25000" dirty="0"/>
                  <a:t> </a:t>
                </a:r>
                <a:r>
                  <a:rPr lang="en-US" altLang="ko-KR" dirty="0"/>
                  <a:t>∪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 baseline="-25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 where</a:t>
                </a:r>
              </a:p>
              <a:p>
                <a:pPr marL="1028700" lvl="2" indent="-171450"/>
                <a:r>
                  <a:rPr lang="en-US" altLang="ko-KR" sz="1600" i="1" dirty="0"/>
                  <a:t>X</a:t>
                </a:r>
                <a:r>
                  <a:rPr lang="en-US" altLang="ko-KR" sz="1600" i="1" baseline="-25000" dirty="0"/>
                  <a:t>k</a:t>
                </a:r>
                <a:r>
                  <a:rPr lang="en-US" altLang="ko-KR" sz="1600" dirty="0"/>
                  <a:t>.item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 = </a:t>
                </a:r>
                <a:r>
                  <a:rPr lang="en-US" altLang="ko-KR" sz="1600" i="1" dirty="0"/>
                  <a:t>Y</a:t>
                </a:r>
                <a:r>
                  <a:rPr lang="en-US" altLang="ko-KR" sz="1600" i="1" baseline="-25000" dirty="0"/>
                  <a:t>k</a:t>
                </a:r>
                <a:r>
                  <a:rPr lang="en-US" altLang="ko-KR" sz="1600" dirty="0"/>
                  <a:t>.item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 ∧ </a:t>
                </a:r>
                <a:r>
                  <a:rPr lang="en-US" altLang="ko-KR" sz="1600" i="1" dirty="0"/>
                  <a:t>X</a:t>
                </a:r>
                <a:r>
                  <a:rPr lang="en-US" altLang="ko-KR" sz="1600" i="1" baseline="-25000" dirty="0"/>
                  <a:t>k</a:t>
                </a:r>
                <a:r>
                  <a:rPr lang="en-US" altLang="ko-KR" sz="1600" dirty="0"/>
                  <a:t>.item</a:t>
                </a:r>
                <a:r>
                  <a:rPr lang="en-US" altLang="ko-KR" sz="1600" baseline="-25000" dirty="0"/>
                  <a:t>2</a:t>
                </a:r>
                <a:r>
                  <a:rPr lang="en-US" altLang="ko-KR" sz="1600" dirty="0"/>
                  <a:t> = </a:t>
                </a:r>
                <a:r>
                  <a:rPr lang="en-US" altLang="ko-KR" sz="1600" i="1" dirty="0"/>
                  <a:t>Y</a:t>
                </a:r>
                <a:r>
                  <a:rPr lang="en-US" altLang="ko-KR" sz="1600" i="1" baseline="-25000" dirty="0"/>
                  <a:t>k</a:t>
                </a:r>
                <a:r>
                  <a:rPr lang="en-US" altLang="ko-KR" sz="1600" dirty="0"/>
                  <a:t>.item</a:t>
                </a:r>
                <a:r>
                  <a:rPr lang="en-US" altLang="ko-KR" sz="1600" baseline="-25000" dirty="0"/>
                  <a:t>2</a:t>
                </a:r>
                <a:r>
                  <a:rPr lang="en-US" altLang="ko-KR" sz="1600" dirty="0"/>
                  <a:t> ∧ … ∧ </a:t>
                </a:r>
                <a:r>
                  <a:rPr lang="en-US" altLang="ko-KR" sz="1600" i="1" dirty="0"/>
                  <a:t>X</a:t>
                </a:r>
                <a:r>
                  <a:rPr lang="en-US" altLang="ko-KR" sz="1600" i="1" baseline="-25000" dirty="0"/>
                  <a:t>k</a:t>
                </a:r>
                <a:r>
                  <a:rPr lang="en-US" altLang="ko-KR" sz="1600" dirty="0"/>
                  <a:t>.item</a:t>
                </a:r>
                <a:r>
                  <a:rPr lang="en-US" altLang="ko-KR" sz="1600" baseline="-25000" dirty="0"/>
                  <a:t>k-1</a:t>
                </a:r>
                <a:r>
                  <a:rPr lang="en-US" altLang="ko-KR" sz="1600" dirty="0"/>
                  <a:t> = </a:t>
                </a:r>
                <a:r>
                  <a:rPr lang="en-US" altLang="ko-KR" sz="1600" i="1" dirty="0"/>
                  <a:t>Y</a:t>
                </a:r>
                <a:r>
                  <a:rPr lang="en-US" altLang="ko-KR" sz="1600" i="1" baseline="-25000" dirty="0"/>
                  <a:t>k</a:t>
                </a:r>
                <a:r>
                  <a:rPr lang="en-US" altLang="ko-KR" sz="1600" dirty="0"/>
                  <a:t>.item</a:t>
                </a:r>
                <a:r>
                  <a:rPr lang="en-US" altLang="ko-KR" sz="1600" baseline="-25000" dirty="0"/>
                  <a:t>k-1</a:t>
                </a:r>
                <a:r>
                  <a:rPr lang="en-US" altLang="ko-KR" sz="1600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ko-KR" dirty="0" smtClean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ko-KR" dirty="0"/>
                  <a:t>Remove a candidate frequent </a:t>
                </a:r>
                <a:r>
                  <a:rPr lang="en-US" altLang="ko-KR" dirty="0" err="1"/>
                  <a:t>itemset</a:t>
                </a:r>
                <a:r>
                  <a:rPr lang="en-US" altLang="ko-KR" dirty="0"/>
                  <a:t> </a:t>
                </a:r>
                <a:r>
                  <a:rPr lang="en-US" altLang="ko-KR" i="1" dirty="0"/>
                  <a:t>X</a:t>
                </a:r>
                <a:r>
                  <a:rPr lang="en-US" altLang="ko-KR" i="1" baseline="-25000" dirty="0"/>
                  <a:t>k</a:t>
                </a:r>
                <a:r>
                  <a:rPr lang="en-US" altLang="ko-KR" baseline="-25000" dirty="0"/>
                  <a:t>+1</a:t>
                </a:r>
                <a:r>
                  <a:rPr lang="en-US" altLang="ko-KR" dirty="0"/>
                  <a:t> where</a:t>
                </a:r>
              </a:p>
              <a:p>
                <a:pPr marL="1028700" lvl="2" indent="-171450"/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1800" dirty="0"/>
                  <a:t>: a set of frequent </a:t>
                </a:r>
                <a:r>
                  <a:rPr lang="en-US" altLang="ko-KR" sz="1800" dirty="0" err="1"/>
                  <a:t>itemsets</a:t>
                </a:r>
                <a:r>
                  <a:rPr lang="en-US" altLang="ko-KR" sz="1800" dirty="0"/>
                  <a:t> with length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1800" i="1" dirty="0"/>
              </a:p>
              <a:p>
                <a:pPr marL="1028700" lvl="2" indent="-171450"/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1800" dirty="0"/>
                  <a:t>: a set of </a:t>
                </a:r>
                <a:r>
                  <a:rPr lang="en-US" altLang="ko-KR" sz="1800" i="1" dirty="0"/>
                  <a:t>X</a:t>
                </a:r>
                <a:r>
                  <a:rPr lang="en-US" altLang="ko-KR" sz="1800" i="1" baseline="-25000" dirty="0"/>
                  <a:t>k</a:t>
                </a:r>
                <a:r>
                  <a:rPr lang="en-US" altLang="ko-KR" sz="1800" baseline="-25000" dirty="0"/>
                  <a:t>+1</a:t>
                </a:r>
                <a:r>
                  <a:rPr lang="en-US" altLang="ko-KR" sz="1800" dirty="0"/>
                  <a:t>’ subsets with length </a:t>
                </a:r>
                <a:r>
                  <a:rPr lang="en-US" altLang="ko-KR" sz="1800" i="1" dirty="0"/>
                  <a:t>k</a:t>
                </a:r>
              </a:p>
              <a:p>
                <a:pPr marL="1028700" lvl="2" indent="-171450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ko-KR" sz="1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33604"/>
                <a:ext cx="10972800" cy="6758876"/>
              </a:xfrm>
              <a:blipFill>
                <a:blip r:embed="rId2"/>
                <a:stretch>
                  <a:fillRect l="-722" t="-721" b="-9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35205"/>
              </p:ext>
            </p:extLst>
          </p:nvPr>
        </p:nvGraphicFramePr>
        <p:xfrm>
          <a:off x="2091153" y="6228184"/>
          <a:ext cx="3048000" cy="45039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4968904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6243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7982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056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53697"/>
                    </a:ext>
                  </a:extLst>
                </a:gridCol>
              </a:tblGrid>
              <a:tr h="450390"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1208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62721"/>
              </p:ext>
            </p:extLst>
          </p:nvPr>
        </p:nvGraphicFramePr>
        <p:xfrm>
          <a:off x="2091153" y="6731596"/>
          <a:ext cx="3048000" cy="432692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4968904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6243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7982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056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53697"/>
                    </a:ext>
                  </a:extLst>
                </a:gridCol>
              </a:tblGrid>
              <a:tr h="432692"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1208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99978"/>
              </p:ext>
            </p:extLst>
          </p:nvPr>
        </p:nvGraphicFramePr>
        <p:xfrm>
          <a:off x="7165774" y="6443918"/>
          <a:ext cx="3826770" cy="504056"/>
        </p:xfrm>
        <a:graphic>
          <a:graphicData uri="http://schemas.openxmlformats.org/drawingml/2006/table">
            <a:tbl>
              <a:tblPr firstRow="1" bandRow="1"/>
              <a:tblGrid>
                <a:gridCol w="637795">
                  <a:extLst>
                    <a:ext uri="{9D8B030D-6E8A-4147-A177-3AD203B41FA5}">
                      <a16:colId xmlns:a16="http://schemas.microsoft.com/office/drawing/2014/main" val="2496890445"/>
                    </a:ext>
                  </a:extLst>
                </a:gridCol>
                <a:gridCol w="637795">
                  <a:extLst>
                    <a:ext uri="{9D8B030D-6E8A-4147-A177-3AD203B41FA5}">
                      <a16:colId xmlns:a16="http://schemas.microsoft.com/office/drawing/2014/main" val="3786243325"/>
                    </a:ext>
                  </a:extLst>
                </a:gridCol>
                <a:gridCol w="637795">
                  <a:extLst>
                    <a:ext uri="{9D8B030D-6E8A-4147-A177-3AD203B41FA5}">
                      <a16:colId xmlns:a16="http://schemas.microsoft.com/office/drawing/2014/main" val="2287982367"/>
                    </a:ext>
                  </a:extLst>
                </a:gridCol>
                <a:gridCol w="637795">
                  <a:extLst>
                    <a:ext uri="{9D8B030D-6E8A-4147-A177-3AD203B41FA5}">
                      <a16:colId xmlns:a16="http://schemas.microsoft.com/office/drawing/2014/main" val="557056111"/>
                    </a:ext>
                  </a:extLst>
                </a:gridCol>
                <a:gridCol w="637795">
                  <a:extLst>
                    <a:ext uri="{9D8B030D-6E8A-4147-A177-3AD203B41FA5}">
                      <a16:colId xmlns:a16="http://schemas.microsoft.com/office/drawing/2014/main" val="4553697"/>
                    </a:ext>
                  </a:extLst>
                </a:gridCol>
                <a:gridCol w="637795">
                  <a:extLst>
                    <a:ext uri="{9D8B030D-6E8A-4147-A177-3AD203B41FA5}">
                      <a16:colId xmlns:a16="http://schemas.microsoft.com/office/drawing/2014/main" val="3551124106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4289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685783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028675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371566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714457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057348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400240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2743132" algn="l" defTabSz="685783" rtl="0" eaLnBrk="1" latinLnBrk="1" hangingPunct="1">
                        <a:defRPr sz="135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120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94543" y="6406633"/>
                <a:ext cx="276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43" y="6406633"/>
                <a:ext cx="276358" cy="276999"/>
              </a:xfrm>
              <a:prstGeom prst="rect">
                <a:avLst/>
              </a:prstGeom>
              <a:blipFill>
                <a:blip r:embed="rId3"/>
                <a:stretch>
                  <a:fillRect l="-20000" r="-888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94545" y="6756954"/>
                <a:ext cx="304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45" y="6756954"/>
                <a:ext cx="304314" cy="276999"/>
              </a:xfrm>
              <a:prstGeom prst="rect">
                <a:avLst/>
              </a:prstGeom>
              <a:blipFill>
                <a:blip r:embed="rId4"/>
                <a:stretch>
                  <a:fillRect l="-18000" r="-800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0566" y="6556694"/>
                <a:ext cx="533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66" y="6556694"/>
                <a:ext cx="533351" cy="276999"/>
              </a:xfrm>
              <a:prstGeom prst="rect">
                <a:avLst/>
              </a:prstGeom>
              <a:blipFill>
                <a:blip r:embed="rId5"/>
                <a:stretch>
                  <a:fillRect l="-9091" r="-34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꺾인 연결선 25"/>
          <p:cNvCxnSpPr>
            <a:stCxn id="20" idx="3"/>
            <a:endCxn id="25" idx="1"/>
          </p:cNvCxnSpPr>
          <p:nvPr/>
        </p:nvCxnSpPr>
        <p:spPr>
          <a:xfrm>
            <a:off x="5139153" y="6453379"/>
            <a:ext cx="1471413" cy="241815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7" name="꺾인 연결선 26"/>
          <p:cNvCxnSpPr>
            <a:stCxn id="21" idx="3"/>
            <a:endCxn id="25" idx="1"/>
          </p:cNvCxnSpPr>
          <p:nvPr/>
        </p:nvCxnSpPr>
        <p:spPr>
          <a:xfrm flipV="1">
            <a:off x="5139153" y="6695194"/>
            <a:ext cx="1471413" cy="252748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168008" y="806032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endParaRPr lang="ko-KR" altLang="en-US" sz="2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77241" y="8091100"/>
                <a:ext cx="3567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not a frequent </a:t>
                </a:r>
                <a:r>
                  <a:rPr lang="en-US" altLang="ko-KR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</a:t>
                </a:r>
                <a:endParaRPr lang="ko-KR" alt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41" y="8091100"/>
                <a:ext cx="3567515" cy="369332"/>
              </a:xfrm>
              <a:prstGeom prst="rect">
                <a:avLst/>
              </a:prstGeom>
              <a:blipFill>
                <a:blip r:embed="rId6"/>
                <a:stretch>
                  <a:fillRect l="-1026" t="-9836" r="-102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15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 of </a:t>
            </a:r>
            <a:r>
              <a:rPr lang="en-US" altLang="ko-KR" dirty="0" err="1"/>
              <a:t>Apriori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61991"/>
              </p:ext>
            </p:extLst>
          </p:nvPr>
        </p:nvGraphicFramePr>
        <p:xfrm>
          <a:off x="2015544" y="2080841"/>
          <a:ext cx="8160912" cy="2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84">
                  <a:extLst>
                    <a:ext uri="{9D8B030D-6E8A-4147-A177-3AD203B41FA5}">
                      <a16:colId xmlns:a16="http://schemas.microsoft.com/office/drawing/2014/main" val="3953513711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95640806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972481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2236458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7546412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69160324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506341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55587489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2052219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63172377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1556025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45818593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007072028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8689277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39373249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7780138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351839147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437588344"/>
                    </a:ext>
                  </a:extLst>
                </a:gridCol>
              </a:tblGrid>
              <a:tr h="365760">
                <a:tc grid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82301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gridSpan="1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5906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5023004"/>
                  </a:ext>
                </a:extLst>
              </a:tr>
              <a:tr h="1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726763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57495" y="4545673"/>
            <a:ext cx="181492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</a:t>
            </a:r>
            <a:endParaRPr lang="ko-KR" altLang="en-US" sz="186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84529"/>
              </p:ext>
            </p:extLst>
          </p:nvPr>
        </p:nvGraphicFramePr>
        <p:xfrm>
          <a:off x="335360" y="5052053"/>
          <a:ext cx="288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1–length frequent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620202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09895669"/>
                  </a:ext>
                </a:extLst>
              </a:tr>
            </a:tbl>
          </a:graphicData>
        </a:graphic>
      </p:graphicFrame>
      <p:cxnSp>
        <p:nvCxnSpPr>
          <p:cNvPr id="8" name="꺾인 연결선 7"/>
          <p:cNvCxnSpPr>
            <a:stCxn id="4" idx="1"/>
            <a:endCxn id="6" idx="0"/>
          </p:cNvCxnSpPr>
          <p:nvPr/>
        </p:nvCxnSpPr>
        <p:spPr>
          <a:xfrm rot="10800000" flipV="1">
            <a:off x="1775520" y="3316149"/>
            <a:ext cx="240024" cy="1735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3339" y="3611893"/>
            <a:ext cx="1152128" cy="3840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altLang="ko-KR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(≥3)</a:t>
            </a:r>
            <a:endParaRPr lang="ko-KR" altLang="en-US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462" y="326655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95467" y="3791141"/>
            <a:ext cx="3671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69680"/>
              </p:ext>
            </p:extLst>
          </p:nvPr>
        </p:nvGraphicFramePr>
        <p:xfrm>
          <a:off x="3783293" y="5053240"/>
          <a:ext cx="288032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5462428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2–length candidate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b, 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p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620202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 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553310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f, p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511764423"/>
                  </a:ext>
                </a:extLst>
              </a:tr>
            </a:tbl>
          </a:graphicData>
        </a:graphic>
      </p:graphicFrame>
      <p:cxnSp>
        <p:nvCxnSpPr>
          <p:cNvPr id="22" name="꺾인 연결선 21"/>
          <p:cNvCxnSpPr/>
          <p:nvPr/>
        </p:nvCxnSpPr>
        <p:spPr>
          <a:xfrm rot="16200000" flipH="1">
            <a:off x="2739949" y="6071880"/>
            <a:ext cx="366947" cy="3447933"/>
          </a:xfrm>
          <a:prstGeom prst="bentConnector3">
            <a:avLst>
              <a:gd name="adj1" fmla="val 183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575049" y="8121179"/>
            <a:ext cx="2880320" cy="3561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Candidate generation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07968" y="8152322"/>
            <a:ext cx="2880320" cy="3561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Filter out with subset </a:t>
            </a:r>
            <a:r>
              <a:rPr lang="en-US" altLang="ko-KR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(skipped)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꺾인 연결선 27"/>
          <p:cNvCxnSpPr>
            <a:stCxn id="21" idx="2"/>
            <a:endCxn id="27" idx="1"/>
          </p:cNvCxnSpPr>
          <p:nvPr/>
        </p:nvCxnSpPr>
        <p:spPr>
          <a:xfrm rot="16200000" flipH="1">
            <a:off x="5340182" y="7862592"/>
            <a:ext cx="351060" cy="5845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모서리가 둥근 직사각형 30"/>
              <p:cNvSpPr/>
              <p:nvPr/>
            </p:nvSpPr>
            <p:spPr>
              <a:xfrm>
                <a:off x="5807968" y="8685309"/>
                <a:ext cx="2880320" cy="356116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Filter out with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𝑚𝑖𝑛𝑠𝑢𝑝</m:t>
                    </m:r>
                  </m:oMath>
                </a14:m>
                <a:endParaRPr lang="ko-KR" altLang="en-US" sz="16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모서리가 둥근 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8685309"/>
                <a:ext cx="2880320" cy="356116"/>
              </a:xfrm>
              <a:prstGeom prst="roundRect">
                <a:avLst/>
              </a:prstGeom>
              <a:blipFill>
                <a:blip r:embed="rId2"/>
                <a:stretch>
                  <a:fillRect t="-3333" b="-15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>
            <a:stCxn id="27" idx="2"/>
            <a:endCxn id="31" idx="0"/>
          </p:cNvCxnSpPr>
          <p:nvPr/>
        </p:nvCxnSpPr>
        <p:spPr>
          <a:xfrm>
            <a:off x="7248128" y="8508438"/>
            <a:ext cx="0" cy="176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1" idx="3"/>
            <a:endCxn id="47" idx="2"/>
          </p:cNvCxnSpPr>
          <p:nvPr/>
        </p:nvCxnSpPr>
        <p:spPr>
          <a:xfrm flipV="1">
            <a:off x="8688288" y="8018348"/>
            <a:ext cx="480053" cy="8450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728181" y="5650085"/>
            <a:ext cx="14401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56304"/>
              </p:ext>
            </p:extLst>
          </p:nvPr>
        </p:nvGraphicFramePr>
        <p:xfrm>
          <a:off x="7728181" y="5092268"/>
          <a:ext cx="288032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5462428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2–length candidate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b, 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p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620202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 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553310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f, p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511764423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>
          <a:xfrm>
            <a:off x="7717197" y="7142320"/>
            <a:ext cx="14401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728181" y="7485272"/>
            <a:ext cx="14401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728181" y="7836363"/>
            <a:ext cx="14401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157357" y="5650085"/>
            <a:ext cx="14401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168341" y="6023144"/>
            <a:ext cx="14401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168341" y="7825379"/>
            <a:ext cx="14401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9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 of </a:t>
            </a:r>
            <a:r>
              <a:rPr lang="en-US" altLang="ko-KR" dirty="0" err="1" smtClean="0"/>
              <a:t>Apriori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69965"/>
              </p:ext>
            </p:extLst>
          </p:nvPr>
        </p:nvGraphicFramePr>
        <p:xfrm>
          <a:off x="1967541" y="1883701"/>
          <a:ext cx="8160912" cy="2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84">
                  <a:extLst>
                    <a:ext uri="{9D8B030D-6E8A-4147-A177-3AD203B41FA5}">
                      <a16:colId xmlns:a16="http://schemas.microsoft.com/office/drawing/2014/main" val="3953513711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95640806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972481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2236458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7546412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69160324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506341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55587489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2052219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63172377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1556025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45818593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007072028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8689277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39373249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7780138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351839147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437588344"/>
                    </a:ext>
                  </a:extLst>
                </a:gridCol>
              </a:tblGrid>
              <a:tr h="365760">
                <a:tc grid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82301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gridSpan="1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5906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5023004"/>
                  </a:ext>
                </a:extLst>
              </a:tr>
              <a:tr h="1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726763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492" y="4348533"/>
            <a:ext cx="181492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</a:t>
            </a:r>
            <a:endParaRPr lang="ko-KR" altLang="en-US" sz="186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25319"/>
              </p:ext>
            </p:extLst>
          </p:nvPr>
        </p:nvGraphicFramePr>
        <p:xfrm>
          <a:off x="47328" y="4999120"/>
          <a:ext cx="288032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2–length frequent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620202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p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171643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33639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38931"/>
              </p:ext>
            </p:extLst>
          </p:nvPr>
        </p:nvGraphicFramePr>
        <p:xfrm>
          <a:off x="3119669" y="5287152"/>
          <a:ext cx="288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3–length candidate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c,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659653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f, 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c, m, 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8902590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56082"/>
              </p:ext>
            </p:extLst>
          </p:nvPr>
        </p:nvGraphicFramePr>
        <p:xfrm>
          <a:off x="9168341" y="5623520"/>
          <a:ext cx="28803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3–length frequent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c,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f,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66101"/>
              </p:ext>
            </p:extLst>
          </p:nvPr>
        </p:nvGraphicFramePr>
        <p:xfrm>
          <a:off x="6115513" y="5287152"/>
          <a:ext cx="288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3–length candidate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c,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659653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f, 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m, p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890259024"/>
                  </a:ext>
                </a:extLst>
              </a:tr>
            </a:tbl>
          </a:graphicData>
        </a:graphic>
      </p:graphicFrame>
      <p:cxnSp>
        <p:nvCxnSpPr>
          <p:cNvPr id="23" name="꺾인 연결선 22"/>
          <p:cNvCxnSpPr/>
          <p:nvPr/>
        </p:nvCxnSpPr>
        <p:spPr>
          <a:xfrm rot="5400000" flipH="1" flipV="1">
            <a:off x="2504741" y="6350166"/>
            <a:ext cx="77728" cy="3072341"/>
          </a:xfrm>
          <a:prstGeom prst="bentConnector3">
            <a:avLst>
              <a:gd name="adj1" fmla="val -392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103445" y="8124395"/>
            <a:ext cx="2880320" cy="3561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Candidate generation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꺾인 연결선 26"/>
          <p:cNvCxnSpPr/>
          <p:nvPr/>
        </p:nvCxnSpPr>
        <p:spPr>
          <a:xfrm rot="16200000" flipH="1">
            <a:off x="5761254" y="6349550"/>
            <a:ext cx="16933" cy="299584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332011" y="8102427"/>
            <a:ext cx="2880320" cy="3561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Filter out with subset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 rot="5400000" flipH="1" flipV="1">
            <a:off x="9172543" y="6123482"/>
            <a:ext cx="395152" cy="3052828"/>
          </a:xfrm>
          <a:prstGeom prst="bentConnector3">
            <a:avLst>
              <a:gd name="adj1" fmla="val -771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115513" y="7304235"/>
            <a:ext cx="28803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115513" y="7677293"/>
            <a:ext cx="28803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모서리가 둥근 직사각형 41"/>
              <p:cNvSpPr/>
              <p:nvPr/>
            </p:nvSpPr>
            <p:spPr>
              <a:xfrm>
                <a:off x="7929959" y="7995555"/>
                <a:ext cx="2880320" cy="356116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Filter out with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𝑚𝑖𝑛𝑠𝑢𝑝</m:t>
                    </m:r>
                  </m:oMath>
                </a14:m>
                <a:endParaRPr lang="ko-KR" altLang="en-US" sz="16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모서리가 둥근 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959" y="7995555"/>
                <a:ext cx="2880320" cy="356116"/>
              </a:xfrm>
              <a:prstGeom prst="roundRect">
                <a:avLst/>
              </a:prstGeom>
              <a:blipFill>
                <a:blip r:embed="rId2"/>
                <a:stretch>
                  <a:fillRect t="-3333" b="-15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43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 of </a:t>
            </a:r>
            <a:r>
              <a:rPr lang="en-US" altLang="ko-KR" dirty="0" err="1" smtClean="0"/>
              <a:t>Apriori</a:t>
            </a:r>
            <a:r>
              <a:rPr lang="en-US" altLang="ko-KR" dirty="0" smtClean="0"/>
              <a:t> (cont.)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01398"/>
              </p:ext>
            </p:extLst>
          </p:nvPr>
        </p:nvGraphicFramePr>
        <p:xfrm>
          <a:off x="1967541" y="1893827"/>
          <a:ext cx="8160912" cy="2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84">
                  <a:extLst>
                    <a:ext uri="{9D8B030D-6E8A-4147-A177-3AD203B41FA5}">
                      <a16:colId xmlns:a16="http://schemas.microsoft.com/office/drawing/2014/main" val="3953513711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95640806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972481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2236458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7546412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69160324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506341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55587489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2052219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63172377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1556025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45818593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007072028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8689277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39373249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7780138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351839147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437588344"/>
                    </a:ext>
                  </a:extLst>
                </a:gridCol>
              </a:tblGrid>
              <a:tr h="365760">
                <a:tc grid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82301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gridSpan="1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5906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5023004"/>
                  </a:ext>
                </a:extLst>
              </a:tr>
              <a:tr h="1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726763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492" y="4358659"/>
            <a:ext cx="181492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</a:t>
            </a:r>
            <a:endParaRPr lang="ko-KR" altLang="en-US" sz="186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90724"/>
              </p:ext>
            </p:extLst>
          </p:nvPr>
        </p:nvGraphicFramePr>
        <p:xfrm>
          <a:off x="1260061" y="5350211"/>
          <a:ext cx="28803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3–length frequent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c,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f,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7882"/>
              </p:ext>
            </p:extLst>
          </p:nvPr>
        </p:nvGraphicFramePr>
        <p:xfrm>
          <a:off x="4716445" y="5898851"/>
          <a:ext cx="28803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4–length candidate </a:t>
                      </a:r>
                      <a:r>
                        <a:rPr lang="en-US" altLang="ko-KR" sz="1600" b="1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f,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</a:tbl>
          </a:graphicData>
        </a:graphic>
      </p:graphicFrame>
      <p:cxnSp>
        <p:nvCxnSpPr>
          <p:cNvPr id="21" name="꺾인 연결선 20"/>
          <p:cNvCxnSpPr/>
          <p:nvPr/>
        </p:nvCxnSpPr>
        <p:spPr>
          <a:xfrm rot="5400000" flipH="1" flipV="1">
            <a:off x="3722045" y="5320515"/>
            <a:ext cx="548640" cy="3168352"/>
          </a:xfrm>
          <a:prstGeom prst="bentConnector3">
            <a:avLst>
              <a:gd name="adj1" fmla="val -5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4623"/>
              </p:ext>
            </p:extLst>
          </p:nvPr>
        </p:nvGraphicFramePr>
        <p:xfrm>
          <a:off x="8208235" y="5898851"/>
          <a:ext cx="28803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4–length frequent </a:t>
                      </a:r>
                      <a:r>
                        <a:rPr lang="en-US" altLang="ko-KR" sz="1600" b="1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f,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7133613" y="7111355"/>
            <a:ext cx="2880320" cy="3561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Filter out with subset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꺾인 연결선 23"/>
          <p:cNvCxnSpPr>
            <a:endCxn id="23" idx="1"/>
          </p:cNvCxnSpPr>
          <p:nvPr/>
        </p:nvCxnSpPr>
        <p:spPr>
          <a:xfrm rot="16200000" flipH="1">
            <a:off x="6412658" y="6568457"/>
            <a:ext cx="656925" cy="7849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133613" y="7768279"/>
            <a:ext cx="2880320" cy="3561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Filter out with </a:t>
            </a:r>
            <a:r>
              <a:rPr lang="en-US" altLang="ko-KR" sz="16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minsup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/>
          <p:cNvCxnSpPr>
            <a:stCxn id="23" idx="2"/>
            <a:endCxn id="25" idx="0"/>
          </p:cNvCxnSpPr>
          <p:nvPr/>
        </p:nvCxnSpPr>
        <p:spPr>
          <a:xfrm>
            <a:off x="8573773" y="7467471"/>
            <a:ext cx="0" cy="300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5" idx="3"/>
          </p:cNvCxnSpPr>
          <p:nvPr/>
        </p:nvCxnSpPr>
        <p:spPr>
          <a:xfrm flipV="1">
            <a:off x="10013933" y="6631302"/>
            <a:ext cx="384043" cy="13150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48128" y="5302244"/>
            <a:ext cx="1152128" cy="3840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altLang="ko-KR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(≥3)</a:t>
            </a:r>
            <a:endParaRPr lang="ko-KR" altLang="en-US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3251" y="4956903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65457" y="7296198"/>
            <a:ext cx="2880320" cy="35611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Candidate generation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7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 of </a:t>
            </a:r>
            <a:r>
              <a:rPr lang="en-US" altLang="ko-KR" dirty="0" err="1"/>
              <a:t>Apriori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26457"/>
              </p:ext>
            </p:extLst>
          </p:nvPr>
        </p:nvGraphicFramePr>
        <p:xfrm>
          <a:off x="1967541" y="1893827"/>
          <a:ext cx="8160912" cy="2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84">
                  <a:extLst>
                    <a:ext uri="{9D8B030D-6E8A-4147-A177-3AD203B41FA5}">
                      <a16:colId xmlns:a16="http://schemas.microsoft.com/office/drawing/2014/main" val="3953513711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95640806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972481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2236458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7546412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69160324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506341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55587489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2052219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63172377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1556025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45818593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007072028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8689277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39373249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7780138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351839147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437588344"/>
                    </a:ext>
                  </a:extLst>
                </a:gridCol>
              </a:tblGrid>
              <a:tr h="365760">
                <a:tc grid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82301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gridSpan="1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5906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5023004"/>
                  </a:ext>
                </a:extLst>
              </a:tr>
              <a:tr h="1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726763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9492" y="4358659"/>
            <a:ext cx="181492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</a:t>
            </a:r>
            <a:endParaRPr lang="ko-KR" altLang="en-US" sz="186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7384" y="2997128"/>
            <a:ext cx="1152128" cy="3840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altLang="ko-KR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(≥3)</a:t>
            </a:r>
            <a:endParaRPr lang="ko-KR" altLang="en-US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507" y="265178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67078"/>
              </p:ext>
            </p:extLst>
          </p:nvPr>
        </p:nvGraphicFramePr>
        <p:xfrm>
          <a:off x="6192011" y="5257760"/>
          <a:ext cx="28803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3–length frequent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c,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f, 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60470"/>
              </p:ext>
            </p:extLst>
          </p:nvPr>
        </p:nvGraphicFramePr>
        <p:xfrm>
          <a:off x="9168341" y="5264633"/>
          <a:ext cx="28803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4–length frequent </a:t>
                      </a:r>
                      <a:r>
                        <a:rPr lang="en-US" altLang="ko-KR" sz="1600" b="1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f,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89826"/>
              </p:ext>
            </p:extLst>
          </p:nvPr>
        </p:nvGraphicFramePr>
        <p:xfrm>
          <a:off x="3215680" y="5257760"/>
          <a:ext cx="288032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2–length frequent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c, f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620202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p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171643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f, 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3363937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53703"/>
              </p:ext>
            </p:extLst>
          </p:nvPr>
        </p:nvGraphicFramePr>
        <p:xfrm>
          <a:off x="239349" y="5257760"/>
          <a:ext cx="288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6377675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</a:rPr>
                        <a:t>1–length frequent</a:t>
                      </a:r>
                      <a:r>
                        <a:rPr lang="en-US" altLang="ko-KR" sz="1600" b="1" baseline="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Cambria Math" panose="02040503050406030204" pitchFamily="18" charset="0"/>
                        </a:rPr>
                        <a:t>itemset</a:t>
                      </a:r>
                      <a:endParaRPr lang="ko-KR" altLang="en-US" sz="1600" b="1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9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25381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4679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076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36047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620202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ko-KR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0989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76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approach vs. </a:t>
            </a:r>
            <a:r>
              <a:rPr lang="en-US" altLang="ko-KR" dirty="0" err="1" smtClean="0"/>
              <a:t>Apriori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360" y="6204182"/>
                <a:ext cx="4373725" cy="14401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144000" tIns="144000" rIns="144000" bIns="144000" rtlCol="0">
                <a:spAutoFit/>
              </a:bodyPr>
              <a:lstStyle/>
              <a:p>
                <a:r>
                  <a:rPr lang="en-US" altLang="ko-KR" sz="1867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1–length </a:t>
                </a:r>
                <a:r>
                  <a:rPr lang="en-US" altLang="ko-KR" sz="1867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en-US" altLang="ko-KR" sz="1867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1867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1867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2–length </a:t>
                </a:r>
                <a:r>
                  <a:rPr lang="en-US" altLang="ko-KR" sz="1867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en-US" altLang="ko-KR" sz="1867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1867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867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867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867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en-US" altLang="ko-KR" sz="1867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ko-KR" sz="1867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–length </a:t>
                </a:r>
                <a:r>
                  <a:rPr lang="en-US" altLang="ko-KR" sz="1867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en-US" altLang="ko-KR" sz="1867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sz="186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ko-KR" altLang="en-US" sz="1867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6204182"/>
                <a:ext cx="4373725" cy="1440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365" y="7765735"/>
                <a:ext cx="4032129" cy="42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33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Search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133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p>
                    </m:sSup>
                    <m:r>
                      <a:rPr lang="en-US" altLang="ko-KR" sz="21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−1=131,071</m:t>
                    </m:r>
                  </m:oMath>
                </a14:m>
                <a:endParaRPr lang="ko-KR" altLang="en-US" sz="2133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5" y="7765735"/>
                <a:ext cx="4032129" cy="420564"/>
              </a:xfrm>
              <a:prstGeom prst="rect">
                <a:avLst/>
              </a:prstGeom>
              <a:blipFill>
                <a:blip r:embed="rId3"/>
                <a:stretch>
                  <a:fillRect l="-1815" t="-8696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99457" y="5590032"/>
            <a:ext cx="21226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approach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1794" y="5590032"/>
            <a:ext cx="10903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3926" y="6396203"/>
            <a:ext cx="549663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Search space (1/3,449)</a:t>
            </a:r>
          </a:p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17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(1–length candidates)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+ 14 </a:t>
            </a:r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(2–length candidates)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(3–length candidates)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+1</a:t>
            </a:r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(4–length candidates)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38</a:t>
            </a:r>
            <a:endParaRPr lang="ko-KR" altLang="en-US" sz="24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39762"/>
              </p:ext>
            </p:extLst>
          </p:nvPr>
        </p:nvGraphicFramePr>
        <p:xfrm>
          <a:off x="2207568" y="2010789"/>
          <a:ext cx="8160912" cy="2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84">
                  <a:extLst>
                    <a:ext uri="{9D8B030D-6E8A-4147-A177-3AD203B41FA5}">
                      <a16:colId xmlns:a16="http://schemas.microsoft.com/office/drawing/2014/main" val="3953513711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95640806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972481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2236458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7546412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691603245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506341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55587489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720522199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63172377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15560257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45818593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007072028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686892777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39373249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77780138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351839147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437588344"/>
                    </a:ext>
                  </a:extLst>
                </a:gridCol>
              </a:tblGrid>
              <a:tr h="365760">
                <a:tc gridSpan="18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823013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gridSpan="1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5906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ko-KR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65023004"/>
                  </a:ext>
                </a:extLst>
              </a:tr>
              <a:tr h="1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endParaRPr lang="ko-KR" altLang="en-US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7267633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49519" y="4475621"/>
            <a:ext cx="181492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</a:t>
            </a:r>
            <a:endParaRPr lang="ko-KR" altLang="en-US" sz="186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7411" y="3114090"/>
            <a:ext cx="1152128" cy="3840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altLang="ko-KR" sz="14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(≥3)</a:t>
            </a:r>
            <a:endParaRPr lang="ko-KR" altLang="en-US" sz="14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2534" y="276874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minsup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6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Association rules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63352" y="2195736"/>
            <a:ext cx="5364777" cy="1495414"/>
            <a:chOff x="257175" y="1996466"/>
            <a:chExt cx="4459288" cy="1243012"/>
          </a:xfrm>
        </p:grpSpPr>
        <p:sp>
          <p:nvSpPr>
            <p:cNvPr id="48" name="AutoShape 8"/>
            <p:cNvSpPr>
              <a:spLocks noChangeArrowheads="1"/>
            </p:cNvSpPr>
            <p:nvPr/>
          </p:nvSpPr>
          <p:spPr bwMode="auto">
            <a:xfrm>
              <a:off x="257175" y="2615591"/>
              <a:ext cx="4195763" cy="360362"/>
            </a:xfrm>
            <a:prstGeom prst="parallelogram">
              <a:avLst>
                <a:gd name="adj" fmla="val 454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9" name="Picture 11" descr="210"/>
            <p:cNvPicPr>
              <a:picLocks noChangeAspect="1" noChangeArrowheads="1"/>
            </p:cNvPicPr>
            <p:nvPr/>
          </p:nvPicPr>
          <p:blipFill>
            <a:blip r:embed="rId2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513" y="2005991"/>
              <a:ext cx="935037" cy="88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2" descr="ist2_4289839-shopping-icons-orang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52" t="72736" r="52353"/>
            <a:stretch>
              <a:fillRect/>
            </a:stretch>
          </p:blipFill>
          <p:spPr bwMode="auto">
            <a:xfrm>
              <a:off x="3784600" y="2159978"/>
              <a:ext cx="931863" cy="107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3" descr="171"/>
            <p:cNvPicPr>
              <a:picLocks noChangeAspect="1" noChangeArrowheads="1"/>
            </p:cNvPicPr>
            <p:nvPr/>
          </p:nvPicPr>
          <p:blipFill>
            <a:blip r:embed="rId4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063" y="1996466"/>
              <a:ext cx="792162" cy="936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4" descr="139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8" y="2404453"/>
              <a:ext cx="474662" cy="50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5" descr="172"/>
            <p:cNvPicPr>
              <a:picLocks noChangeAspect="1" noChangeArrowheads="1"/>
            </p:cNvPicPr>
            <p:nvPr/>
          </p:nvPicPr>
          <p:blipFill>
            <a:blip r:embed="rId7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2231416"/>
              <a:ext cx="627062" cy="60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6" descr="208"/>
            <p:cNvPicPr>
              <a:picLocks noChangeAspect="1" noChangeArrowheads="1"/>
            </p:cNvPicPr>
            <p:nvPr/>
          </p:nvPicPr>
          <p:blipFill>
            <a:blip r:embed="rId8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50" y="2347303"/>
              <a:ext cx="563563" cy="57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7" descr="221"/>
            <p:cNvPicPr>
              <a:picLocks noChangeAspect="1" noChangeArrowheads="1"/>
            </p:cNvPicPr>
            <p:nvPr/>
          </p:nvPicPr>
          <p:blipFill>
            <a:blip r:embed="rId9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518753"/>
              <a:ext cx="381000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3199160" y="3691150"/>
            <a:ext cx="2367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point-of-sale system</a:t>
            </a:r>
            <a:endParaRPr lang="ko-KR" altLang="en-US" sz="2000" b="1" dirty="0" smtClean="0">
              <a:latin typeface="Cambria Math" panose="02040503050406030204" pitchFamily="18" charset="0"/>
              <a:ea typeface="다음_Regular" panose="0200060306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58" name="AutoShape 19"/>
          <p:cNvSpPr>
            <a:spLocks noChangeArrowheads="1"/>
          </p:cNvSpPr>
          <p:nvPr/>
        </p:nvSpPr>
        <p:spPr bwMode="ltGray">
          <a:xfrm>
            <a:off x="5830573" y="2617813"/>
            <a:ext cx="1162050" cy="890588"/>
          </a:xfrm>
          <a:prstGeom prst="rightArrow">
            <a:avLst>
              <a:gd name="adj1" fmla="val 79306"/>
              <a:gd name="adj2" fmla="val 32318"/>
            </a:avLst>
          </a:prstGeom>
          <a:gradFill rotWithShape="1">
            <a:gsLst>
              <a:gs pos="0">
                <a:srgbClr val="4EA7EA">
                  <a:gamma/>
                  <a:tint val="0"/>
                  <a:invGamma/>
                  <a:alpha val="24001"/>
                </a:srgb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5879976" y="2875746"/>
            <a:ext cx="8851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collect</a:t>
            </a:r>
            <a:endParaRPr lang="ko-KR" altLang="en-US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536160" y="1981746"/>
            <a:ext cx="3731928" cy="1917666"/>
            <a:chOff x="7464276" y="2173594"/>
            <a:chExt cx="2520950" cy="1295400"/>
          </a:xfrm>
        </p:grpSpPr>
        <p:sp>
          <p:nvSpPr>
            <p:cNvPr id="60" name="AutoShape 7"/>
            <p:cNvSpPr>
              <a:spLocks noChangeArrowheads="1"/>
            </p:cNvSpPr>
            <p:nvPr/>
          </p:nvSpPr>
          <p:spPr bwMode="gray">
            <a:xfrm>
              <a:off x="7680176" y="2478394"/>
              <a:ext cx="2305050" cy="990600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/>
              <a:endParaRPr lang="en-US" altLang="ko-KR">
                <a:solidFill>
                  <a:schemeClr val="bg1"/>
                </a:solidFill>
                <a:latin typeface="Times New Roman" pitchFamily="18" charset="0"/>
                <a:ea typeface="굴림" charset="-127"/>
                <a:cs typeface="Times New Roman" pitchFamily="18" charset="0"/>
              </a:endParaRPr>
            </a:p>
          </p:txBody>
        </p:sp>
        <p:pic>
          <p:nvPicPr>
            <p:cNvPr id="61" name="Picture 18" descr="MCBS01093_0000[1]"/>
            <p:cNvPicPr>
              <a:picLocks noChangeAspect="1" noChangeArrowheads="1"/>
            </p:cNvPicPr>
            <p:nvPr/>
          </p:nvPicPr>
          <p:blipFill>
            <a:blip r:embed="rId10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276" y="2262494"/>
              <a:ext cx="129540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2" descr="129"/>
            <p:cNvPicPr>
              <a:picLocks noChangeAspect="1" noChangeArrowheads="1"/>
            </p:cNvPicPr>
            <p:nvPr/>
          </p:nvPicPr>
          <p:blipFill>
            <a:blip r:embed="rId11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2213" y="2173594"/>
              <a:ext cx="935038" cy="73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9204816" y="3131840"/>
            <a:ext cx="19041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purchasing</a:t>
            </a:r>
          </a:p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pattern analysis</a:t>
            </a:r>
            <a:endParaRPr lang="ko-KR" altLang="en-US" sz="2000" b="1" dirty="0"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65" name="AutoShape 27"/>
          <p:cNvSpPr>
            <a:spLocks noChangeArrowheads="1"/>
          </p:cNvSpPr>
          <p:nvPr/>
        </p:nvSpPr>
        <p:spPr bwMode="ltGray">
          <a:xfrm rot="5400000">
            <a:off x="9014241" y="4219848"/>
            <a:ext cx="1095375" cy="838200"/>
          </a:xfrm>
          <a:prstGeom prst="rightArrow">
            <a:avLst>
              <a:gd name="adj1" fmla="val 79306"/>
              <a:gd name="adj2" fmla="val 32368"/>
            </a:avLst>
          </a:prstGeom>
          <a:gradFill rotWithShape="1">
            <a:gsLst>
              <a:gs pos="0">
                <a:srgbClr val="4EA7EA">
                  <a:gamma/>
                  <a:tint val="0"/>
                  <a:invGamma/>
                  <a:alpha val="24001"/>
                </a:srgb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8645868" y="4219023"/>
            <a:ext cx="1842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rule generation</a:t>
            </a:r>
            <a:endParaRPr lang="ko-KR" altLang="en-US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67" name="AutoShape 4"/>
          <p:cNvSpPr>
            <a:spLocks noChangeArrowheads="1"/>
          </p:cNvSpPr>
          <p:nvPr/>
        </p:nvSpPr>
        <p:spPr bwMode="ltGray">
          <a:xfrm>
            <a:off x="6666337" y="5186636"/>
            <a:ext cx="4601751" cy="3313261"/>
          </a:xfrm>
          <a:prstGeom prst="rightArrow">
            <a:avLst>
              <a:gd name="adj1" fmla="val 78037"/>
              <a:gd name="adj2" fmla="val 0"/>
            </a:avLst>
          </a:prstGeom>
          <a:gradFill rotWithShape="1">
            <a:gsLst>
              <a:gs pos="0">
                <a:srgbClr val="4EA7EA">
                  <a:gamma/>
                  <a:tint val="0"/>
                  <a:invGamma/>
                  <a:alpha val="24001"/>
                </a:srgb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gray">
          <a:xfrm>
            <a:off x="7813408" y="6863470"/>
            <a:ext cx="3268366" cy="1093196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tx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>
              <a:solidFill>
                <a:srgbClr val="FFFFFF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7813408" y="5709665"/>
            <a:ext cx="3268366" cy="101912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>
              <a:solidFill>
                <a:srgbClr val="FFFFFF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pic>
        <p:nvPicPr>
          <p:cNvPr id="70" name="Picture 23" descr="MCj02321970000[1]"/>
          <p:cNvPicPr>
            <a:picLocks noChangeAspect="1" noChangeArrowheads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388" y="5907204"/>
            <a:ext cx="1120133" cy="61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4" descr="198"/>
          <p:cNvPicPr>
            <a:picLocks noChangeAspect="1" noChangeArrowheads="1"/>
          </p:cNvPicPr>
          <p:nvPr/>
        </p:nvPicPr>
        <p:blipFill>
          <a:blip r:embed="rId1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70" y="7038561"/>
            <a:ext cx="725056" cy="8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5" descr="3D_21"/>
          <p:cNvPicPr>
            <a:picLocks noChangeAspect="1" noChangeArrowheads="1"/>
          </p:cNvPicPr>
          <p:nvPr/>
        </p:nvPicPr>
        <p:blipFill>
          <a:blip r:embed="rId14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7065498"/>
            <a:ext cx="1019119" cy="75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7" descr="MCj03797590000[1]"/>
          <p:cNvPicPr>
            <a:picLocks noChangeAspect="1" noChangeArrowheads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82" y="5723134"/>
            <a:ext cx="792398" cy="91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8" descr="MCj03440090000[1]"/>
          <p:cNvPicPr>
            <a:picLocks noChangeAspect="1" noChangeArrowheads="1"/>
          </p:cNvPicPr>
          <p:nvPr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073" y="6082295"/>
            <a:ext cx="713833" cy="54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 Box 49"/>
          <p:cNvSpPr txBox="1">
            <a:spLocks noChangeArrowheads="1"/>
          </p:cNvSpPr>
          <p:nvPr/>
        </p:nvSpPr>
        <p:spPr bwMode="auto">
          <a:xfrm>
            <a:off x="9202630" y="5827666"/>
            <a:ext cx="6062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en-US" altLang="ko-KR" sz="4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→</a:t>
            </a:r>
            <a:endParaRPr lang="ko-KR" altLang="en-US" sz="4000" b="1" dirty="0">
              <a:latin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78" name="Text Box 49"/>
          <p:cNvSpPr txBox="1">
            <a:spLocks noChangeArrowheads="1"/>
          </p:cNvSpPr>
          <p:nvPr/>
        </p:nvSpPr>
        <p:spPr bwMode="auto">
          <a:xfrm>
            <a:off x="9202854" y="7042976"/>
            <a:ext cx="6062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/>
            <a:r>
              <a:rPr lang="en-US" altLang="ko-KR" sz="4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→</a:t>
            </a:r>
            <a:endParaRPr lang="ko-KR" altLang="en-US" sz="4000" b="1" dirty="0">
              <a:latin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79" name="AutoShape 28"/>
          <p:cNvSpPr>
            <a:spLocks noChangeArrowheads="1"/>
          </p:cNvSpPr>
          <p:nvPr/>
        </p:nvSpPr>
        <p:spPr bwMode="ltGray">
          <a:xfrm rot="10800000">
            <a:off x="5591945" y="6283491"/>
            <a:ext cx="1162050" cy="890587"/>
          </a:xfrm>
          <a:prstGeom prst="rightArrow">
            <a:avLst>
              <a:gd name="adj1" fmla="val 79306"/>
              <a:gd name="adj2" fmla="val 32318"/>
            </a:avLst>
          </a:prstGeom>
          <a:gradFill rotWithShape="1">
            <a:gsLst>
              <a:gs pos="0">
                <a:srgbClr val="4EA7EA">
                  <a:gamma/>
                  <a:tint val="0"/>
                  <a:invGamma/>
                  <a:alpha val="24001"/>
                </a:srgb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 Box 46"/>
          <p:cNvSpPr txBox="1">
            <a:spLocks noChangeArrowheads="1"/>
          </p:cNvSpPr>
          <p:nvPr/>
        </p:nvSpPr>
        <p:spPr bwMode="auto">
          <a:xfrm>
            <a:off x="5818680" y="6497166"/>
            <a:ext cx="13901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application</a:t>
            </a:r>
            <a:endParaRPr lang="ko-KR" altLang="en-US" sz="20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7463584" y="8274878"/>
            <a:ext cx="4160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frequently purchased items together</a:t>
            </a:r>
            <a:endParaRPr lang="ko-KR" altLang="en-US" sz="2000" b="1" dirty="0"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82" name="AutoShape 3"/>
          <p:cNvSpPr>
            <a:spLocks noChangeArrowheads="1"/>
          </p:cNvSpPr>
          <p:nvPr/>
        </p:nvSpPr>
        <p:spPr bwMode="gray">
          <a:xfrm>
            <a:off x="642869" y="6008854"/>
            <a:ext cx="4248150" cy="1439862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endParaRPr lang="en-US" altLang="ko-KR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pic>
        <p:nvPicPr>
          <p:cNvPr id="83" name="Picture 29" descr="3D_13"/>
          <p:cNvPicPr>
            <a:picLocks noChangeAspect="1" noChangeArrowheads="1"/>
          </p:cNvPicPr>
          <p:nvPr/>
        </p:nvPicPr>
        <p:blipFill>
          <a:blip r:embed="rId17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056" y="5289716"/>
            <a:ext cx="112236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3903018" y="5240216"/>
            <a:ext cx="10663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sales </a:t>
            </a:r>
          </a:p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strategy</a:t>
            </a:r>
            <a:endParaRPr lang="ko-KR" altLang="en-US" sz="2000" b="1" dirty="0"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  <p:pic>
        <p:nvPicPr>
          <p:cNvPr id="85" name="Picture 31" descr="021"/>
          <p:cNvPicPr>
            <a:picLocks noChangeAspect="1" noChangeArrowheads="1"/>
          </p:cNvPicPr>
          <p:nvPr/>
        </p:nvPicPr>
        <p:blipFill>
          <a:blip r:embed="rId18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19" y="6497804"/>
            <a:ext cx="103346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4222440" y="7735001"/>
            <a:ext cx="16081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product </a:t>
            </a:r>
          </a:p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arrangement</a:t>
            </a:r>
            <a:endParaRPr lang="ko-KR" altLang="en-US" sz="2000" b="1" dirty="0"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  <p:grpSp>
        <p:nvGrpSpPr>
          <p:cNvPr id="87" name="Group 33"/>
          <p:cNvGrpSpPr>
            <a:grpSpLocks/>
          </p:cNvGrpSpPr>
          <p:nvPr/>
        </p:nvGrpSpPr>
        <p:grpSpPr bwMode="auto">
          <a:xfrm>
            <a:off x="2082731" y="5721516"/>
            <a:ext cx="1360488" cy="1657350"/>
            <a:chOff x="340" y="2704"/>
            <a:chExt cx="997" cy="1215"/>
          </a:xfrm>
        </p:grpSpPr>
        <p:pic>
          <p:nvPicPr>
            <p:cNvPr id="88" name="Picture 34" descr="018"/>
            <p:cNvPicPr>
              <a:picLocks noChangeAspect="1" noChangeArrowheads="1"/>
            </p:cNvPicPr>
            <p:nvPr/>
          </p:nvPicPr>
          <p:blipFill>
            <a:blip r:embed="rId19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704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35" descr="078"/>
            <p:cNvPicPr>
              <a:picLocks noChangeAspect="1" noChangeArrowheads="1"/>
            </p:cNvPicPr>
            <p:nvPr/>
          </p:nvPicPr>
          <p:blipFill>
            <a:blip r:embed="rId20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113"/>
              <a:ext cx="816" cy="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Text Box 36"/>
          <p:cNvSpPr txBox="1">
            <a:spLocks noChangeArrowheads="1"/>
          </p:cNvSpPr>
          <p:nvPr/>
        </p:nvSpPr>
        <p:spPr bwMode="auto">
          <a:xfrm>
            <a:off x="2174319" y="7403408"/>
            <a:ext cx="20940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item</a:t>
            </a:r>
          </a:p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recommendation</a:t>
            </a:r>
            <a:endParaRPr lang="ko-KR" altLang="en-US" sz="2000" b="1" dirty="0"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91" name="Rectangle 38"/>
          <p:cNvSpPr>
            <a:spLocks noChangeArrowheads="1"/>
          </p:cNvSpPr>
          <p:nvPr/>
        </p:nvSpPr>
        <p:spPr bwMode="auto">
          <a:xfrm rot="2760000">
            <a:off x="467649" y="6618938"/>
            <a:ext cx="1574245" cy="493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39"/>
          <p:cNvSpPr>
            <a:spLocks noChangeArrowheads="1"/>
          </p:cNvSpPr>
          <p:nvPr/>
        </p:nvSpPr>
        <p:spPr bwMode="auto">
          <a:xfrm rot="2779933">
            <a:off x="751613" y="6476372"/>
            <a:ext cx="1511300" cy="287337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ko-KR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93" name="Text Box 40"/>
          <p:cNvSpPr txBox="1">
            <a:spLocks noChangeArrowheads="1"/>
          </p:cNvSpPr>
          <p:nvPr/>
        </p:nvSpPr>
        <p:spPr bwMode="auto">
          <a:xfrm rot="2779141">
            <a:off x="877787" y="6224279"/>
            <a:ext cx="8130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keyword</a:t>
            </a:r>
            <a:endParaRPr lang="en-US" altLang="ko-KR" sz="1400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94" name="Text Box 36"/>
          <p:cNvSpPr txBox="1">
            <a:spLocks noChangeArrowheads="1"/>
          </p:cNvSpPr>
          <p:nvPr/>
        </p:nvSpPr>
        <p:spPr bwMode="auto">
          <a:xfrm>
            <a:off x="678944" y="7577439"/>
            <a:ext cx="13452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keyword</a:t>
            </a:r>
          </a:p>
          <a:p>
            <a:pPr algn="ctr"/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suggestion</a:t>
            </a:r>
            <a:endParaRPr lang="ko-KR" altLang="en-US" sz="2000" b="1" dirty="0">
              <a:latin typeface="Cambria Math" panose="02040503050406030204" pitchFamily="18" charset="0"/>
              <a:ea typeface="굴림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2. Mining </a:t>
            </a:r>
            <a:r>
              <a:rPr lang="en-US" altLang="ko-KR" dirty="0"/>
              <a:t>frequent patterns without candidate </a:t>
            </a:r>
            <a:r>
              <a:rPr lang="en-US" altLang="ko-KR" dirty="0" smtClean="0"/>
              <a:t>generation:</a:t>
            </a:r>
            <a:br>
              <a:rPr lang="en-US" altLang="ko-KR" dirty="0" smtClean="0"/>
            </a:br>
            <a:r>
              <a:rPr lang="en-US" altLang="ko-KR" dirty="0" smtClean="0"/>
              <a:t>FP–growth algorithm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7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FP–growth algorithm:</a:t>
            </a:r>
            <a:br>
              <a:rPr lang="en-US" altLang="ko-KR" dirty="0" smtClean="0"/>
            </a:br>
            <a:r>
              <a:rPr lang="en-US" altLang="ko-KR" sz="2133" dirty="0"/>
              <a:t>based on horizontal data formatted–database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Starting from the drawbacks of </a:t>
            </a:r>
            <a:r>
              <a:rPr lang="en-US" altLang="ko-KR" dirty="0" err="1" smtClean="0"/>
              <a:t>Apriori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Too many candidates</a:t>
            </a:r>
          </a:p>
          <a:p>
            <a:pPr lvl="1"/>
            <a:r>
              <a:rPr lang="en-US" altLang="ko-KR" dirty="0" smtClean="0"/>
              <a:t>Too many accesses to the database</a:t>
            </a:r>
          </a:p>
          <a:p>
            <a:pPr lvl="1"/>
            <a:r>
              <a:rPr lang="en-US" altLang="ko-KR" dirty="0" smtClean="0"/>
              <a:t>Too naïve data structure (i.e., vertical data format)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Core idea</a:t>
            </a:r>
          </a:p>
          <a:p>
            <a:pPr lvl="1"/>
            <a:r>
              <a:rPr lang="en-US" altLang="ko-KR" dirty="0"/>
              <a:t>Without candidate </a:t>
            </a:r>
            <a:r>
              <a:rPr lang="en-US" altLang="ko-KR" dirty="0" smtClean="0"/>
              <a:t>generation</a:t>
            </a:r>
          </a:p>
          <a:p>
            <a:pPr lvl="1"/>
            <a:r>
              <a:rPr lang="en-US" altLang="ko-KR" dirty="0" smtClean="0"/>
              <a:t>Only 2 accesses to the database</a:t>
            </a:r>
          </a:p>
          <a:p>
            <a:pPr lvl="1"/>
            <a:r>
              <a:rPr lang="en-US" altLang="ko-KR" dirty="0" smtClean="0"/>
              <a:t>A compact structure, called FP–tree (Frequent pattern–tree)</a:t>
            </a:r>
          </a:p>
          <a:p>
            <a:pPr lvl="1"/>
            <a:r>
              <a:rPr lang="en-US" altLang="ko-KR" dirty="0" smtClean="0"/>
              <a:t>Robust for database update (addition of transactions)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78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FP–tree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FP–tree := (1) header table + (2) tail table + (3) tree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7632" y="7035327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Horizontal data format</a:t>
            </a:r>
            <a:endParaRPr lang="ko-KR" altLang="en-US" sz="1600" b="1" i="1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35360" y="4475989"/>
          <a:ext cx="316835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436">
                  <a:extLst>
                    <a:ext uri="{9D8B030D-6E8A-4147-A177-3AD203B41FA5}">
                      <a16:colId xmlns:a16="http://schemas.microsoft.com/office/drawing/2014/main" val="3175340260"/>
                    </a:ext>
                  </a:extLst>
                </a:gridCol>
                <a:gridCol w="1838916">
                  <a:extLst>
                    <a:ext uri="{9D8B030D-6E8A-4147-A177-3AD203B41FA5}">
                      <a16:colId xmlns:a16="http://schemas.microsoft.com/office/drawing/2014/main" val="134260026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ko-KR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144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</a:t>
                      </a:r>
                      <a:endParaRPr lang="ko-KR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ko-KR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97316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ko-KR" altLang="en-US" sz="16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d, f, </a:t>
                      </a:r>
                      <a:r>
                        <a:rPr lang="en-US" altLang="ko-KR" sz="16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g,</a:t>
                      </a:r>
                      <a:r>
                        <a:rPr lang="en-US" altLang="ko-KR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p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838135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</a:t>
                      </a:r>
                      <a:endParaRPr lang="ko-KR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f, l, m,</a:t>
                      </a:r>
                      <a:r>
                        <a:rPr lang="en-US" altLang="ko-KR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172697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f, h, j, o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794194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c, k, p, s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78222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c, e, f, l, m, n,</a:t>
                      </a:r>
                      <a:r>
                        <a:rPr lang="en-US" altLang="ko-KR" sz="16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ko-KR" altLang="en-US" sz="16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163128385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952" y="3000236"/>
            <a:ext cx="8189104" cy="55082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766" y="5244075"/>
            <a:ext cx="130251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7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모서리가 둥근 직사각형 71"/>
          <p:cNvSpPr/>
          <p:nvPr/>
        </p:nvSpPr>
        <p:spPr>
          <a:xfrm>
            <a:off x="1531872" y="5409445"/>
            <a:ext cx="4537125" cy="3483035"/>
          </a:xfrm>
          <a:prstGeom prst="roundRect">
            <a:avLst>
              <a:gd name="adj" fmla="val 426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Deleting &amp; sorting items of transactions </a:t>
            </a:r>
          </a:p>
          <a:p>
            <a:pPr algn="ctr" defTabSz="1219170"/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according to the item order</a:t>
            </a:r>
            <a:endParaRPr lang="ko-KR" altLang="en-US" sz="1867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0341" y="2075723"/>
              <a:ext cx="2911872" cy="29667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2119815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0341" y="2075723"/>
              <a:ext cx="2911872" cy="29667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2119815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7536" t="-100000" r="-573" b="-3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7536" t="-202469" r="-573" b="-3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7536" t="-302469" r="-573" b="-2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7536" t="-397561" r="-573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7536" t="-503704" r="-573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74555" y="3064629"/>
              <a:ext cx="2761791" cy="988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𝑚𝑖𝑛𝑠𝑢𝑝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𝑝𝑟𝑜𝑝𝑜𝑟𝑡𝑖𝑜𝑛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(0.5, 3)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74555" y="3064629"/>
              <a:ext cx="2761791" cy="988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220" t="-1220" r="-441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(0.5, 3)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모서리가 둥근 직사각형 5"/>
          <p:cNvSpPr/>
          <p:nvPr/>
        </p:nvSpPr>
        <p:spPr>
          <a:xfrm>
            <a:off x="3530715" y="2075723"/>
            <a:ext cx="4704523" cy="2966720"/>
          </a:xfrm>
          <a:prstGeom prst="roundRect">
            <a:avLst>
              <a:gd name="adj" fmla="val 426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Determining the frequency of each item</a:t>
            </a:r>
            <a:endParaRPr lang="ko-KR" altLang="en-US" sz="1867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22736" y="2747797"/>
              <a:ext cx="3824936" cy="988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117">
                      <a:extLst>
                        <a:ext uri="{9D8B030D-6E8A-4147-A177-3AD203B41FA5}">
                          <a16:colId xmlns:a16="http://schemas.microsoft.com/office/drawing/2014/main" val="2085475217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2971893083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64719323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07403400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1946930689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189801069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1745533958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724470822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01073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154242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22736" y="2747797"/>
              <a:ext cx="3824936" cy="988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117">
                      <a:extLst>
                        <a:ext uri="{9D8B030D-6E8A-4147-A177-3AD203B41FA5}">
                          <a16:colId xmlns:a16="http://schemas.microsoft.com/office/drawing/2014/main" val="2085475217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2971893083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64719323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07403400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1946930689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189801069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1745533958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724470822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266" t="-1220" r="-69873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2564" t="-1220" r="-607692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200000" t="-1220" r="-50000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00000" t="-1220" r="-40000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405128" t="-1220" r="-30512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498734" t="-1220" r="-20126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606410" t="-1220" r="-10384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697468" t="-1220" r="-2532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01073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1542428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22736" y="3869280"/>
              <a:ext cx="4303053" cy="988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117">
                      <a:extLst>
                        <a:ext uri="{9D8B030D-6E8A-4147-A177-3AD203B41FA5}">
                          <a16:colId xmlns:a16="http://schemas.microsoft.com/office/drawing/2014/main" val="1023627999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957136829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587361746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4170501491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1194781254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23492790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1580094444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2613954693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4135347954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5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01073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154242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22736" y="3869280"/>
              <a:ext cx="4303053" cy="9889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8117">
                      <a:extLst>
                        <a:ext uri="{9D8B030D-6E8A-4147-A177-3AD203B41FA5}">
                          <a16:colId xmlns:a16="http://schemas.microsoft.com/office/drawing/2014/main" val="1023627999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957136829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3587361746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4170501491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1194781254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23492790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1580094444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2613954693"/>
                        </a:ext>
                      </a:extLst>
                    </a:gridCol>
                    <a:gridCol w="478117">
                      <a:extLst>
                        <a:ext uri="{9D8B030D-6E8A-4147-A177-3AD203B41FA5}">
                          <a16:colId xmlns:a16="http://schemas.microsoft.com/office/drawing/2014/main" val="4135347954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266" t="-1220" r="-79746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2564" t="-1220" r="-707692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200000" t="-1220" r="-598734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303846" t="-1220" r="-50641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398734" t="-1220" r="-400000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505128" t="-1220" r="-305128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597468" t="-1220" r="-20126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706410" t="-1220" r="-103846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796203" t="-1220" r="-2532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01073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15424286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3082214" y="3559083"/>
            <a:ext cx="44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235237" y="5409445"/>
            <a:ext cx="3840427" cy="3483035"/>
          </a:xfrm>
          <a:prstGeom prst="roundRect">
            <a:avLst>
              <a:gd name="adj" fmla="val 426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Taking frequent ones only and </a:t>
            </a:r>
          </a:p>
          <a:p>
            <a:pPr algn="ctr" defTabSz="1219170"/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sorting them in a descending order</a:t>
            </a:r>
            <a:endParaRPr lang="ko-KR" altLang="en-US" sz="1867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>
            <a:stCxn id="6" idx="3"/>
            <a:endCxn id="5" idx="1"/>
          </p:cNvCxnSpPr>
          <p:nvPr/>
        </p:nvCxnSpPr>
        <p:spPr>
          <a:xfrm>
            <a:off x="8235238" y="3559083"/>
            <a:ext cx="5393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02556" y="6231167"/>
              <a:ext cx="2570041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403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130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81300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6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02556" y="6231167"/>
              <a:ext cx="2570041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4403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130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81300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16418" t="-101667" r="-101493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16418" t="-201667" r="-101493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16418" t="-296721" r="-101493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16418" t="-403333" r="-101493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16418" t="-503333" r="-101493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16418" t="-603333" r="-10149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직선 화살표 연결선 32"/>
          <p:cNvCxnSpPr>
            <a:stCxn id="5" idx="2"/>
            <a:endCxn id="19" idx="0"/>
          </p:cNvCxnSpPr>
          <p:nvPr/>
        </p:nvCxnSpPr>
        <p:spPr>
          <a:xfrm>
            <a:off x="10155450" y="4053536"/>
            <a:ext cx="1" cy="1355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311691" y="1734880"/>
            <a:ext cx="0" cy="1824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2346358" y="1426812"/>
            <a:ext cx="1920213" cy="48653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DB scanning</a:t>
            </a:r>
            <a:endParaRPr lang="ko-KR" altLang="en-US" sz="16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195343" y="2160445"/>
            <a:ext cx="1920213" cy="48653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Threshold</a:t>
            </a:r>
            <a:endParaRPr lang="ko-KR" altLang="en-US" sz="16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/>
          <p:cNvCxnSpPr>
            <a:stCxn id="51" idx="2"/>
            <a:endCxn id="5" idx="0"/>
          </p:cNvCxnSpPr>
          <p:nvPr/>
        </p:nvCxnSpPr>
        <p:spPr>
          <a:xfrm>
            <a:off x="10155449" y="2646981"/>
            <a:ext cx="0" cy="417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87664" y="6231167"/>
              <a:ext cx="2911872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2119815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87664" y="6231167"/>
              <a:ext cx="2911872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2119815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37644" t="-101515" r="-862" b="-4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37644" t="-201515" r="-862" b="-3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37644" t="-306154" r="-862" b="-2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37644" t="-400000" r="-862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37644" t="-500000" r="-862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7" name="직선 화살표 연결선 56"/>
          <p:cNvCxnSpPr>
            <a:stCxn id="19" idx="1"/>
            <a:endCxn id="72" idx="3"/>
          </p:cNvCxnSpPr>
          <p:nvPr/>
        </p:nvCxnSpPr>
        <p:spPr>
          <a:xfrm flipH="1">
            <a:off x="6068997" y="7150963"/>
            <a:ext cx="2166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57344" y="5947687"/>
            <a:ext cx="0" cy="11935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192011" y="5639619"/>
            <a:ext cx="1920213" cy="48653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DB scanning</a:t>
            </a:r>
            <a:endParaRPr lang="ko-KR" altLang="en-US" sz="16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3887755" y="59499"/>
            <a:ext cx="8256917" cy="9025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Workflow to build </a:t>
            </a:r>
            <a:br>
              <a:rPr lang="en-US" altLang="ko-KR" dirty="0" smtClean="0"/>
            </a:br>
            <a:r>
              <a:rPr lang="en-US" altLang="ko-KR" dirty="0" smtClean="0"/>
              <a:t>a FP–tree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4463819" y="242260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19" y="242260"/>
                <a:ext cx="2495403" cy="480053"/>
              </a:xfrm>
              <a:prstGeom prst="roundRect">
                <a:avLst/>
              </a:prstGeom>
              <a:blipFill>
                <a:blip r:embed="rId2"/>
                <a:stretch>
                  <a:fillRect l="-3641" r="-3641"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5870133" y="831100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133" y="831100"/>
                <a:ext cx="2049196" cy="480053"/>
              </a:xfrm>
              <a:prstGeom prst="roundRect">
                <a:avLst/>
              </a:prstGeom>
              <a:blipFill>
                <a:blip r:embed="rId3"/>
                <a:stretch>
                  <a:fillRect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137135" y="1490399"/>
                <a:ext cx="4223228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the current node has a child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35" y="1490399"/>
                <a:ext cx="4223228" cy="646939"/>
              </a:xfrm>
              <a:prstGeom prst="rect">
                <a:avLst/>
              </a:prstGeom>
              <a:blipFill>
                <a:blip r:embed="rId4"/>
                <a:stretch>
                  <a:fillRect t="-4587" b="-1467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0" idx="2"/>
          </p:cNvCxnSpPr>
          <p:nvPr/>
        </p:nvCxnSpPr>
        <p:spPr>
          <a:xfrm flipH="1">
            <a:off x="6894730" y="1311154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463819" y="2409575"/>
            <a:ext cx="2049196" cy="5911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Increase the count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of the child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꺾인 연결선 23"/>
          <p:cNvCxnSpPr>
            <a:stCxn id="18" idx="2"/>
            <a:endCxn id="22" idx="0"/>
          </p:cNvCxnSpPr>
          <p:nvPr/>
        </p:nvCxnSpPr>
        <p:spPr>
          <a:xfrm rot="5400000">
            <a:off x="6232466" y="1393291"/>
            <a:ext cx="272237" cy="17603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1512" y="207796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7008102" y="2409575"/>
                <a:ext cx="2784308" cy="600247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Create a new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item.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02" y="2409575"/>
                <a:ext cx="2784308" cy="600247"/>
              </a:xfrm>
              <a:prstGeom prst="roundRect">
                <a:avLst/>
              </a:prstGeom>
              <a:blipFill>
                <a:blip r:embed="rId5"/>
                <a:stretch>
                  <a:fillRect l="-3057" t="-8911" r="-2838" b="-1980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꺾인 연결선 26"/>
          <p:cNvCxnSpPr>
            <a:stCxn id="18" idx="2"/>
            <a:endCxn id="26" idx="0"/>
          </p:cNvCxnSpPr>
          <p:nvPr/>
        </p:nvCxnSpPr>
        <p:spPr>
          <a:xfrm rot="16200000" flipH="1">
            <a:off x="7688384" y="1697703"/>
            <a:ext cx="272237" cy="1151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00256" y="211579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08101" y="3290419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count of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 as 1.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08101" y="4140689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parent–child rel.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between current and new.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08101" y="4932957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70105" y="3290419"/>
            <a:ext cx="2042911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child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/>
          <p:cNvCxnSpPr>
            <a:stCxn id="22" idx="2"/>
            <a:endCxn id="43" idx="0"/>
          </p:cNvCxnSpPr>
          <p:nvPr/>
        </p:nvCxnSpPr>
        <p:spPr>
          <a:xfrm>
            <a:off x="5488418" y="3000743"/>
            <a:ext cx="3143" cy="289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6" idx="2"/>
            <a:endCxn id="37" idx="0"/>
          </p:cNvCxnSpPr>
          <p:nvPr/>
        </p:nvCxnSpPr>
        <p:spPr>
          <a:xfrm flipH="1">
            <a:off x="8400256" y="3009822"/>
            <a:ext cx="1" cy="280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2"/>
            <a:endCxn id="40" idx="0"/>
          </p:cNvCxnSpPr>
          <p:nvPr/>
        </p:nvCxnSpPr>
        <p:spPr>
          <a:xfrm>
            <a:off x="8400255" y="3890666"/>
            <a:ext cx="0" cy="250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0" idx="2"/>
            <a:endCxn id="42" idx="0"/>
          </p:cNvCxnSpPr>
          <p:nvPr/>
        </p:nvCxnSpPr>
        <p:spPr>
          <a:xfrm>
            <a:off x="8400255" y="4740935"/>
            <a:ext cx="0" cy="192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/>
              <p:cNvSpPr/>
              <p:nvPr/>
            </p:nvSpPr>
            <p:spPr>
              <a:xfrm>
                <a:off x="4464439" y="5840408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header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39" y="5840408"/>
                <a:ext cx="3263743" cy="646939"/>
              </a:xfrm>
              <a:prstGeom prst="rect">
                <a:avLst/>
              </a:prstGeom>
              <a:blipFill>
                <a:blip r:embed="rId6"/>
                <a:stretch>
                  <a:fillRect l="-1859" t="-4630" r="-1673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8546577" y="5840408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tail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577" y="5840408"/>
                <a:ext cx="3263743" cy="646939"/>
              </a:xfrm>
              <a:prstGeom prst="rect">
                <a:avLst/>
              </a:prstGeom>
              <a:blipFill>
                <a:blip r:embed="rId7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꺾인 연결선 67"/>
          <p:cNvCxnSpPr>
            <a:stCxn id="42" idx="2"/>
            <a:endCxn id="65" idx="0"/>
          </p:cNvCxnSpPr>
          <p:nvPr/>
        </p:nvCxnSpPr>
        <p:spPr>
          <a:xfrm rot="5400000">
            <a:off x="7094680" y="4534833"/>
            <a:ext cx="307205" cy="2303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4936249" y="6753330"/>
            <a:ext cx="2320120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 the new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header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/>
          <p:cNvCxnSpPr>
            <a:stCxn id="65" idx="2"/>
            <a:endCxn id="87" idx="0"/>
          </p:cNvCxnSpPr>
          <p:nvPr/>
        </p:nvCxnSpPr>
        <p:spPr>
          <a:xfrm flipH="1">
            <a:off x="6096310" y="6487347"/>
            <a:ext cx="1" cy="265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501523" y="643567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직선 화살표 연결선 92"/>
          <p:cNvCxnSpPr>
            <a:stCxn id="65" idx="3"/>
            <a:endCxn id="67" idx="1"/>
          </p:cNvCxnSpPr>
          <p:nvPr/>
        </p:nvCxnSpPr>
        <p:spPr>
          <a:xfrm>
            <a:off x="7728181" y="6163877"/>
            <a:ext cx="8183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728181" y="579705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꺾인 연결선 96"/>
          <p:cNvCxnSpPr>
            <a:stCxn id="87" idx="3"/>
          </p:cNvCxnSpPr>
          <p:nvPr/>
        </p:nvCxnSpPr>
        <p:spPr>
          <a:xfrm flipV="1">
            <a:off x="7256369" y="6283570"/>
            <a:ext cx="1283523" cy="769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101"/>
          <p:cNvSpPr/>
          <p:nvPr/>
        </p:nvSpPr>
        <p:spPr>
          <a:xfrm>
            <a:off x="6397411" y="7425405"/>
            <a:ext cx="3154973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next link of the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existing node as the new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꺾인 연결선 102"/>
          <p:cNvCxnSpPr>
            <a:stCxn id="67" idx="2"/>
            <a:endCxn id="102" idx="0"/>
          </p:cNvCxnSpPr>
          <p:nvPr/>
        </p:nvCxnSpPr>
        <p:spPr>
          <a:xfrm rot="5400000">
            <a:off x="8607646" y="5854601"/>
            <a:ext cx="938057" cy="22035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640539" y="660020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9611831" y="7452321"/>
            <a:ext cx="2436831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 the new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tail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0896533" y="6487347"/>
            <a:ext cx="0" cy="96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800523" y="6588224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7248283" y="239935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직선 화살표 연결선 131"/>
          <p:cNvCxnSpPr>
            <a:stCxn id="3" idx="3"/>
            <a:endCxn id="131" idx="1"/>
          </p:cNvCxnSpPr>
          <p:nvPr/>
        </p:nvCxnSpPr>
        <p:spPr>
          <a:xfrm flipV="1">
            <a:off x="6959222" y="481124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31" idx="2"/>
            <a:endCxn id="10" idx="3"/>
          </p:cNvCxnSpPr>
          <p:nvPr/>
        </p:nvCxnSpPr>
        <p:spPr>
          <a:xfrm rot="5400000">
            <a:off x="8315134" y="326510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6397411" y="8268498"/>
            <a:ext cx="3154973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Replace </a:t>
            </a:r>
            <a:r>
              <a:rPr lang="en-US" altLang="ko-KR" sz="1867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existing node </a:t>
            </a:r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 in tail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직선 화살표 연결선 142"/>
          <p:cNvCxnSpPr>
            <a:stCxn id="102" idx="2"/>
            <a:endCxn id="142" idx="0"/>
          </p:cNvCxnSpPr>
          <p:nvPr/>
        </p:nvCxnSpPr>
        <p:spPr>
          <a:xfrm>
            <a:off x="7974897" y="8025651"/>
            <a:ext cx="0" cy="24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15947" y="1979712"/>
            <a:ext cx="6432715" cy="6714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807968" y="2651787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Header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792956" y="4896597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Tail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599672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599672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101515" r="-866" b="-4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201515" r="-866" b="-3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306154" r="-866" b="-2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400000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500000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807968" y="7200853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3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15947" y="1979712"/>
            <a:ext cx="6432715" cy="6714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807968" y="2651787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Header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792956" y="4896597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Tail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688288" y="301754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599672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599672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101515" r="-866" b="-4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201515" r="-866" b="-3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306154" r="-866" b="-2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400000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5022" t="-500000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807968" y="7200853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root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75921" y="1979712"/>
            <a:ext cx="6672739" cy="6714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26970" y="2651787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Header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1958" y="4896597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Tail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9014952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2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726970" y="7200853"/>
          <a:ext cx="163218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root → #1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the current node has a child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blipFill>
                <a:blip r:embed="rId4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0" idx="2"/>
            <a:endCxn id="18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1275833" y="2466290"/>
                <a:ext cx="2784308" cy="600247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Create a new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item.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33" y="2466290"/>
                <a:ext cx="2784308" cy="600247"/>
              </a:xfrm>
              <a:prstGeom prst="roundRect">
                <a:avLst/>
              </a:prstGeom>
              <a:blipFill>
                <a:blip r:embed="rId5"/>
                <a:stretch>
                  <a:fillRect l="-2832" t="-10000" r="-2832" b="-21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669639" y="213733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표 1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8487" y="5913256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표 1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8487" y="5913256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103030" r="-866" b="-4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203030" r="-866" b="-3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307692" r="-866" b="-2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직선 화살표 연결선 48"/>
          <p:cNvCxnSpPr>
            <a:stCxn id="18" idx="2"/>
            <a:endCxn id="26" idx="0"/>
          </p:cNvCxnSpPr>
          <p:nvPr/>
        </p:nvCxnSpPr>
        <p:spPr>
          <a:xfrm flipH="1">
            <a:off x="2667988" y="2194052"/>
            <a:ext cx="2273" cy="2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모서리가 둥근 직사각형 54"/>
          <p:cNvSpPr/>
          <p:nvPr/>
        </p:nvSpPr>
        <p:spPr>
          <a:xfrm>
            <a:off x="1208669" y="3221273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count of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 as 1.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 flipH="1">
            <a:off x="2600824" y="3085512"/>
            <a:ext cx="1" cy="135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208669" y="4013641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parent–child rel.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between current and new.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>
            <a:stCxn id="55" idx="2"/>
            <a:endCxn id="21" idx="0"/>
          </p:cNvCxnSpPr>
          <p:nvPr/>
        </p:nvCxnSpPr>
        <p:spPr>
          <a:xfrm>
            <a:off x="2600823" y="3821520"/>
            <a:ext cx="0" cy="19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3" idx="0"/>
          </p:cNvCxnSpPr>
          <p:nvPr/>
        </p:nvCxnSpPr>
        <p:spPr>
          <a:xfrm flipH="1">
            <a:off x="8833986" y="3274569"/>
            <a:ext cx="1021060" cy="5469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208669" y="4839729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2600823" y="4613888"/>
            <a:ext cx="0" cy="225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3024688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/>
          <p:cNvCxnSpPr>
            <a:endCxn id="32" idx="1"/>
          </p:cNvCxnSpPr>
          <p:nvPr/>
        </p:nvCxnSpPr>
        <p:spPr>
          <a:xfrm flipV="1">
            <a:off x="2735627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2"/>
          </p:cNvCxnSpPr>
          <p:nvPr/>
        </p:nvCxnSpPr>
        <p:spPr>
          <a:xfrm rot="5400000">
            <a:off x="4091539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75921" y="1979712"/>
            <a:ext cx="6672739" cy="6714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26970" y="2651787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26970" y="2651787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10345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1958" y="4896597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Tail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9014952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3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4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26970" y="7200853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#1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>
            <a:stCxn id="10" idx="2"/>
            <a:endCxn id="18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표 1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4498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표 1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4498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endCxn id="53" idx="0"/>
          </p:cNvCxnSpPr>
          <p:nvPr/>
        </p:nvCxnSpPr>
        <p:spPr>
          <a:xfrm flipH="1">
            <a:off x="8833986" y="3274569"/>
            <a:ext cx="1021060" cy="546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27592" y="157178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dirty="0" err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1029483" y="2318049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header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83" y="2318049"/>
                <a:ext cx="3263743" cy="646939"/>
              </a:xfrm>
              <a:prstGeom prst="rect">
                <a:avLst/>
              </a:prstGeom>
              <a:blipFill>
                <a:blip r:embed="rId7"/>
                <a:stretch>
                  <a:fillRect l="-1862" t="-4630" r="-1862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모서리가 둥근 직사각형 29"/>
          <p:cNvSpPr/>
          <p:nvPr/>
        </p:nvSpPr>
        <p:spPr>
          <a:xfrm>
            <a:off x="1510200" y="3249674"/>
            <a:ext cx="2320120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 the new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header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/>
          <p:cNvCxnSpPr>
            <a:endCxn id="30" idx="0"/>
          </p:cNvCxnSpPr>
          <p:nvPr/>
        </p:nvCxnSpPr>
        <p:spPr>
          <a:xfrm flipH="1">
            <a:off x="2670261" y="2983691"/>
            <a:ext cx="1" cy="265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75473" y="293201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/>
          <p:cNvCxnSpPr>
            <a:stCxn id="4" idx="2"/>
            <a:endCxn id="29" idx="0"/>
          </p:cNvCxnSpPr>
          <p:nvPr/>
        </p:nvCxnSpPr>
        <p:spPr>
          <a:xfrm flipH="1">
            <a:off x="2661355" y="2064222"/>
            <a:ext cx="4764" cy="25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026125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 flipV="1">
            <a:off x="2737064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5" idx="2"/>
          </p:cNvCxnSpPr>
          <p:nvPr/>
        </p:nvCxnSpPr>
        <p:spPr>
          <a:xfrm rot="5400000">
            <a:off x="4092976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75921" y="1979712"/>
            <a:ext cx="6672739" cy="6714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/>
            </p:nvGraphicFramePr>
            <p:xfrm>
              <a:off x="5726970" y="2651787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/>
            </p:nvGraphicFramePr>
            <p:xfrm>
              <a:off x="5726970" y="2651787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10345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직사각형 10"/>
          <p:cNvSpPr/>
          <p:nvPr/>
        </p:nvSpPr>
        <p:spPr>
          <a:xfrm>
            <a:off x="9014952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3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4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726970" y="7200853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#1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>
            <a:stCxn id="10" idx="2"/>
            <a:endCxn id="18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표 1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4498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표 1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4498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endCxn id="53" idx="0"/>
          </p:cNvCxnSpPr>
          <p:nvPr/>
        </p:nvCxnSpPr>
        <p:spPr>
          <a:xfrm flipH="1">
            <a:off x="8833986" y="3274569"/>
            <a:ext cx="1021060" cy="546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27592" y="157178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dirty="0" err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/>
          <p:cNvCxnSpPr>
            <a:stCxn id="4" idx="2"/>
            <a:endCxn id="29" idx="0"/>
          </p:cNvCxnSpPr>
          <p:nvPr/>
        </p:nvCxnSpPr>
        <p:spPr>
          <a:xfrm flipH="1">
            <a:off x="2661355" y="2064222"/>
            <a:ext cx="4764" cy="25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1038389" y="2318049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tail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89" y="2318049"/>
                <a:ext cx="3263743" cy="646939"/>
              </a:xfrm>
              <a:prstGeom prst="rect">
                <a:avLst/>
              </a:prstGeom>
              <a:blipFill>
                <a:blip r:embed="rId7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모서리가 둥근 직사각형 22"/>
          <p:cNvSpPr/>
          <p:nvPr/>
        </p:nvSpPr>
        <p:spPr>
          <a:xfrm>
            <a:off x="1452563" y="3333501"/>
            <a:ext cx="2436831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 the new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tail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8120" y="297055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>
            <a:stCxn id="22" idx="2"/>
            <a:endCxn id="23" idx="0"/>
          </p:cNvCxnSpPr>
          <p:nvPr/>
        </p:nvCxnSpPr>
        <p:spPr>
          <a:xfrm>
            <a:off x="2670261" y="2964988"/>
            <a:ext cx="719" cy="368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86470" y="4743179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86470" y="4743179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8621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모서리가 둥근 직사각형 34"/>
          <p:cNvSpPr/>
          <p:nvPr/>
        </p:nvSpPr>
        <p:spPr>
          <a:xfrm>
            <a:off x="3026125" y="295924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 flipV="1">
            <a:off x="2737064" y="537113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5" idx="2"/>
          </p:cNvCxnSpPr>
          <p:nvPr/>
        </p:nvCxnSpPr>
        <p:spPr>
          <a:xfrm rot="5400000">
            <a:off x="4092976" y="382499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and basic operators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Database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000" dirty="0" smtClean="0"/>
                  <a:t>: a set of transactions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2000" dirty="0" smtClean="0"/>
                  <a:t>: a set of items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000" dirty="0" smtClean="0"/>
                  <a:t>: binary relation between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800" dirty="0" smtClean="0"/>
                  <a:t>: a transaction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has an item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00" dirty="0" smtClean="0"/>
                  <a:t>.</a:t>
                </a:r>
              </a:p>
              <a:p>
                <a:pPr lvl="1"/>
                <a:r>
                  <a:rPr lang="en-US" altLang="ko-KR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000" dirty="0" smtClean="0"/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8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800" dirty="0" smtClean="0"/>
              </a:p>
              <a:p>
                <a:pPr lvl="2"/>
                <a:endParaRPr lang="en-US" altLang="ko-KR" sz="1600" dirty="0"/>
              </a:p>
              <a:p>
                <a:pPr lvl="1"/>
                <a:r>
                  <a:rPr lang="en-US" altLang="ko-KR" sz="2000" dirty="0" smtClean="0"/>
                  <a:t>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={100, 200, 300, 400, 500}</m:t>
                    </m:r>
                  </m:oMath>
                </a14:m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18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…, (500,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ko-KR" sz="1800" dirty="0" smtClean="0"/>
              </a:p>
              <a:p>
                <a:pPr lvl="2"/>
                <a:r>
                  <a:rPr lang="en-US" altLang="ko-KR" sz="18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100, 200</m:t>
                        </m:r>
                      </m:e>
                    </m:d>
                  </m:oMath>
                </a14:m>
                <a:endParaRPr lang="en-US" altLang="ko-KR" sz="1800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200, 400</m:t>
                        </m:r>
                      </m:e>
                    </m:d>
                  </m:oMath>
                </a14:m>
                <a:endParaRPr lang="en-US" altLang="ko-KR" sz="1600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600" dirty="0" smtClean="0"/>
              </a:p>
              <a:p>
                <a:pPr lvl="2"/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56240" y="7659052"/>
            <a:ext cx="233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 of a database</a:t>
            </a:r>
            <a:endParaRPr lang="ko-KR" altLang="en-US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479372"/>
                  </p:ext>
                </p:extLst>
              </p:nvPr>
            </p:nvGraphicFramePr>
            <p:xfrm>
              <a:off x="7492650" y="4922748"/>
              <a:ext cx="3859934" cy="2564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9623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2240311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664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479372"/>
                  </p:ext>
                </p:extLst>
              </p:nvPr>
            </p:nvGraphicFramePr>
            <p:xfrm>
              <a:off x="7492650" y="4922748"/>
              <a:ext cx="3859934" cy="2564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9623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2240311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664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203333" r="-543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303333" r="-543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403333" r="-54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495082" r="-543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605000" r="-543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4370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75921" y="1979712"/>
            <a:ext cx="6672739" cy="6714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14952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2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726970" y="7200853"/>
          <a:ext cx="163218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#1 → #2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the current node has a child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blipFill>
                <a:blip r:embed="rId4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0" idx="2"/>
            <a:endCxn id="18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1275833" y="2466290"/>
                <a:ext cx="2784308" cy="600247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Create a new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item.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33" y="2466290"/>
                <a:ext cx="2784308" cy="600247"/>
              </a:xfrm>
              <a:prstGeom prst="roundRect">
                <a:avLst/>
              </a:prstGeom>
              <a:blipFill>
                <a:blip r:embed="rId5"/>
                <a:stretch>
                  <a:fillRect l="-2832" t="-10000" r="-2832" b="-21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669639" y="217250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표 1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8487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표 1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8487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직선 화살표 연결선 48"/>
          <p:cNvCxnSpPr>
            <a:stCxn id="18" idx="2"/>
            <a:endCxn id="26" idx="0"/>
          </p:cNvCxnSpPr>
          <p:nvPr/>
        </p:nvCxnSpPr>
        <p:spPr>
          <a:xfrm flipH="1">
            <a:off x="2667988" y="2194052"/>
            <a:ext cx="2273" cy="2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모서리가 둥근 직사각형 54"/>
          <p:cNvSpPr/>
          <p:nvPr/>
        </p:nvSpPr>
        <p:spPr>
          <a:xfrm>
            <a:off x="1208669" y="3221273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count of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 as 1.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 flipH="1">
            <a:off x="2600824" y="3085512"/>
            <a:ext cx="1" cy="135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208669" y="4013641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parent–child rel.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between current and new.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>
            <a:stCxn id="55" idx="2"/>
            <a:endCxn id="21" idx="0"/>
          </p:cNvCxnSpPr>
          <p:nvPr/>
        </p:nvCxnSpPr>
        <p:spPr>
          <a:xfrm>
            <a:off x="2600823" y="3821520"/>
            <a:ext cx="0" cy="19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53" idx="0"/>
          </p:cNvCxnSpPr>
          <p:nvPr/>
        </p:nvCxnSpPr>
        <p:spPr>
          <a:xfrm flipH="1">
            <a:off x="8833986" y="3274569"/>
            <a:ext cx="1021060" cy="546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208669" y="4839729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>
            <a:stCxn id="21" idx="2"/>
            <a:endCxn id="27" idx="0"/>
          </p:cNvCxnSpPr>
          <p:nvPr/>
        </p:nvCxnSpPr>
        <p:spPr>
          <a:xfrm>
            <a:off x="2600823" y="4613888"/>
            <a:ext cx="0" cy="225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28182" y="5298923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28182" y="5298923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0" name="직선 연결선 29"/>
          <p:cNvCxnSpPr>
            <a:stCxn id="53" idx="2"/>
            <a:endCxn id="29" idx="0"/>
          </p:cNvCxnSpPr>
          <p:nvPr/>
        </p:nvCxnSpPr>
        <p:spPr>
          <a:xfrm>
            <a:off x="8833985" y="4918799"/>
            <a:ext cx="0" cy="3801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/>
            </p:nvGraphicFramePr>
            <p:xfrm>
              <a:off x="5726970" y="2651787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/>
            </p:nvGraphicFramePr>
            <p:xfrm>
              <a:off x="5726970" y="2651787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10345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86470" y="4743179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86470" y="4743179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885" t="-208621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모서리가 둥근 직사각형 33"/>
          <p:cNvSpPr/>
          <p:nvPr/>
        </p:nvSpPr>
        <p:spPr>
          <a:xfrm>
            <a:off x="3026125" y="261420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 flipV="1">
            <a:off x="2737064" y="502609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4" idx="2"/>
          </p:cNvCxnSpPr>
          <p:nvPr/>
        </p:nvCxnSpPr>
        <p:spPr>
          <a:xfrm rot="5400000">
            <a:off x="4092976" y="347995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2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모서리가 둥근 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0" idx="2"/>
            <a:endCxn id="18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27592" y="157178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dirty="0" err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1029483" y="2318049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header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83" y="2318049"/>
                <a:ext cx="3263743" cy="646939"/>
              </a:xfrm>
              <a:prstGeom prst="rect">
                <a:avLst/>
              </a:prstGeom>
              <a:blipFill>
                <a:blip r:embed="rId4"/>
                <a:stretch>
                  <a:fillRect l="-1862" t="-4630" r="-1862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모서리가 둥근 직사각형 29"/>
          <p:cNvSpPr/>
          <p:nvPr/>
        </p:nvSpPr>
        <p:spPr>
          <a:xfrm>
            <a:off x="1510200" y="3249674"/>
            <a:ext cx="2320120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 the new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header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/>
          <p:cNvCxnSpPr>
            <a:endCxn id="30" idx="0"/>
          </p:cNvCxnSpPr>
          <p:nvPr/>
        </p:nvCxnSpPr>
        <p:spPr>
          <a:xfrm flipH="1">
            <a:off x="2670261" y="2983691"/>
            <a:ext cx="1" cy="265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75473" y="293201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/>
          <p:cNvCxnSpPr>
            <a:stCxn id="4" idx="2"/>
            <a:endCxn id="29" idx="0"/>
          </p:cNvCxnSpPr>
          <p:nvPr/>
        </p:nvCxnSpPr>
        <p:spPr>
          <a:xfrm flipH="1">
            <a:off x="2661355" y="2064222"/>
            <a:ext cx="4764" cy="25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75921" y="1979712"/>
            <a:ext cx="6672739" cy="6714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14952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5726970" y="7200853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#2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endCxn id="25" idx="0"/>
          </p:cNvCxnSpPr>
          <p:nvPr/>
        </p:nvCxnSpPr>
        <p:spPr>
          <a:xfrm flipH="1">
            <a:off x="8833986" y="3274569"/>
            <a:ext cx="1021060" cy="546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28182" y="5298923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28182" y="5298923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직선 연결선 27"/>
          <p:cNvCxnSpPr>
            <a:stCxn id="25" idx="2"/>
            <a:endCxn id="27" idx="0"/>
          </p:cNvCxnSpPr>
          <p:nvPr/>
        </p:nvCxnSpPr>
        <p:spPr>
          <a:xfrm>
            <a:off x="8833985" y="4918799"/>
            <a:ext cx="0" cy="380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26970" y="2651787"/>
              <a:ext cx="1713180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26970" y="2651787"/>
              <a:ext cx="1713180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15789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310345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86470" y="4743179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86470" y="4743179"/>
              <a:ext cx="1713180" cy="1082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8621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모서리가 둥근 직사각형 36"/>
          <p:cNvSpPr/>
          <p:nvPr/>
        </p:nvSpPr>
        <p:spPr>
          <a:xfrm>
            <a:off x="3026125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 flipV="1">
            <a:off x="2737064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7" idx="2"/>
          </p:cNvCxnSpPr>
          <p:nvPr/>
        </p:nvCxnSpPr>
        <p:spPr>
          <a:xfrm rot="5400000">
            <a:off x="4092976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375921" y="1979712"/>
            <a:ext cx="6672739" cy="67142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14952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6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726970" y="7200853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#2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7728182" y="3821519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endCxn id="25" idx="0"/>
          </p:cNvCxnSpPr>
          <p:nvPr/>
        </p:nvCxnSpPr>
        <p:spPr>
          <a:xfrm flipH="1">
            <a:off x="8833986" y="3274569"/>
            <a:ext cx="1021060" cy="546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/>
            </p:nvGraphicFramePr>
            <p:xfrm>
              <a:off x="7728182" y="5298923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/>
            </p:nvGraphicFramePr>
            <p:xfrm>
              <a:off x="7728182" y="5298923"/>
              <a:ext cx="2211609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6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3333" r="-223894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직선 연결선 27"/>
          <p:cNvCxnSpPr>
            <a:stCxn id="25" idx="2"/>
            <a:endCxn id="27" idx="0"/>
          </p:cNvCxnSpPr>
          <p:nvPr/>
        </p:nvCxnSpPr>
        <p:spPr>
          <a:xfrm>
            <a:off x="8833985" y="4918799"/>
            <a:ext cx="0" cy="380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26970" y="2651787"/>
              <a:ext cx="1713180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26970" y="2651787"/>
              <a:ext cx="1713180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15789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10345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86470" y="4743179"/>
              <a:ext cx="1713180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686470" y="4743179"/>
              <a:ext cx="1713180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214035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308621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60509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60509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4828" t="-101515" r="-862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4828" t="-201515" r="-862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4828" t="-301515" r="-86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4828" t="-401515" r="-862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44828" t="-501515" r="-862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모서리가 둥근 직사각형 36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모서리가 둥근 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7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모서리가 둥근 직사각형 37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모서리가 둥근 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8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8" idx="2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27592" y="157178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dirty="0" err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>
          <a:xfrm flipH="1">
            <a:off x="2661355" y="2064222"/>
            <a:ext cx="4764" cy="25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038389" y="2318049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tail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89" y="2318049"/>
                <a:ext cx="3263743" cy="646939"/>
              </a:xfrm>
              <a:prstGeom prst="rect">
                <a:avLst/>
              </a:prstGeom>
              <a:blipFill>
                <a:blip r:embed="rId9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모서리가 둥근 직사각형 43"/>
          <p:cNvSpPr/>
          <p:nvPr/>
        </p:nvSpPr>
        <p:spPr>
          <a:xfrm>
            <a:off x="1452563" y="3333501"/>
            <a:ext cx="2436831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 the new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tail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78120" y="297055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/>
          <p:cNvCxnSpPr>
            <a:stCxn id="43" idx="2"/>
            <a:endCxn id="44" idx="0"/>
          </p:cNvCxnSpPr>
          <p:nvPr/>
        </p:nvCxnSpPr>
        <p:spPr>
          <a:xfrm>
            <a:off x="2670261" y="2964988"/>
            <a:ext cx="719" cy="368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026125" y="272921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직선 화살표 연결선 47"/>
          <p:cNvCxnSpPr>
            <a:endCxn id="47" idx="1"/>
          </p:cNvCxnSpPr>
          <p:nvPr/>
        </p:nvCxnSpPr>
        <p:spPr>
          <a:xfrm flipV="1">
            <a:off x="2737064" y="514111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7" idx="2"/>
          </p:cNvCxnSpPr>
          <p:nvPr/>
        </p:nvCxnSpPr>
        <p:spPr>
          <a:xfrm rot="5400000">
            <a:off x="4092976" y="359497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71798" y="1979712"/>
            <a:ext cx="7776863" cy="7008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28315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4655841" y="8064949"/>
          <a:ext cx="190520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20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#2 →#3 →#4 → #5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 flipH="1">
            <a:off x="8747349" y="3274568"/>
            <a:ext cx="1021060" cy="14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1545" y="4537496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1545" y="4537496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62874" y="2555776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62874" y="2555776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14035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15789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22374" y="5223232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22374" y="5223232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4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08621" r="-151327" b="-3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08621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06897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24586" y="3473500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24586" y="3473500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1428" y="563961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1428" y="563961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0825" y="67540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0825" y="67540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직선 연결선 30"/>
          <p:cNvCxnSpPr>
            <a:stCxn id="25" idx="2"/>
            <a:endCxn id="27" idx="0"/>
          </p:cNvCxnSpPr>
          <p:nvPr/>
        </p:nvCxnSpPr>
        <p:spPr>
          <a:xfrm>
            <a:off x="8747348" y="4425712"/>
            <a:ext cx="0" cy="11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1545" y="341987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1545" y="341987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5455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직선 연결선 33"/>
          <p:cNvCxnSpPr>
            <a:stCxn id="27" idx="2"/>
            <a:endCxn id="29" idx="0"/>
          </p:cNvCxnSpPr>
          <p:nvPr/>
        </p:nvCxnSpPr>
        <p:spPr>
          <a:xfrm flipH="1">
            <a:off x="8747231" y="5543336"/>
            <a:ext cx="117" cy="962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2"/>
            <a:endCxn id="30" idx="0"/>
          </p:cNvCxnSpPr>
          <p:nvPr/>
        </p:nvCxnSpPr>
        <p:spPr>
          <a:xfrm flipH="1">
            <a:off x="8746628" y="6645459"/>
            <a:ext cx="603" cy="1085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570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4570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직선 연결선 48"/>
          <p:cNvCxnSpPr>
            <a:stCxn id="30" idx="2"/>
            <a:endCxn id="48" idx="0"/>
          </p:cNvCxnSpPr>
          <p:nvPr/>
        </p:nvCxnSpPr>
        <p:spPr>
          <a:xfrm>
            <a:off x="8746628" y="7759851"/>
            <a:ext cx="4877" cy="958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35894" y="1979712"/>
            <a:ext cx="6912767" cy="7008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27640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5342927" y="7836363"/>
          <a:ext cx="163218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root → #1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 flipH="1">
            <a:off x="8546674" y="3274568"/>
            <a:ext cx="1021060" cy="14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870" y="4537496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870" y="4537496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555776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555776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14035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15789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02427" y="5223232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02427" y="5223232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4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08621" r="-151327" b="-3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08621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06897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60509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60509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4828" t="-101515" r="-862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4828" t="-201515" r="-862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4828" t="-301515" r="-86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4828" t="-401515" r="-862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4828" t="-501515" r="-862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753" y="563961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753" y="563961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150" y="67540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150" y="67540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직선 연결선 30"/>
          <p:cNvCxnSpPr>
            <a:stCxn id="25" idx="2"/>
            <a:endCxn id="27" idx="0"/>
          </p:cNvCxnSpPr>
          <p:nvPr/>
        </p:nvCxnSpPr>
        <p:spPr>
          <a:xfrm>
            <a:off x="8546673" y="4425712"/>
            <a:ext cx="0" cy="11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870" y="341987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870" y="341987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5455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직선 연결선 33"/>
          <p:cNvCxnSpPr>
            <a:stCxn id="27" idx="2"/>
            <a:endCxn id="29" idx="0"/>
          </p:cNvCxnSpPr>
          <p:nvPr/>
        </p:nvCxnSpPr>
        <p:spPr>
          <a:xfrm flipH="1">
            <a:off x="8546556" y="5543336"/>
            <a:ext cx="117" cy="96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2"/>
            <a:endCxn id="30" idx="0"/>
          </p:cNvCxnSpPr>
          <p:nvPr/>
        </p:nvCxnSpPr>
        <p:spPr>
          <a:xfrm flipH="1">
            <a:off x="8545953" y="6645459"/>
            <a:ext cx="603" cy="10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직선 연결선 48"/>
          <p:cNvCxnSpPr>
            <a:stCxn id="30" idx="2"/>
            <a:endCxn id="48" idx="0"/>
          </p:cNvCxnSpPr>
          <p:nvPr/>
        </p:nvCxnSpPr>
        <p:spPr>
          <a:xfrm>
            <a:off x="8545954" y="7759851"/>
            <a:ext cx="4877" cy="95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모서리가 둥근 직사각형 19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모서리가 둥근 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10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20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모서리가 둥근 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11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the current node has a child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blipFill>
                <a:blip r:embed="rId12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1" idx="2"/>
            <a:endCxn id="28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2"/>
          </p:cNvCxnSpPr>
          <p:nvPr/>
        </p:nvCxnSpPr>
        <p:spPr>
          <a:xfrm flipH="1">
            <a:off x="2667988" y="2194052"/>
            <a:ext cx="2273" cy="2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24688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/>
          <p:cNvCxnSpPr>
            <a:endCxn id="38" idx="1"/>
          </p:cNvCxnSpPr>
          <p:nvPr/>
        </p:nvCxnSpPr>
        <p:spPr>
          <a:xfrm flipV="1">
            <a:off x="2735627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8" idx="2"/>
          </p:cNvCxnSpPr>
          <p:nvPr/>
        </p:nvCxnSpPr>
        <p:spPr>
          <a:xfrm rot="5400000">
            <a:off x="4091539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26025" y="219405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45663" y="2497920"/>
            <a:ext cx="2049196" cy="5911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Increase the count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of the child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651949" y="3378765"/>
            <a:ext cx="2042911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child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화살표 연결선 43"/>
          <p:cNvCxnSpPr>
            <a:stCxn id="42" idx="2"/>
            <a:endCxn id="43" idx="0"/>
          </p:cNvCxnSpPr>
          <p:nvPr/>
        </p:nvCxnSpPr>
        <p:spPr>
          <a:xfrm>
            <a:off x="2670262" y="3089089"/>
            <a:ext cx="3143" cy="289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35894" y="1979712"/>
            <a:ext cx="6912767" cy="70087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27640" y="285850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5305982" y="7836363"/>
          <a:ext cx="180919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919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#1→#2→#3→#4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 flipH="1">
            <a:off x="8546674" y="3274568"/>
            <a:ext cx="1021060" cy="14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870" y="4537496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870" y="4537496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/>
            </p:nvGraphicFramePr>
            <p:xfrm>
              <a:off x="5342927" y="2555776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/>
            </p:nvGraphicFramePr>
            <p:xfrm>
              <a:off x="5342927" y="2555776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14035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15789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/>
            </p:nvGraphicFramePr>
            <p:xfrm>
              <a:off x="5302427" y="5223232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/>
            </p:nvGraphicFramePr>
            <p:xfrm>
              <a:off x="5302427" y="5223232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4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08621" r="-151327" b="-3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08621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06897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753" y="563961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753" y="563961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150" y="67540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150" y="67540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직선 연결선 30"/>
          <p:cNvCxnSpPr>
            <a:stCxn id="25" idx="2"/>
            <a:endCxn id="27" idx="0"/>
          </p:cNvCxnSpPr>
          <p:nvPr/>
        </p:nvCxnSpPr>
        <p:spPr>
          <a:xfrm>
            <a:off x="8546673" y="4425712"/>
            <a:ext cx="0" cy="11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870" y="341987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440870" y="341987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5455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직선 연결선 33"/>
          <p:cNvCxnSpPr>
            <a:stCxn id="27" idx="2"/>
            <a:endCxn id="29" idx="0"/>
          </p:cNvCxnSpPr>
          <p:nvPr/>
        </p:nvCxnSpPr>
        <p:spPr>
          <a:xfrm flipH="1">
            <a:off x="8546556" y="5543336"/>
            <a:ext cx="117" cy="96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2"/>
            <a:endCxn id="30" idx="0"/>
          </p:cNvCxnSpPr>
          <p:nvPr/>
        </p:nvCxnSpPr>
        <p:spPr>
          <a:xfrm flipH="1">
            <a:off x="8545953" y="6645459"/>
            <a:ext cx="603" cy="10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직선 연결선 48"/>
          <p:cNvCxnSpPr>
            <a:stCxn id="30" idx="2"/>
            <a:endCxn id="48" idx="0"/>
          </p:cNvCxnSpPr>
          <p:nvPr/>
        </p:nvCxnSpPr>
        <p:spPr>
          <a:xfrm>
            <a:off x="8545954" y="7759851"/>
            <a:ext cx="4877" cy="95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모서리가 둥근 직사각형 19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모서리가 둥근 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10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20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모서리가 둥근 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11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the current node has a child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blipFill>
                <a:blip r:embed="rId12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1" idx="2"/>
            <a:endCxn id="28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2"/>
          </p:cNvCxnSpPr>
          <p:nvPr/>
        </p:nvCxnSpPr>
        <p:spPr>
          <a:xfrm flipH="1">
            <a:off x="2667988" y="2194052"/>
            <a:ext cx="2273" cy="2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24688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/>
          <p:cNvCxnSpPr>
            <a:endCxn id="38" idx="1"/>
          </p:cNvCxnSpPr>
          <p:nvPr/>
        </p:nvCxnSpPr>
        <p:spPr>
          <a:xfrm flipV="1">
            <a:off x="2735627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8" idx="2"/>
          </p:cNvCxnSpPr>
          <p:nvPr/>
        </p:nvCxnSpPr>
        <p:spPr>
          <a:xfrm rot="5400000">
            <a:off x="4091539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26025" y="219405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45663" y="2497920"/>
            <a:ext cx="2049196" cy="5911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Increase the count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of the child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651949" y="3378765"/>
            <a:ext cx="2042911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child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화살표 연결선 43"/>
          <p:cNvCxnSpPr>
            <a:stCxn id="42" idx="2"/>
            <a:endCxn id="43" idx="0"/>
          </p:cNvCxnSpPr>
          <p:nvPr/>
        </p:nvCxnSpPr>
        <p:spPr>
          <a:xfrm>
            <a:off x="2670262" y="3089089"/>
            <a:ext cx="3143" cy="289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91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35894" y="1979712"/>
            <a:ext cx="6912767" cy="7104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92411" y="265178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5342927" y="7932373"/>
          <a:ext cx="163218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#4→#6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 flipH="1">
            <a:off x="9611445" y="3067851"/>
            <a:ext cx="1021060" cy="14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5641" y="433077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5641" y="433077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593333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593333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14035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15789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5430" y="5244075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5430" y="5244075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14035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15789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83499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83499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101515" r="-1299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201515" r="-1299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301515" r="-1299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401515" r="-1299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501515" r="-129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5524" y="543290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5524" y="543290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4921" y="654729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4921" y="654729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5455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직선 연결선 30"/>
          <p:cNvCxnSpPr>
            <a:stCxn id="25" idx="2"/>
            <a:endCxn id="27" idx="0"/>
          </p:cNvCxnSpPr>
          <p:nvPr/>
        </p:nvCxnSpPr>
        <p:spPr>
          <a:xfrm>
            <a:off x="9611444" y="4218995"/>
            <a:ext cx="0" cy="11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5641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5641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직선 연결선 33"/>
          <p:cNvCxnSpPr>
            <a:stCxn id="27" idx="2"/>
            <a:endCxn id="29" idx="0"/>
          </p:cNvCxnSpPr>
          <p:nvPr/>
        </p:nvCxnSpPr>
        <p:spPr>
          <a:xfrm flipH="1">
            <a:off x="9611327" y="5336619"/>
            <a:ext cx="117" cy="96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2"/>
            <a:endCxn id="30" idx="0"/>
          </p:cNvCxnSpPr>
          <p:nvPr/>
        </p:nvCxnSpPr>
        <p:spPr>
          <a:xfrm flipH="1">
            <a:off x="9610724" y="6438741"/>
            <a:ext cx="603" cy="10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직선 연결선 48"/>
          <p:cNvCxnSpPr>
            <a:stCxn id="30" idx="2"/>
            <a:endCxn id="48" idx="0"/>
          </p:cNvCxnSpPr>
          <p:nvPr/>
        </p:nvCxnSpPr>
        <p:spPr>
          <a:xfrm flipH="1">
            <a:off x="8550831" y="7553134"/>
            <a:ext cx="1059893" cy="30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모서리가 둥근 직사각형 44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모서리가 둥근 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10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모서리가 둥근 직사각형 45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모서리가 둥근 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11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the current node has a child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blipFill>
                <a:blip r:embed="rId12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6" idx="2"/>
            <a:endCxn id="50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모서리가 둥근 직사각형 51"/>
              <p:cNvSpPr/>
              <p:nvPr/>
            </p:nvSpPr>
            <p:spPr>
              <a:xfrm>
                <a:off x="1275833" y="2466290"/>
                <a:ext cx="2784308" cy="600247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Create a new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item.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모서리가 둥근 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33" y="2466290"/>
                <a:ext cx="2784308" cy="600247"/>
              </a:xfrm>
              <a:prstGeom prst="roundRect">
                <a:avLst/>
              </a:prstGeom>
              <a:blipFill>
                <a:blip r:embed="rId13"/>
                <a:stretch>
                  <a:fillRect l="-2832" t="-10000" r="-2832" b="-21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669639" y="217250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/>
          <p:cNvCxnSpPr>
            <a:stCxn id="50" idx="2"/>
            <a:endCxn id="52" idx="0"/>
          </p:cNvCxnSpPr>
          <p:nvPr/>
        </p:nvCxnSpPr>
        <p:spPr>
          <a:xfrm flipH="1">
            <a:off x="2667988" y="2194052"/>
            <a:ext cx="2273" cy="2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1208669" y="3221273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count of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 as 1.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 flipH="1">
            <a:off x="2600824" y="3085512"/>
            <a:ext cx="1" cy="135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1208669" y="4013641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parent–child rel.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between current and new.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화살표 연결선 57"/>
          <p:cNvCxnSpPr>
            <a:stCxn id="55" idx="2"/>
            <a:endCxn id="57" idx="0"/>
          </p:cNvCxnSpPr>
          <p:nvPr/>
        </p:nvCxnSpPr>
        <p:spPr>
          <a:xfrm>
            <a:off x="2600823" y="3821520"/>
            <a:ext cx="0" cy="19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208669" y="4839729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직선 화살표 연결선 59"/>
          <p:cNvCxnSpPr>
            <a:stCxn id="57" idx="2"/>
            <a:endCxn id="59" idx="0"/>
          </p:cNvCxnSpPr>
          <p:nvPr/>
        </p:nvCxnSpPr>
        <p:spPr>
          <a:xfrm>
            <a:off x="2600823" y="4613888"/>
            <a:ext cx="0" cy="225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3024688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>
            <a:endCxn id="61" idx="1"/>
          </p:cNvCxnSpPr>
          <p:nvPr/>
        </p:nvCxnSpPr>
        <p:spPr>
          <a:xfrm flipV="1">
            <a:off x="2735627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1" idx="2"/>
          </p:cNvCxnSpPr>
          <p:nvPr/>
        </p:nvCxnSpPr>
        <p:spPr>
          <a:xfrm rot="5400000">
            <a:off x="4091539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표 6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5549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표 6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5549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5" name="직선 연결선 64"/>
          <p:cNvCxnSpPr>
            <a:stCxn id="30" idx="2"/>
            <a:endCxn id="64" idx="0"/>
          </p:cNvCxnSpPr>
          <p:nvPr/>
        </p:nvCxnSpPr>
        <p:spPr>
          <a:xfrm>
            <a:off x="9610724" y="7553134"/>
            <a:ext cx="1250571" cy="3026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78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35894" y="1691680"/>
            <a:ext cx="6912767" cy="7392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92411" y="265178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5342927" y="8028384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#6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 flipH="1">
            <a:off x="9611445" y="3067851"/>
            <a:ext cx="1021060" cy="14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/>
            </p:nvGraphicFramePr>
            <p:xfrm>
              <a:off x="8505641" y="433077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/>
            </p:nvGraphicFramePr>
            <p:xfrm>
              <a:off x="8505641" y="433077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388384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388384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5430" y="5377643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5430" y="5377643"/>
              <a:ext cx="1713180" cy="2484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14035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15789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4498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64498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/>
            </p:nvGraphicFramePr>
            <p:xfrm>
              <a:off x="8505524" y="543290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/>
            </p:nvGraphicFramePr>
            <p:xfrm>
              <a:off x="8505524" y="543290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/>
            </p:nvGraphicFramePr>
            <p:xfrm>
              <a:off x="8504921" y="654729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/>
            </p:nvGraphicFramePr>
            <p:xfrm>
              <a:off x="8504921" y="654729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5455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직선 연결선 30"/>
          <p:cNvCxnSpPr>
            <a:stCxn id="25" idx="2"/>
            <a:endCxn id="27" idx="0"/>
          </p:cNvCxnSpPr>
          <p:nvPr/>
        </p:nvCxnSpPr>
        <p:spPr>
          <a:xfrm>
            <a:off x="9611444" y="4218995"/>
            <a:ext cx="0" cy="11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8505641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8505641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직선 연결선 33"/>
          <p:cNvCxnSpPr>
            <a:stCxn id="27" idx="2"/>
            <a:endCxn id="29" idx="0"/>
          </p:cNvCxnSpPr>
          <p:nvPr/>
        </p:nvCxnSpPr>
        <p:spPr>
          <a:xfrm flipH="1">
            <a:off x="9611327" y="5336619"/>
            <a:ext cx="117" cy="96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2"/>
            <a:endCxn id="30" idx="0"/>
          </p:cNvCxnSpPr>
          <p:nvPr/>
        </p:nvCxnSpPr>
        <p:spPr>
          <a:xfrm flipH="1">
            <a:off x="9610724" y="6438741"/>
            <a:ext cx="603" cy="10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직선 연결선 48"/>
          <p:cNvCxnSpPr>
            <a:stCxn id="30" idx="2"/>
            <a:endCxn id="48" idx="0"/>
          </p:cNvCxnSpPr>
          <p:nvPr/>
        </p:nvCxnSpPr>
        <p:spPr>
          <a:xfrm flipH="1">
            <a:off x="8550831" y="7553134"/>
            <a:ext cx="1059893" cy="30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표 6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5549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표 6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75549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5" name="직선 연결선 64"/>
          <p:cNvCxnSpPr>
            <a:stCxn id="30" idx="2"/>
            <a:endCxn id="64" idx="0"/>
          </p:cNvCxnSpPr>
          <p:nvPr/>
        </p:nvCxnSpPr>
        <p:spPr>
          <a:xfrm>
            <a:off x="9610724" y="7553134"/>
            <a:ext cx="1250571" cy="30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모서리가 둥근 직사각형 70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모서리가 둥근 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11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모서리가 둥근 직사각형 71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모서리가 둥근 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12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/>
          <p:cNvCxnSpPr>
            <a:stCxn id="72" idx="2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27592" y="157178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dirty="0" err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1029483" y="2318049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header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83" y="2318049"/>
                <a:ext cx="3263743" cy="646939"/>
              </a:xfrm>
              <a:prstGeom prst="rect">
                <a:avLst/>
              </a:prstGeom>
              <a:blipFill>
                <a:blip r:embed="rId13"/>
                <a:stretch>
                  <a:fillRect l="-1862" t="-4630" r="-1862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모서리가 둥근 직사각형 75"/>
          <p:cNvSpPr/>
          <p:nvPr/>
        </p:nvSpPr>
        <p:spPr>
          <a:xfrm>
            <a:off x="1510200" y="3249674"/>
            <a:ext cx="2320120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 the new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header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직선 화살표 연결선 76"/>
          <p:cNvCxnSpPr>
            <a:endCxn id="76" idx="0"/>
          </p:cNvCxnSpPr>
          <p:nvPr/>
        </p:nvCxnSpPr>
        <p:spPr>
          <a:xfrm flipH="1">
            <a:off x="2670261" y="2983691"/>
            <a:ext cx="1" cy="265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75473" y="293201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직선 화살표 연결선 78"/>
          <p:cNvCxnSpPr>
            <a:stCxn id="74" idx="2"/>
            <a:endCxn id="75" idx="0"/>
          </p:cNvCxnSpPr>
          <p:nvPr/>
        </p:nvCxnSpPr>
        <p:spPr>
          <a:xfrm flipH="1">
            <a:off x="2661355" y="2064222"/>
            <a:ext cx="4764" cy="25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3026125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/>
          <p:cNvCxnSpPr>
            <a:endCxn id="80" idx="1"/>
          </p:cNvCxnSpPr>
          <p:nvPr/>
        </p:nvCxnSpPr>
        <p:spPr>
          <a:xfrm flipV="1">
            <a:off x="2737064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80" idx="2"/>
          </p:cNvCxnSpPr>
          <p:nvPr/>
        </p:nvCxnSpPr>
        <p:spPr>
          <a:xfrm rot="5400000">
            <a:off x="4092976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60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35894" y="1691680"/>
            <a:ext cx="6912767" cy="7392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92411" y="265178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342927" y="8028384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#6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 flipH="1">
            <a:off x="9611445" y="3067851"/>
            <a:ext cx="1021060" cy="14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/>
            </p:nvGraphicFramePr>
            <p:xfrm>
              <a:off x="8505641" y="433077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/>
            </p:nvGraphicFramePr>
            <p:xfrm>
              <a:off x="8505641" y="433077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171733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171733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5430" y="5089611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5430" y="5089611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/>
            </p:nvGraphicFramePr>
            <p:xfrm>
              <a:off x="8505524" y="543290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/>
            </p:nvGraphicFramePr>
            <p:xfrm>
              <a:off x="8505524" y="543290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/>
            </p:nvGraphicFramePr>
            <p:xfrm>
              <a:off x="8504921" y="654729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/>
            </p:nvGraphicFramePr>
            <p:xfrm>
              <a:off x="8504921" y="654729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5455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직선 연결선 30"/>
          <p:cNvCxnSpPr>
            <a:stCxn id="25" idx="2"/>
            <a:endCxn id="27" idx="0"/>
          </p:cNvCxnSpPr>
          <p:nvPr/>
        </p:nvCxnSpPr>
        <p:spPr>
          <a:xfrm>
            <a:off x="9611444" y="4218995"/>
            <a:ext cx="0" cy="11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8505641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8505641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직선 연결선 33"/>
          <p:cNvCxnSpPr>
            <a:stCxn id="27" idx="2"/>
            <a:endCxn id="29" idx="0"/>
          </p:cNvCxnSpPr>
          <p:nvPr/>
        </p:nvCxnSpPr>
        <p:spPr>
          <a:xfrm flipH="1">
            <a:off x="9611327" y="5336619"/>
            <a:ext cx="117" cy="96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9" idx="2"/>
            <a:endCxn id="30" idx="0"/>
          </p:cNvCxnSpPr>
          <p:nvPr/>
        </p:nvCxnSpPr>
        <p:spPr>
          <a:xfrm flipH="1">
            <a:off x="9610724" y="6438741"/>
            <a:ext cx="603" cy="10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직선 연결선 48"/>
          <p:cNvCxnSpPr>
            <a:stCxn id="30" idx="2"/>
            <a:endCxn id="48" idx="0"/>
          </p:cNvCxnSpPr>
          <p:nvPr/>
        </p:nvCxnSpPr>
        <p:spPr>
          <a:xfrm flipH="1">
            <a:off x="8550831" y="7553134"/>
            <a:ext cx="1059893" cy="30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표 63"/>
              <p:cNvGraphicFramePr>
                <a:graphicFrameLocks noGrp="1"/>
              </p:cNvGraphicFramePr>
              <p:nvPr/>
            </p:nvGraphicFramePr>
            <p:xfrm>
              <a:off x="975549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표 63"/>
              <p:cNvGraphicFramePr>
                <a:graphicFrameLocks noGrp="1"/>
              </p:cNvGraphicFramePr>
              <p:nvPr/>
            </p:nvGraphicFramePr>
            <p:xfrm>
              <a:off x="975549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5" name="직선 연결선 64"/>
          <p:cNvCxnSpPr>
            <a:stCxn id="30" idx="2"/>
            <a:endCxn id="64" idx="0"/>
          </p:cNvCxnSpPr>
          <p:nvPr/>
        </p:nvCxnSpPr>
        <p:spPr>
          <a:xfrm>
            <a:off x="9610724" y="7553134"/>
            <a:ext cx="1250571" cy="30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모서리가 둥근 직사각형 36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모서리가 둥근 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11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모서리가 둥근 직사각형 37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모서리가 둥근 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12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8" idx="2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27592" y="157178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dirty="0" err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2661355" y="2064222"/>
            <a:ext cx="4764" cy="253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038389" y="2318049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tail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89" y="2318049"/>
                <a:ext cx="3263743" cy="646939"/>
              </a:xfrm>
              <a:prstGeom prst="rect">
                <a:avLst/>
              </a:prstGeom>
              <a:blipFill>
                <a:blip r:embed="rId13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모서리가 둥근 직사각형 42"/>
          <p:cNvSpPr/>
          <p:nvPr/>
        </p:nvSpPr>
        <p:spPr>
          <a:xfrm>
            <a:off x="1452563" y="3333501"/>
            <a:ext cx="2436831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Add the new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tail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8120" y="297055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/>
          <p:cNvCxnSpPr>
            <a:stCxn id="42" idx="2"/>
            <a:endCxn id="43" idx="0"/>
          </p:cNvCxnSpPr>
          <p:nvPr/>
        </p:nvCxnSpPr>
        <p:spPr>
          <a:xfrm>
            <a:off x="2670261" y="2964988"/>
            <a:ext cx="719" cy="368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3026125" y="272921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/>
          <p:cNvCxnSpPr>
            <a:endCxn id="46" idx="1"/>
          </p:cNvCxnSpPr>
          <p:nvPr/>
        </p:nvCxnSpPr>
        <p:spPr>
          <a:xfrm flipV="1">
            <a:off x="2737064" y="514111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6" idx="2"/>
          </p:cNvCxnSpPr>
          <p:nvPr/>
        </p:nvCxnSpPr>
        <p:spPr>
          <a:xfrm rot="5400000">
            <a:off x="4092976" y="359497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768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</p:spPr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35894" y="1691680"/>
            <a:ext cx="6912767" cy="7392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92411" y="265178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342927" y="8028384"/>
          <a:ext cx="1695683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5683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root→#1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>
            <a:stCxn id="6" idx="2"/>
            <a:endCxn id="15" idx="0"/>
          </p:cNvCxnSpPr>
          <p:nvPr/>
        </p:nvCxnSpPr>
        <p:spPr>
          <a:xfrm flipH="1">
            <a:off x="9611445" y="3067851"/>
            <a:ext cx="1021060" cy="145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8505641" y="433077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8505641" y="433077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171733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42927" y="2171733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5430" y="5089611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5430" y="5089611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8505524" y="543290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8505524" y="543290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/>
            </p:nvGraphicFramePr>
            <p:xfrm>
              <a:off x="8504921" y="654729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/>
            </p:nvGraphicFramePr>
            <p:xfrm>
              <a:off x="8504921" y="654729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5455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직선 연결선 13"/>
          <p:cNvCxnSpPr>
            <a:stCxn id="15" idx="2"/>
            <a:endCxn id="9" idx="0"/>
          </p:cNvCxnSpPr>
          <p:nvPr/>
        </p:nvCxnSpPr>
        <p:spPr>
          <a:xfrm>
            <a:off x="9611444" y="4218995"/>
            <a:ext cx="0" cy="11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5641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505641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9" idx="2"/>
            <a:endCxn id="12" idx="0"/>
          </p:cNvCxnSpPr>
          <p:nvPr/>
        </p:nvCxnSpPr>
        <p:spPr>
          <a:xfrm flipH="1">
            <a:off x="9611327" y="5336619"/>
            <a:ext cx="117" cy="96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2"/>
            <a:endCxn id="13" idx="0"/>
          </p:cNvCxnSpPr>
          <p:nvPr/>
        </p:nvCxnSpPr>
        <p:spPr>
          <a:xfrm flipH="1">
            <a:off x="9610724" y="6438741"/>
            <a:ext cx="603" cy="10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/>
            </p:nvGraphicFramePr>
            <p:xfrm>
              <a:off x="744502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 18"/>
          <p:cNvCxnSpPr>
            <a:stCxn id="13" idx="2"/>
            <a:endCxn id="18" idx="0"/>
          </p:cNvCxnSpPr>
          <p:nvPr/>
        </p:nvCxnSpPr>
        <p:spPr>
          <a:xfrm flipH="1">
            <a:off x="8550831" y="7553134"/>
            <a:ext cx="1059893" cy="30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/>
            </p:nvGraphicFramePr>
            <p:xfrm>
              <a:off x="975549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/>
            </p:nvGraphicFramePr>
            <p:xfrm>
              <a:off x="9755492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직선 연결선 20"/>
          <p:cNvCxnSpPr>
            <a:stCxn id="13" idx="2"/>
            <a:endCxn id="20" idx="0"/>
          </p:cNvCxnSpPr>
          <p:nvPr/>
        </p:nvCxnSpPr>
        <p:spPr>
          <a:xfrm>
            <a:off x="9610724" y="7553134"/>
            <a:ext cx="1250571" cy="302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9510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45022" t="-101515" r="-866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45022" t="-201515" r="-86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45022" t="-301515" r="-86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45022" t="-401515" r="-866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45022" t="-501515" r="-866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11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12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the current node has a child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6" y="1547113"/>
                <a:ext cx="4223228" cy="646939"/>
              </a:xfrm>
              <a:prstGeom prst="rect">
                <a:avLst/>
              </a:prstGeom>
              <a:blipFill>
                <a:blip r:embed="rId13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>
            <a:stCxn id="25" idx="2"/>
            <a:endCxn id="26" idx="0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2"/>
          </p:cNvCxnSpPr>
          <p:nvPr/>
        </p:nvCxnSpPr>
        <p:spPr>
          <a:xfrm flipH="1">
            <a:off x="2667988" y="2194052"/>
            <a:ext cx="2273" cy="2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024688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화살표 연결선 29"/>
          <p:cNvCxnSpPr>
            <a:endCxn id="29" idx="1"/>
          </p:cNvCxnSpPr>
          <p:nvPr/>
        </p:nvCxnSpPr>
        <p:spPr>
          <a:xfrm flipV="1">
            <a:off x="2735627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9" idx="2"/>
          </p:cNvCxnSpPr>
          <p:nvPr/>
        </p:nvCxnSpPr>
        <p:spPr>
          <a:xfrm rot="5400000">
            <a:off x="4091539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26025" y="219405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45663" y="2497920"/>
            <a:ext cx="2049196" cy="5911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Increase the count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of the child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51949" y="3378765"/>
            <a:ext cx="2042911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child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/>
          <p:cNvCxnSpPr>
            <a:stCxn id="33" idx="2"/>
            <a:endCxn id="34" idx="0"/>
          </p:cNvCxnSpPr>
          <p:nvPr/>
        </p:nvCxnSpPr>
        <p:spPr>
          <a:xfrm>
            <a:off x="2670262" y="3089089"/>
            <a:ext cx="3143" cy="289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8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Horizontal and vertical data format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897614"/>
                  </p:ext>
                </p:extLst>
              </p:nvPr>
            </p:nvGraphicFramePr>
            <p:xfrm>
              <a:off x="4367812" y="2102274"/>
              <a:ext cx="7704846" cy="2035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047">
                      <a:extLst>
                        <a:ext uri="{9D8B030D-6E8A-4147-A177-3AD203B41FA5}">
                          <a16:colId xmlns:a16="http://schemas.microsoft.com/office/drawing/2014/main" val="3953513711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956408069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7972481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22364582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775464125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691603245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65063417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55587489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720522199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63172377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15560257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45818593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007072028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68689277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39373249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77780138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3518391472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437588344"/>
                        </a:ext>
                      </a:extLst>
                    </a:gridCol>
                  </a:tblGrid>
                  <a:tr h="266536">
                    <a:tc gridSpan="1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23013"/>
                      </a:ext>
                    </a:extLst>
                  </a:tr>
                  <a:tr h="266536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1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59066"/>
                      </a:ext>
                    </a:extLst>
                  </a:tr>
                  <a:tr h="266536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023004"/>
                      </a:ext>
                    </a:extLst>
                  </a:tr>
                  <a:tr h="103000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Transactions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26763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897614"/>
                  </p:ext>
                </p:extLst>
              </p:nvPr>
            </p:nvGraphicFramePr>
            <p:xfrm>
              <a:off x="4367812" y="2102274"/>
              <a:ext cx="7704846" cy="20358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047">
                      <a:extLst>
                        <a:ext uri="{9D8B030D-6E8A-4147-A177-3AD203B41FA5}">
                          <a16:colId xmlns:a16="http://schemas.microsoft.com/office/drawing/2014/main" val="3953513711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956408069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7972481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22364582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775464125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691603245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65063417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55587489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720522199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63172377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15560257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45818593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007072028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686892777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393732493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1777801384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3518391472"/>
                        </a:ext>
                      </a:extLst>
                    </a:gridCol>
                    <a:gridCol w="428047">
                      <a:extLst>
                        <a:ext uri="{9D8B030D-6E8A-4147-A177-3AD203B41FA5}">
                          <a16:colId xmlns:a16="http://schemas.microsoft.com/office/drawing/2014/main" val="2437588344"/>
                        </a:ext>
                      </a:extLst>
                    </a:gridCol>
                  </a:tblGrid>
                  <a:tr h="335280">
                    <a:tc gridSpan="1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23013"/>
                      </a:ext>
                    </a:extLst>
                  </a:tr>
                  <a:tr h="335280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17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259066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786" r="-1585915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857" t="-201786" r="-1508571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857" t="-201786" r="-1408571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857" t="-201786" r="-1308571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775" t="-201786" r="-1190141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286" t="-201786" r="-1107143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286" t="-201786" r="-1007143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2958" t="-201786" r="-892958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714" t="-201786" r="-805714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714" t="-201786" r="-705714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05714" t="-201786" r="-605714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88732" t="-201786" r="-497183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07143" t="-201786" r="-404286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7143" t="-201786" r="-304286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7143" t="-201786" r="-204286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84507" t="-201786" r="-101408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8571" t="-201786" r="-2857" b="-3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023004"/>
                      </a:ext>
                    </a:extLst>
                  </a:tr>
                  <a:tr h="103000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Transactions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2676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31958" y="4171890"/>
            <a:ext cx="264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Horizontal data format</a:t>
            </a:r>
            <a:endParaRPr lang="ko-KR" altLang="en-US" sz="2000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1007" y="4171890"/>
            <a:ext cx="2318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Vertical data format</a:t>
            </a:r>
            <a:endParaRPr lang="ko-KR" altLang="en-US" sz="2000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976081"/>
                  </p:ext>
                </p:extLst>
              </p:nvPr>
            </p:nvGraphicFramePr>
            <p:xfrm>
              <a:off x="699887" y="1924274"/>
              <a:ext cx="3307881" cy="22089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7982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1919899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15566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2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2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2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2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2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2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2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2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2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2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2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ko-KR" altLang="en-US" sz="12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2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2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2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2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2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976081"/>
                  </p:ext>
                </p:extLst>
              </p:nvPr>
            </p:nvGraphicFramePr>
            <p:xfrm>
              <a:off x="699887" y="1924274"/>
              <a:ext cx="3307881" cy="22089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7982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1919899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15566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2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2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68" t="-201923" r="-633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2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68" t="-301923" r="-633" b="-3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2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68" t="-401923" r="-63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2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68" t="-501923" r="-633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15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2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68" t="-601923" r="-633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883584"/>
              </p:ext>
            </p:extLst>
          </p:nvPr>
        </p:nvGraphicFramePr>
        <p:xfrm>
          <a:off x="2495600" y="4986564"/>
          <a:ext cx="8136904" cy="368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67808" y="5004048"/>
                <a:ext cx="43667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visits: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𝟐𝟎𝟎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16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5004048"/>
                <a:ext cx="4366708" cy="338554"/>
              </a:xfrm>
              <a:prstGeom prst="rect">
                <a:avLst/>
              </a:prstGeom>
              <a:blipFill>
                <a:blip r:embed="rId5"/>
                <a:stretch>
                  <a:fillRect l="-838" t="-7273" b="-2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75503" y="8347347"/>
                <a:ext cx="531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503" y="8347347"/>
                <a:ext cx="531749" cy="276999"/>
              </a:xfrm>
              <a:prstGeom prst="rect">
                <a:avLst/>
              </a:prstGeom>
              <a:blipFill>
                <a:blip r:embed="rId6"/>
                <a:stretch>
                  <a:fillRect l="-16092" r="-16092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50507" y="8337436"/>
                <a:ext cx="54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507" y="8337436"/>
                <a:ext cx="543417" cy="276999"/>
              </a:xfrm>
              <a:prstGeom prst="rect">
                <a:avLst/>
              </a:prstGeom>
              <a:blipFill>
                <a:blip r:embed="rId7"/>
                <a:stretch>
                  <a:fillRect l="-10112" t="-2222" r="-14607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0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</p:spPr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9508" y="1691680"/>
            <a:ext cx="7429153" cy="7392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04245" y="2459765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685652" y="8028384"/>
          <a:ext cx="163218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#1→#7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>
            <a:stCxn id="6" idx="2"/>
            <a:endCxn id="15" idx="0"/>
          </p:cNvCxnSpPr>
          <p:nvPr/>
        </p:nvCxnSpPr>
        <p:spPr>
          <a:xfrm>
            <a:off x="9144339" y="2875830"/>
            <a:ext cx="2308" cy="337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60817" y="448932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60817" y="448932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5653" y="2171733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5653" y="2171733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68155" y="5089611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68155" y="5089611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60700" y="5582384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60700" y="5582384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60097" y="668423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60097" y="668423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직선 연결선 13"/>
          <p:cNvCxnSpPr>
            <a:stCxn id="15" idx="2"/>
            <a:endCxn id="9" idx="0"/>
          </p:cNvCxnSpPr>
          <p:nvPr/>
        </p:nvCxnSpPr>
        <p:spPr>
          <a:xfrm flipH="1">
            <a:off x="8066620" y="4218995"/>
            <a:ext cx="1080027" cy="27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40844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40844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770" t="-203636" r="-223009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9" idx="2"/>
            <a:endCxn id="12" idx="0"/>
          </p:cNvCxnSpPr>
          <p:nvPr/>
        </p:nvCxnSpPr>
        <p:spPr>
          <a:xfrm flipH="1">
            <a:off x="8066503" y="5495163"/>
            <a:ext cx="117" cy="87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2"/>
            <a:endCxn id="13" idx="0"/>
          </p:cNvCxnSpPr>
          <p:nvPr/>
        </p:nvCxnSpPr>
        <p:spPr>
          <a:xfrm flipH="1">
            <a:off x="8065900" y="6588224"/>
            <a:ext cx="603" cy="9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80044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80044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 18"/>
          <p:cNvCxnSpPr>
            <a:stCxn id="13" idx="2"/>
            <a:endCxn id="18" idx="0"/>
          </p:cNvCxnSpPr>
          <p:nvPr/>
        </p:nvCxnSpPr>
        <p:spPr>
          <a:xfrm flipH="1">
            <a:off x="7585847" y="7690075"/>
            <a:ext cx="480053" cy="16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050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0508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770" t="-203636" r="-223009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직선 연결선 20"/>
          <p:cNvCxnSpPr>
            <a:stCxn id="13" idx="2"/>
            <a:endCxn id="20" idx="0"/>
          </p:cNvCxnSpPr>
          <p:nvPr/>
        </p:nvCxnSpPr>
        <p:spPr>
          <a:xfrm>
            <a:off x="8065900" y="7690075"/>
            <a:ext cx="1830411" cy="16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76466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76466" y="5724128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101515" r="-862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201515" r="-862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301515" r="-86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401515" r="-862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501515" r="-862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모서리가 둥근 직사각형 47"/>
              <p:cNvSpPr/>
              <p:nvPr/>
            </p:nvSpPr>
            <p:spPr>
              <a:xfrm>
                <a:off x="2269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모서리가 둥근 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" y="298975"/>
                <a:ext cx="2495403" cy="480053"/>
              </a:xfrm>
              <a:prstGeom prst="roundRect">
                <a:avLst/>
              </a:prstGeom>
              <a:blipFill>
                <a:blip r:embed="rId12"/>
                <a:stretch>
                  <a:fillRect l="-3650" r="-3893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모서리가 둥근 직사각형 48"/>
              <p:cNvSpPr/>
              <p:nvPr/>
            </p:nvSpPr>
            <p:spPr>
              <a:xfrm>
                <a:off x="142901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모서리가 둥근 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13" y="887815"/>
                <a:ext cx="2049196" cy="480053"/>
              </a:xfrm>
              <a:prstGeom prst="roundRect">
                <a:avLst/>
              </a:prstGeom>
              <a:blipFill>
                <a:blip r:embed="rId13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341995" y="1547113"/>
                <a:ext cx="4223228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Does the current node has a child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5" y="1547113"/>
                <a:ext cx="4223228" cy="646939"/>
              </a:xfrm>
              <a:prstGeom prst="rect">
                <a:avLst/>
              </a:prstGeom>
              <a:blipFill>
                <a:blip r:embed="rId14"/>
                <a:stretch>
                  <a:fillRect t="-4630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2453610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모서리가 둥근 직사각형 51"/>
              <p:cNvSpPr/>
              <p:nvPr/>
            </p:nvSpPr>
            <p:spPr>
              <a:xfrm>
                <a:off x="1059182" y="2466290"/>
                <a:ext cx="2784308" cy="600247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Create a new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item.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모서리가 둥근 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82" y="2466290"/>
                <a:ext cx="2784308" cy="600247"/>
              </a:xfrm>
              <a:prstGeom prst="roundRect">
                <a:avLst/>
              </a:prstGeom>
              <a:blipFill>
                <a:blip r:embed="rId15"/>
                <a:stretch>
                  <a:fillRect l="-2838" t="-10000" r="-3057" b="-21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452988" y="217250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/>
          <p:cNvCxnSpPr>
            <a:stCxn id="50" idx="2"/>
            <a:endCxn id="52" idx="0"/>
          </p:cNvCxnSpPr>
          <p:nvPr/>
        </p:nvCxnSpPr>
        <p:spPr>
          <a:xfrm flipH="1">
            <a:off x="2451337" y="2194052"/>
            <a:ext cx="2273" cy="2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992018" y="3221273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count of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 as 1.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 flipH="1">
            <a:off x="2384173" y="3085512"/>
            <a:ext cx="1" cy="135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992018" y="4013641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parent–child rel.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between current and new.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화살표 연결선 57"/>
          <p:cNvCxnSpPr>
            <a:stCxn id="55" idx="2"/>
            <a:endCxn id="57" idx="0"/>
          </p:cNvCxnSpPr>
          <p:nvPr/>
        </p:nvCxnSpPr>
        <p:spPr>
          <a:xfrm>
            <a:off x="2384172" y="3821520"/>
            <a:ext cx="0" cy="19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992018" y="4839729"/>
            <a:ext cx="2784308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직선 화살표 연결선 59"/>
          <p:cNvCxnSpPr>
            <a:stCxn id="57" idx="2"/>
            <a:endCxn id="59" idx="0"/>
          </p:cNvCxnSpPr>
          <p:nvPr/>
        </p:nvCxnSpPr>
        <p:spPr>
          <a:xfrm>
            <a:off x="2384172" y="4613888"/>
            <a:ext cx="0" cy="225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2808037" y="284423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>
            <a:endCxn id="61" idx="1"/>
          </p:cNvCxnSpPr>
          <p:nvPr/>
        </p:nvCxnSpPr>
        <p:spPr>
          <a:xfrm flipV="1">
            <a:off x="2518976" y="525612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61" idx="2"/>
          </p:cNvCxnSpPr>
          <p:nvPr/>
        </p:nvCxnSpPr>
        <p:spPr>
          <a:xfrm rot="5400000">
            <a:off x="3874888" y="370998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표 6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370792" y="451395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표 6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370792" y="451395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0" name="직선 연결선 69"/>
          <p:cNvCxnSpPr>
            <a:stCxn id="15" idx="2"/>
            <a:endCxn id="65" idx="0"/>
          </p:cNvCxnSpPr>
          <p:nvPr/>
        </p:nvCxnSpPr>
        <p:spPr>
          <a:xfrm>
            <a:off x="9146647" y="4218995"/>
            <a:ext cx="1329948" cy="2949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63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</p:spPr>
        <p:txBody>
          <a:bodyPr/>
          <a:lstStyle/>
          <a:p>
            <a:pPr algn="r"/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9508" y="1691680"/>
            <a:ext cx="7429153" cy="7392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04245" y="2459765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685652" y="8028384"/>
          <a:ext cx="163218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#1→#7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>
            <a:stCxn id="6" idx="2"/>
            <a:endCxn id="15" idx="0"/>
          </p:cNvCxnSpPr>
          <p:nvPr/>
        </p:nvCxnSpPr>
        <p:spPr>
          <a:xfrm>
            <a:off x="9144339" y="2875830"/>
            <a:ext cx="2308" cy="337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6960817" y="448932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6960817" y="448932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4685653" y="2171733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4685653" y="2171733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68155" y="5089611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#7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68155" y="5089611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208621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308621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415789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506897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617544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705172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#7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6960700" y="5582384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/>
            </p:nvGraphicFramePr>
            <p:xfrm>
              <a:off x="6960700" y="5582384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/>
            </p:nvGraphicFramePr>
            <p:xfrm>
              <a:off x="6960097" y="668423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/>
            </p:nvGraphicFramePr>
            <p:xfrm>
              <a:off x="6960097" y="668423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직선 연결선 13"/>
          <p:cNvCxnSpPr>
            <a:stCxn id="15" idx="2"/>
            <a:endCxn id="9" idx="0"/>
          </p:cNvCxnSpPr>
          <p:nvPr/>
        </p:nvCxnSpPr>
        <p:spPr>
          <a:xfrm flipH="1">
            <a:off x="8066620" y="4218995"/>
            <a:ext cx="1080027" cy="27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8040844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8040844" y="3213155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770" t="-203636" r="-223009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9" idx="2"/>
            <a:endCxn id="12" idx="0"/>
          </p:cNvCxnSpPr>
          <p:nvPr/>
        </p:nvCxnSpPr>
        <p:spPr>
          <a:xfrm flipH="1">
            <a:off x="8066503" y="5495163"/>
            <a:ext cx="117" cy="87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2"/>
            <a:endCxn id="13" idx="0"/>
          </p:cNvCxnSpPr>
          <p:nvPr/>
        </p:nvCxnSpPr>
        <p:spPr>
          <a:xfrm flipH="1">
            <a:off x="8065900" y="6588224"/>
            <a:ext cx="603" cy="9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/>
            </p:nvGraphicFramePr>
            <p:xfrm>
              <a:off x="6480044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/>
            </p:nvGraphicFramePr>
            <p:xfrm>
              <a:off x="6480044" y="7855737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 18"/>
          <p:cNvCxnSpPr>
            <a:stCxn id="13" idx="2"/>
            <a:endCxn id="18" idx="0"/>
          </p:cNvCxnSpPr>
          <p:nvPr/>
        </p:nvCxnSpPr>
        <p:spPr>
          <a:xfrm flipH="1">
            <a:off x="7585847" y="7690075"/>
            <a:ext cx="480053" cy="16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0507" y="7855737"/>
              <a:ext cx="249006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239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0507" y="7855737"/>
              <a:ext cx="249006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239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923" t="-203636" r="-295192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직선 연결선 20"/>
          <p:cNvCxnSpPr>
            <a:stCxn id="13" idx="2"/>
            <a:endCxn id="20" idx="0"/>
          </p:cNvCxnSpPr>
          <p:nvPr/>
        </p:nvCxnSpPr>
        <p:spPr>
          <a:xfrm>
            <a:off x="8065900" y="7690075"/>
            <a:ext cx="1830411" cy="16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60509" y="5969777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60509" y="5969777"/>
              <a:ext cx="2031236" cy="24031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840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406396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101515" r="-862" b="-4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201515" r="-862" b="-3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306154" r="-862" b="-2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400000" r="-862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44828" t="-500000" r="-862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표 6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370792" y="451395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표 6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370792" y="451395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0" name="직선 연결선 69"/>
          <p:cNvCxnSpPr>
            <a:stCxn id="15" idx="2"/>
            <a:endCxn id="65" idx="0"/>
          </p:cNvCxnSpPr>
          <p:nvPr/>
        </p:nvCxnSpPr>
        <p:spPr>
          <a:xfrm>
            <a:off x="9146647" y="4218995"/>
            <a:ext cx="1329948" cy="294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/>
              <p:cNvSpPr/>
              <p:nvPr/>
            </p:nvSpPr>
            <p:spPr>
              <a:xfrm>
                <a:off x="1032685" y="2271380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header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85" y="2271380"/>
                <a:ext cx="3263743" cy="646939"/>
              </a:xfrm>
              <a:prstGeom prst="rect">
                <a:avLst/>
              </a:prstGeom>
              <a:blipFill>
                <a:blip r:embed="rId13"/>
                <a:stretch>
                  <a:fillRect l="-1859" t="-5556" r="-1673" b="-1574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/>
              <p:cNvSpPr/>
              <p:nvPr/>
            </p:nvSpPr>
            <p:spPr>
              <a:xfrm>
                <a:off x="1032683" y="3294367"/>
                <a:ext cx="3263743" cy="646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tail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table, is there a node</a:t>
                </a:r>
              </a:p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whose item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 ?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83" y="3294367"/>
                <a:ext cx="3263743" cy="646939"/>
              </a:xfrm>
              <a:prstGeom prst="rect">
                <a:avLst/>
              </a:prstGeom>
              <a:blipFill>
                <a:blip r:embed="rId14"/>
                <a:stretch>
                  <a:fillRect t="-4587" b="-1467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2714093" y="2918319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87067" y="4283969"/>
            <a:ext cx="3154973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the next link of the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existing node as the new node.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직선 화살표 연결선 23"/>
          <p:cNvCxnSpPr>
            <a:stCxn id="64" idx="2"/>
            <a:endCxn id="66" idx="0"/>
          </p:cNvCxnSpPr>
          <p:nvPr/>
        </p:nvCxnSpPr>
        <p:spPr>
          <a:xfrm flipH="1">
            <a:off x="2664556" y="2918319"/>
            <a:ext cx="1" cy="37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2"/>
            <a:endCxn id="68" idx="0"/>
          </p:cNvCxnSpPr>
          <p:nvPr/>
        </p:nvCxnSpPr>
        <p:spPr>
          <a:xfrm flipH="1">
            <a:off x="2664554" y="3941306"/>
            <a:ext cx="1" cy="34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모서리가 둥근 직사각형 72"/>
              <p:cNvSpPr/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transaction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모서리가 둥근 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98975"/>
                <a:ext cx="2495403" cy="480053"/>
              </a:xfrm>
              <a:prstGeom prst="roundRect">
                <a:avLst/>
              </a:prstGeom>
              <a:blipFill>
                <a:blip r:embed="rId15"/>
                <a:stretch>
                  <a:fillRect l="-3641" r="-3641" b="-9877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모서리가 둥근 직사각형 73"/>
              <p:cNvSpPr/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/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867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867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item</a:t>
                </a:r>
                <a:endParaRPr lang="ko-KR" altLang="en-US" sz="1867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모서리가 둥근 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63" y="887815"/>
                <a:ext cx="2049196" cy="480053"/>
              </a:xfrm>
              <a:prstGeom prst="roundRect">
                <a:avLst/>
              </a:prstGeom>
              <a:blipFill>
                <a:blip r:embed="rId16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/>
          <p:cNvCxnSpPr>
            <a:stCxn id="74" idx="2"/>
          </p:cNvCxnSpPr>
          <p:nvPr/>
        </p:nvCxnSpPr>
        <p:spPr>
          <a:xfrm flipH="1">
            <a:off x="2670261" y="1367868"/>
            <a:ext cx="1" cy="179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27592" y="157178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endParaRPr lang="ko-KR" altLang="en-US" sz="2400" dirty="0" err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26125" y="272921"/>
            <a:ext cx="3622936" cy="4823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current node as the root node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직선 화살표 연결선 77"/>
          <p:cNvCxnSpPr>
            <a:endCxn id="77" idx="1"/>
          </p:cNvCxnSpPr>
          <p:nvPr/>
        </p:nvCxnSpPr>
        <p:spPr>
          <a:xfrm flipV="1">
            <a:off x="2737064" y="514111"/>
            <a:ext cx="289061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7" idx="2"/>
          </p:cNvCxnSpPr>
          <p:nvPr/>
        </p:nvCxnSpPr>
        <p:spPr>
          <a:xfrm rot="5400000">
            <a:off x="4092976" y="359497"/>
            <a:ext cx="348813" cy="11404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6" idx="2"/>
            <a:endCxn id="64" idx="0"/>
          </p:cNvCxnSpPr>
          <p:nvPr/>
        </p:nvCxnSpPr>
        <p:spPr>
          <a:xfrm flipH="1">
            <a:off x="2664556" y="2064222"/>
            <a:ext cx="1563" cy="207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721741" y="3899926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/>
          <p:cNvCxnSpPr>
            <a:stCxn id="68" idx="2"/>
          </p:cNvCxnSpPr>
          <p:nvPr/>
        </p:nvCxnSpPr>
        <p:spPr>
          <a:xfrm>
            <a:off x="2664553" y="4884215"/>
            <a:ext cx="0" cy="22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087067" y="5127959"/>
            <a:ext cx="3154973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Replace the existing node to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new node in tail table.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72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75520" y="1691680"/>
            <a:ext cx="10369152" cy="72968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60855" y="2267744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>
            <a:stCxn id="5" idx="2"/>
            <a:endCxn id="14" idx="0"/>
          </p:cNvCxnSpPr>
          <p:nvPr/>
        </p:nvCxnSpPr>
        <p:spPr>
          <a:xfrm flipH="1">
            <a:off x="7017257" y="2683808"/>
            <a:ext cx="1883692" cy="337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82167" y="4297301"/>
              <a:ext cx="2317328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51232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82167" y="4297301"/>
              <a:ext cx="2317328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51232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962" t="-203636" r="-268269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1345" y="1979712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01345" y="1979712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08621" r="-152212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08621" r="-152212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15789" r="-152212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06897" r="-152212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17544" r="-152212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705172" r="-152212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83847" y="4860032"/>
              <a:ext cx="1811887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123208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#8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#9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83847" y="4860032"/>
              <a:ext cx="1811887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123208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770" t="-208621" r="-16548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770" t="-308621" r="-16548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#8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7751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770" t="-415789" r="-16548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98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770" t="-506897" r="-16548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58495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770" t="-617544" r="-16548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#9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7947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770" t="-705172" r="-16548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034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1309" y="539036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1309" y="539036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0706" y="649221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30706" y="649221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14" idx="2"/>
            <a:endCxn id="8" idx="0"/>
          </p:cNvCxnSpPr>
          <p:nvPr/>
        </p:nvCxnSpPr>
        <p:spPr>
          <a:xfrm flipH="1">
            <a:off x="5940832" y="4026973"/>
            <a:ext cx="1076425" cy="27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11453" y="302113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11453" y="302113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직선 연결선 14"/>
          <p:cNvCxnSpPr>
            <a:stCxn id="8" idx="2"/>
            <a:endCxn id="11" idx="0"/>
          </p:cNvCxnSpPr>
          <p:nvPr/>
        </p:nvCxnSpPr>
        <p:spPr>
          <a:xfrm flipH="1">
            <a:off x="5937113" y="5303142"/>
            <a:ext cx="3719" cy="87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2"/>
            <a:endCxn id="12" idx="0"/>
          </p:cNvCxnSpPr>
          <p:nvPr/>
        </p:nvCxnSpPr>
        <p:spPr>
          <a:xfrm flipH="1">
            <a:off x="5936509" y="6396203"/>
            <a:ext cx="603" cy="9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80057" y="7868052"/>
              <a:ext cx="2400265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03416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80057" y="7868052"/>
              <a:ext cx="2400265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03416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962" t="-203636" r="-281731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2" idx="2"/>
            <a:endCxn id="17" idx="0"/>
          </p:cNvCxnSpPr>
          <p:nvPr/>
        </p:nvCxnSpPr>
        <p:spPr>
          <a:xfrm flipH="1">
            <a:off x="4880189" y="7498054"/>
            <a:ext cx="1056321" cy="36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90866" y="7855737"/>
              <a:ext cx="249006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239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90866" y="7855737"/>
              <a:ext cx="249006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239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962" t="-203636" r="-29615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5936510" y="7498054"/>
            <a:ext cx="1599391" cy="357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04457" y="4297301"/>
              <a:ext cx="2499641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33545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04457" y="4297301"/>
              <a:ext cx="2499641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33545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962" t="-203636" r="-297115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14" idx="2"/>
            <a:endCxn id="21" idx="0"/>
          </p:cNvCxnSpPr>
          <p:nvPr/>
        </p:nvCxnSpPr>
        <p:spPr>
          <a:xfrm>
            <a:off x="7017257" y="4026973"/>
            <a:ext cx="1437020" cy="27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52" y="3357162"/>
              <a:ext cx="1650558" cy="25817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20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055351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568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52" y="3357162"/>
              <a:ext cx="1650558" cy="25817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520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055351">
                      <a:extLst>
                        <a:ext uri="{9D8B030D-6E8A-4147-A177-3AD203B41FA5}">
                          <a16:colId xmlns:a16="http://schemas.microsoft.com/office/drawing/2014/main" val="308133832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TID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Items Bought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100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56897" t="-145455" r="-1149" b="-4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200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56897" t="-245455" r="-1149" b="-3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300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56897" t="-345455" r="-1149" b="-2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400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56897" t="-445455" r="-1149" b="-1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4005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500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56897" t="-545455" r="-1149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33689" y="302343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33689" y="3023432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직선 연결선 27"/>
          <p:cNvCxnSpPr>
            <a:stCxn id="5" idx="2"/>
            <a:endCxn id="27" idx="0"/>
          </p:cNvCxnSpPr>
          <p:nvPr/>
        </p:nvCxnSpPr>
        <p:spPr>
          <a:xfrm>
            <a:off x="8900948" y="2683808"/>
            <a:ext cx="2038544" cy="3396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34061" y="432193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34061" y="432193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10939493" y="4029272"/>
            <a:ext cx="372" cy="29265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37053" y="549516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3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837053" y="5495163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7" name="직선 연결선 36"/>
          <p:cNvCxnSpPr>
            <a:stCxn id="31" idx="2"/>
            <a:endCxn id="36" idx="0"/>
          </p:cNvCxnSpPr>
          <p:nvPr/>
        </p:nvCxnSpPr>
        <p:spPr>
          <a:xfrm>
            <a:off x="10939864" y="5327771"/>
            <a:ext cx="2992" cy="16739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904063" y="7870977"/>
          <a:ext cx="1632181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1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Current 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Node: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…→#10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8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01689" y="1381525"/>
            <a:ext cx="11350961" cy="75848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20695" y="2190321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  <a:endCxn id="12" idx="0"/>
          </p:cNvCxnSpPr>
          <p:nvPr/>
        </p:nvCxnSpPr>
        <p:spPr>
          <a:xfrm flipH="1">
            <a:off x="5577097" y="2606386"/>
            <a:ext cx="1883692" cy="337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42007" y="4219879"/>
              <a:ext cx="2317328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51232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42007" y="4219879"/>
              <a:ext cx="2317328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51232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962" t="-203636" r="-268269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425" y="1499659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425" y="1499659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10345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10345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17544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08621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19298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706897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91149" y="5312940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91149" y="5312940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90546" y="641479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90546" y="641479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4500672" y="3949551"/>
            <a:ext cx="1076425" cy="27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71293" y="29437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71293" y="29437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 flipH="1">
            <a:off x="4496953" y="5225719"/>
            <a:ext cx="3719" cy="87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 flipH="1">
            <a:off x="4496349" y="6318780"/>
            <a:ext cx="603" cy="9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51865" y="7790629"/>
              <a:ext cx="2400265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03416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51865" y="7790629"/>
              <a:ext cx="2400265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03416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962" t="-203636" r="-281731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3151997" y="7420631"/>
            <a:ext cx="1344353" cy="36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50706" y="7778315"/>
              <a:ext cx="249006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239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50706" y="7778315"/>
              <a:ext cx="249006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239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962" t="-203636" r="-29615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4496350" y="7420631"/>
            <a:ext cx="1599391" cy="357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64297" y="4219879"/>
              <a:ext cx="2499641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33545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64297" y="4219879"/>
              <a:ext cx="2499641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33545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962" t="-203636" r="-297115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5577097" y="3949551"/>
            <a:ext cx="1437020" cy="27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3529" y="294600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3529" y="294600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7460788" y="2606385"/>
            <a:ext cx="2038544" cy="33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3901" y="4244508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3901" y="4244508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9499333" y="3951849"/>
            <a:ext cx="372" cy="292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6893" y="5417740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6893" y="5417740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9499704" y="5250348"/>
            <a:ext cx="2992" cy="167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4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31771" y="2171733"/>
            <a:ext cx="4128459" cy="67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</a:t>
            </a:r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42078" y="3125357"/>
            <a:ext cx="3307844" cy="6469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Does it has a single path?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7435" y="4259786"/>
            <a:ext cx="3648405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Save all combinations of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items in the path.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57518" y="4260523"/>
            <a:ext cx="3648405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∙ Save items.</a:t>
            </a:r>
          </a:p>
          <a:p>
            <a:pPr algn="just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∙ Construct conditional FP–trees.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꺾인 연결선 8"/>
          <p:cNvCxnSpPr>
            <a:stCxn id="5" idx="2"/>
            <a:endCxn id="6" idx="0"/>
          </p:cNvCxnSpPr>
          <p:nvPr/>
        </p:nvCxnSpPr>
        <p:spPr>
          <a:xfrm rot="5400000">
            <a:off x="4220076" y="2383859"/>
            <a:ext cx="487489" cy="3264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2"/>
            <a:endCxn id="7" idx="0"/>
          </p:cNvCxnSpPr>
          <p:nvPr/>
        </p:nvCxnSpPr>
        <p:spPr>
          <a:xfrm rot="16200000" flipH="1">
            <a:off x="7394747" y="2473549"/>
            <a:ext cx="488227" cy="30857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3"/>
            <a:endCxn id="4" idx="3"/>
          </p:cNvCxnSpPr>
          <p:nvPr/>
        </p:nvCxnSpPr>
        <p:spPr>
          <a:xfrm flipH="1" flipV="1">
            <a:off x="8160230" y="2507771"/>
            <a:ext cx="2845693" cy="2052876"/>
          </a:xfrm>
          <a:prstGeom prst="bentConnector3">
            <a:avLst>
              <a:gd name="adj1" fmla="val -10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9488" y="365463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8288" y="365746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4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01689" y="1381525"/>
            <a:ext cx="11350961" cy="75848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20695" y="2190321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4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  <a:endCxn id="12" idx="0"/>
          </p:cNvCxnSpPr>
          <p:nvPr/>
        </p:nvCxnSpPr>
        <p:spPr>
          <a:xfrm flipH="1">
            <a:off x="5577097" y="2606386"/>
            <a:ext cx="1883692" cy="337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42007" y="4219879"/>
              <a:ext cx="2317328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51232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42007" y="4219879"/>
              <a:ext cx="2317328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51232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962" t="-203636" r="-268269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425" y="1499659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454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11425" y="1499659"/>
              <a:ext cx="1713180" cy="2834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102450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210345" r="-15132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#1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310345" r="-15132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#2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417544" r="-151327" b="-3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#3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508621" r="-151327" b="-2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#4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619298" r="-151327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#5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885" t="-706897" r="-15132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latin typeface="Cambria Math" panose="02040503050406030204" pitchFamily="18" charset="0"/>
                            </a:rPr>
                            <a:t>Node:</a:t>
                          </a:r>
                          <a:r>
                            <a:rPr lang="en-US" altLang="ko-KR" sz="1500" baseline="0" dirty="0" smtClean="0">
                              <a:latin typeface="Cambria Math" panose="02040503050406030204" pitchFamily="18" charset="0"/>
                            </a:rPr>
                            <a:t> #6</a:t>
                          </a:r>
                          <a:endParaRPr lang="ko-KR" altLang="en-US" sz="15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91149" y="5312940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91149" y="5312940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90546" y="641479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90546" y="641479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4500672" y="3949551"/>
            <a:ext cx="1076425" cy="27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71293" y="29437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71293" y="2943711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 flipH="1">
            <a:off x="4496953" y="5225719"/>
            <a:ext cx="3719" cy="87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 flipH="1">
            <a:off x="4496349" y="6318780"/>
            <a:ext cx="603" cy="9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51865" y="7790629"/>
              <a:ext cx="2400265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03416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51865" y="7790629"/>
              <a:ext cx="2400265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03416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#5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962" t="-203636" r="-281731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3151997" y="7420631"/>
            <a:ext cx="1344353" cy="369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50706" y="7778315"/>
              <a:ext cx="249006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239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50706" y="7778315"/>
              <a:ext cx="249006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239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962" t="-203636" r="-29615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4496350" y="7420631"/>
            <a:ext cx="1599391" cy="357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64297" y="4219879"/>
              <a:ext cx="2499641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33545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64297" y="4219879"/>
              <a:ext cx="2499641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30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732789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1133545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962" t="-203636" r="-297115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5577097" y="3949551"/>
            <a:ext cx="1437020" cy="270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3529" y="294600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3529" y="2946009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7460788" y="2606385"/>
            <a:ext cx="2038544" cy="33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3901" y="4244508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3901" y="4244508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#9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885" t="-203636" r="-22389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9499333" y="3951849"/>
            <a:ext cx="372" cy="292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6893" y="5417740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6893" y="5417740"/>
              <a:ext cx="2211609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8679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047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71817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r>
                            <a:rPr lang="en-US" altLang="ko-KR" sz="1400" baseline="0" dirty="0" smtClean="0">
                              <a:latin typeface="Cambria Math" panose="02040503050406030204" pitchFamily="18" charset="0"/>
                            </a:rPr>
                            <a:t>: #10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885" t="-203636" r="-223894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9499704" y="5250348"/>
            <a:ext cx="2992" cy="167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3393" y="358928"/>
            <a:ext cx="3307844" cy="6469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Does it has a single path?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1000" y="36086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03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43874" y="1499659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57627" y="1979712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7920203" y="2395777"/>
            <a:ext cx="1477517" cy="28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6823" y="2421787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6823" y="2421787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2000" r="-110526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96078" r="-110526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404000" r="-11052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504000" r="-110526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604000" r="-11052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704000" r="-11052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7231999" y="3591007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>
            <a:off x="7231999" y="4634454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7231999" y="5727515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204000" r="-20421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6320347" y="6829366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7231999" y="6829366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204000" r="-20947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8180685" y="3591007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9397720" y="2395777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11133198" y="3593306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1133383" y="4699727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30178" y="2439359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30178" y="2439359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322" t="-1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3" name="꺾인 연결선 52"/>
          <p:cNvCxnSpPr/>
          <p:nvPr/>
        </p:nvCxnSpPr>
        <p:spPr>
          <a:xfrm rot="10800000">
            <a:off x="3616439" y="2999120"/>
            <a:ext cx="1469544" cy="1700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42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43874" y="1499659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57627" y="1979712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7920203" y="2395777"/>
            <a:ext cx="1477517" cy="290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7231999" y="3591007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>
            <a:off x="7231999" y="4634454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7231999" y="5727515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204000" r="-20421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6320347" y="6829366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7231999" y="6829366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0947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8180685" y="3591007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9397720" y="2395777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11133198" y="3593306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1133383" y="4699727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937" y="3416835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937" y="3416835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198039" r="-162105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304000" r="-16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404000" r="-16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504000" r="-16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3482662" y="7118581"/>
          <a:ext cx="66505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57">
                  <a:extLst>
                    <a:ext uri="{9D8B030D-6E8A-4147-A177-3AD203B41FA5}">
                      <a16:colId xmlns:a16="http://schemas.microsoft.com/office/drawing/2014/main" val="20779280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Count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519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62096"/>
                  </a:ext>
                </a:extLst>
              </a:tr>
            </a:tbl>
          </a:graphicData>
        </a:graphic>
      </p:graphicFrame>
      <p:cxnSp>
        <p:nvCxnSpPr>
          <p:cNvPr id="59" name="꺾인 연결선 58"/>
          <p:cNvCxnSpPr>
            <a:stCxn id="17" idx="2"/>
            <a:endCxn id="51" idx="2"/>
          </p:cNvCxnSpPr>
          <p:nvPr/>
        </p:nvCxnSpPr>
        <p:spPr>
          <a:xfrm rot="5400000" flipH="1">
            <a:off x="5952575" y="5590798"/>
            <a:ext cx="184420" cy="4459191"/>
          </a:xfrm>
          <a:prstGeom prst="bentConnector3">
            <a:avLst>
              <a:gd name="adj1" fmla="val -16527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282227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282227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2105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1707" y="365552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1707" y="365552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447598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447598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7"/>
                          <a:stretch>
                            <a:fillRect l="-2105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530654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530654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8"/>
                          <a:stretch>
                            <a:fillRect l="-2105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 7"/>
          <p:cNvCxnSpPr>
            <a:stCxn id="40" idx="0"/>
            <a:endCxn id="39" idx="2"/>
          </p:cNvCxnSpPr>
          <p:nvPr/>
        </p:nvCxnSpPr>
        <p:spPr>
          <a:xfrm flipV="1">
            <a:off x="3815191" y="5085589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9" idx="0"/>
            <a:endCxn id="38" idx="2"/>
          </p:cNvCxnSpPr>
          <p:nvPr/>
        </p:nvCxnSpPr>
        <p:spPr>
          <a:xfrm flipV="1">
            <a:off x="3815192" y="4265130"/>
            <a:ext cx="1081" cy="21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0"/>
            <a:endCxn id="37" idx="2"/>
          </p:cNvCxnSpPr>
          <p:nvPr/>
        </p:nvCxnSpPr>
        <p:spPr>
          <a:xfrm flipH="1" flipV="1">
            <a:off x="3815192" y="3431879"/>
            <a:ext cx="1081" cy="2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5807968" y="2822280"/>
            <a:ext cx="0" cy="37659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0"/>
            <a:endCxn id="40" idx="2"/>
          </p:cNvCxnSpPr>
          <p:nvPr/>
        </p:nvCxnSpPr>
        <p:spPr>
          <a:xfrm flipV="1">
            <a:off x="3815190" y="5916149"/>
            <a:ext cx="1" cy="120243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1" idx="1"/>
            <a:endCxn id="52" idx="2"/>
          </p:cNvCxnSpPr>
          <p:nvPr/>
        </p:nvCxnSpPr>
        <p:spPr>
          <a:xfrm rot="10800000">
            <a:off x="1264477" y="5245635"/>
            <a:ext cx="2218184" cy="217774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표 6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448" y="1792047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표 6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448" y="1792047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9"/>
                          <a:stretch>
                            <a:fillRect l="-323" t="-1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표 6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표 6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0"/>
                          <a:stretch>
                            <a:fillRect l="-322" t="-1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6849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43874" y="1499659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57627" y="1979712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7920203" y="2395777"/>
            <a:ext cx="1477517" cy="290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7231999" y="3591007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>
            <a:off x="7231999" y="4634454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7231999" y="5727515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7915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27915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2105" t="-204000" r="-20421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endCxn id="15" idx="0"/>
          </p:cNvCxnSpPr>
          <p:nvPr/>
        </p:nvCxnSpPr>
        <p:spPr>
          <a:xfrm flipH="1">
            <a:off x="6199850" y="6829366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43205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43205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endCxn id="17" idx="0"/>
          </p:cNvCxnSpPr>
          <p:nvPr/>
        </p:nvCxnSpPr>
        <p:spPr>
          <a:xfrm>
            <a:off x="7111502" y="6829366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0947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8180685" y="3591007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9397720" y="2395777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11133198" y="3593306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1133383" y="4699727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937" y="5143467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937" y="5143467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198039" r="-162105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304000" r="-16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404000" r="-16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504000" r="-16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482662" y="7118581"/>
          <a:ext cx="66505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57">
                  <a:extLst>
                    <a:ext uri="{9D8B030D-6E8A-4147-A177-3AD203B41FA5}">
                      <a16:colId xmlns:a16="http://schemas.microsoft.com/office/drawing/2014/main" val="20779280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Count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519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62096"/>
                  </a:ext>
                </a:extLst>
              </a:tr>
            </a:tbl>
          </a:graphicData>
        </a:graphic>
      </p:graphicFrame>
      <p:cxnSp>
        <p:nvCxnSpPr>
          <p:cNvPr id="59" name="꺾인 연결선 58"/>
          <p:cNvCxnSpPr>
            <a:stCxn id="19" idx="2"/>
            <a:endCxn id="51" idx="2"/>
          </p:cNvCxnSpPr>
          <p:nvPr/>
        </p:nvCxnSpPr>
        <p:spPr>
          <a:xfrm rot="5400000">
            <a:off x="4942343" y="3507300"/>
            <a:ext cx="3093728" cy="5348035"/>
          </a:xfrm>
          <a:prstGeom prst="bentConnector3">
            <a:avLst>
              <a:gd name="adj1" fmla="val 11932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115072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115072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275" y="198397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275" y="198397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280443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280443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7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363499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363499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8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 7"/>
          <p:cNvCxnSpPr>
            <a:stCxn id="40" idx="0"/>
            <a:endCxn id="39" idx="2"/>
          </p:cNvCxnSpPr>
          <p:nvPr/>
        </p:nvCxnSpPr>
        <p:spPr>
          <a:xfrm flipV="1">
            <a:off x="807759" y="3414032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9" idx="0"/>
            <a:endCxn id="38" idx="2"/>
          </p:cNvCxnSpPr>
          <p:nvPr/>
        </p:nvCxnSpPr>
        <p:spPr>
          <a:xfrm flipV="1">
            <a:off x="807760" y="2593573"/>
            <a:ext cx="1081" cy="21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0"/>
            <a:endCxn id="37" idx="2"/>
          </p:cNvCxnSpPr>
          <p:nvPr/>
        </p:nvCxnSpPr>
        <p:spPr>
          <a:xfrm flipH="1" flipV="1">
            <a:off x="807760" y="1760321"/>
            <a:ext cx="1081" cy="2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5807968" y="2822280"/>
            <a:ext cx="0" cy="37659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0"/>
            <a:endCxn id="40" idx="2"/>
          </p:cNvCxnSpPr>
          <p:nvPr/>
        </p:nvCxnSpPr>
        <p:spPr>
          <a:xfrm flipV="1">
            <a:off x="3815190" y="5916149"/>
            <a:ext cx="1" cy="120243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1" idx="1"/>
            <a:endCxn id="52" idx="2"/>
          </p:cNvCxnSpPr>
          <p:nvPr/>
        </p:nvCxnSpPr>
        <p:spPr>
          <a:xfrm rot="10800000">
            <a:off x="1264477" y="6972267"/>
            <a:ext cx="2218184" cy="45111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52257" y="530536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52257" y="530536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9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106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106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0"/>
                          <a:stretch>
                            <a:fillRect l="-323" t="-1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1"/>
                          <a:stretch>
                            <a:fillRect l="-322" t="-1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5878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43874" y="1499659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57627" y="1979712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7920203" y="2395777"/>
            <a:ext cx="1477517" cy="290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7231999" y="3591007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>
            <a:off x="7231999" y="4634454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7231999" y="5727515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204000" r="-20421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6320347" y="6829366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7231999" y="6829366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0947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8180685" y="3591007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9397720" y="2395777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11133198" y="3593306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1133383" y="4699727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937" y="4838667"/>
              <a:ext cx="1497080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58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937" y="4838667"/>
              <a:ext cx="1497080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202000" r="-162105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296078" r="-162105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404000" r="-16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504000" r="-16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604000" r="-16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583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482662" y="7118581"/>
          <a:ext cx="66505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57">
                  <a:extLst>
                    <a:ext uri="{9D8B030D-6E8A-4147-A177-3AD203B41FA5}">
                      <a16:colId xmlns:a16="http://schemas.microsoft.com/office/drawing/2014/main" val="20779280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Count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519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62096"/>
                  </a:ext>
                </a:extLst>
              </a:tr>
            </a:tbl>
          </a:graphicData>
        </a:graphic>
      </p:graphicFrame>
      <p:cxnSp>
        <p:nvCxnSpPr>
          <p:cNvPr id="59" name="꺾인 연결선 58"/>
          <p:cNvCxnSpPr>
            <a:stCxn id="25" idx="1"/>
            <a:endCxn id="51" idx="2"/>
          </p:cNvCxnSpPr>
          <p:nvPr/>
        </p:nvCxnSpPr>
        <p:spPr>
          <a:xfrm rot="10800000" flipV="1">
            <a:off x="3815189" y="5298644"/>
            <a:ext cx="6405907" cy="2429537"/>
          </a:xfrm>
          <a:prstGeom prst="bentConnector4">
            <a:avLst>
              <a:gd name="adj1" fmla="val 10986"/>
              <a:gd name="adj2" fmla="val 121714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115072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115072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275" y="198397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275" y="198397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280443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280443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7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363499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3193" y="3634992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8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 7"/>
          <p:cNvCxnSpPr>
            <a:stCxn id="40" idx="0"/>
            <a:endCxn id="39" idx="2"/>
          </p:cNvCxnSpPr>
          <p:nvPr/>
        </p:nvCxnSpPr>
        <p:spPr>
          <a:xfrm flipV="1">
            <a:off x="807759" y="3414032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9" idx="0"/>
            <a:endCxn id="38" idx="2"/>
          </p:cNvCxnSpPr>
          <p:nvPr/>
        </p:nvCxnSpPr>
        <p:spPr>
          <a:xfrm flipV="1">
            <a:off x="807760" y="2593573"/>
            <a:ext cx="1081" cy="21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0"/>
            <a:endCxn id="37" idx="2"/>
          </p:cNvCxnSpPr>
          <p:nvPr/>
        </p:nvCxnSpPr>
        <p:spPr>
          <a:xfrm flipH="1" flipV="1">
            <a:off x="807760" y="1760321"/>
            <a:ext cx="1081" cy="2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5807968" y="2822280"/>
            <a:ext cx="0" cy="37659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0"/>
            <a:endCxn id="40" idx="2"/>
          </p:cNvCxnSpPr>
          <p:nvPr/>
        </p:nvCxnSpPr>
        <p:spPr>
          <a:xfrm flipV="1">
            <a:off x="3815190" y="5916149"/>
            <a:ext cx="1" cy="120243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1" idx="1"/>
            <a:endCxn id="52" idx="2"/>
          </p:cNvCxnSpPr>
          <p:nvPr/>
        </p:nvCxnSpPr>
        <p:spPr>
          <a:xfrm rot="10800000">
            <a:off x="1264477" y="6972267"/>
            <a:ext cx="2218184" cy="45111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03913" y="1128184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03913" y="1128184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9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447598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447598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0"/>
                          <a:stretch>
                            <a:fillRect l="-2105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530654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625" y="530654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1"/>
                          <a:stretch>
                            <a:fillRect l="-2105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0" name="직선 연결선 49"/>
          <p:cNvCxnSpPr>
            <a:stCxn id="47" idx="0"/>
            <a:endCxn id="46" idx="2"/>
          </p:cNvCxnSpPr>
          <p:nvPr/>
        </p:nvCxnSpPr>
        <p:spPr>
          <a:xfrm flipV="1">
            <a:off x="3815191" y="5085589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00816" y="218071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00816" y="218071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2"/>
                          <a:stretch>
                            <a:fillRect l="-645" t="-1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표 5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표 5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3"/>
                          <a:stretch>
                            <a:fillRect l="-322" t="-1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59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Association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33604"/>
                <a:ext cx="10972800" cy="63988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Association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of a database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ko-KR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: antecedent,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: consequent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𝑠𝑢𝑝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: support (popularity or frequency)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ko-KR" sz="2000" dirty="0"/>
                  <a:t>: </a:t>
                </a:r>
                <a:r>
                  <a:rPr lang="en-US" altLang="ko-KR" sz="2000" dirty="0" smtClean="0"/>
                  <a:t>confidence (trust–level or conditional probability)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 smtClean="0"/>
                  <a:t>Two user–given thresholds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𝑚𝑖𝑛𝑠𝑢𝑝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𝑚𝑖𝑛𝑐𝑜𝑛𝑓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ko-KR" sz="2000" dirty="0" smtClean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𝑚𝑖𝑛𝑠𝑢𝑝</m:t>
                    </m:r>
                  </m:oMath>
                </a14:m>
                <a:r>
                  <a:rPr lang="en-US" altLang="ko-KR" sz="1800" dirty="0" smtClean="0"/>
                  <a:t>: minimum support,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𝑚𝑖𝑛𝑐𝑜𝑛𝑓</m:t>
                    </m:r>
                  </m:oMath>
                </a14:m>
                <a:r>
                  <a:rPr lang="en-US" altLang="ko-KR" sz="1800" dirty="0" smtClean="0"/>
                  <a:t>: minimum confidence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𝑠𝑢𝑝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𝑚𝑖𝑛𝑠𝑢𝑝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𝑚𝑖𝑛𝑐𝑜𝑛𝑓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2000" dirty="0" smtClean="0"/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800" dirty="0" smtClean="0"/>
                  <a:t>Interpretation: customers who buy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tend to buy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as well.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𝑠𝑢𝑝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𝑚𝑖𝑛𝑠𝑢𝑝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a frequent </a:t>
                </a:r>
                <a:r>
                  <a:rPr lang="en-US" altLang="ko-KR" sz="2000" dirty="0" err="1" smtClean="0"/>
                  <a:t>itemset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33604"/>
                <a:ext cx="10972800" cy="6398836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534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2069" y="3604547"/>
              <a:ext cx="1497080" cy="2612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7319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158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2069" y="3604547"/>
              <a:ext cx="1497080" cy="2612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7319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3279" r="-162105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303279" r="-162105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403279" r="-16210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495161" r="-16210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604918" r="-1621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158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255749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255749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687" y="339074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687" y="339074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421120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421120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504176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504176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 7"/>
          <p:cNvCxnSpPr>
            <a:stCxn id="40" idx="0"/>
            <a:endCxn id="39" idx="2"/>
          </p:cNvCxnSpPr>
          <p:nvPr/>
        </p:nvCxnSpPr>
        <p:spPr>
          <a:xfrm flipV="1">
            <a:off x="3158171" y="4820801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9" idx="0"/>
            <a:endCxn id="38" idx="2"/>
          </p:cNvCxnSpPr>
          <p:nvPr/>
        </p:nvCxnSpPr>
        <p:spPr>
          <a:xfrm flipV="1">
            <a:off x="3158172" y="4000342"/>
            <a:ext cx="1081" cy="21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0"/>
            <a:endCxn id="37" idx="2"/>
          </p:cNvCxnSpPr>
          <p:nvPr/>
        </p:nvCxnSpPr>
        <p:spPr>
          <a:xfrm flipH="1" flipV="1">
            <a:off x="3158172" y="3167091"/>
            <a:ext cx="1081" cy="2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610817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610817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717644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717644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800700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800700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0" name="직선 연결선 49"/>
          <p:cNvCxnSpPr>
            <a:stCxn id="47" idx="0"/>
            <a:endCxn id="46" idx="2"/>
          </p:cNvCxnSpPr>
          <p:nvPr/>
        </p:nvCxnSpPr>
        <p:spPr>
          <a:xfrm flipV="1">
            <a:off x="3158171" y="7786040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2070" y="2557491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2070" y="2557491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322" t="-1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오른쪽 중괄호 2"/>
          <p:cNvSpPr/>
          <p:nvPr/>
        </p:nvSpPr>
        <p:spPr>
          <a:xfrm>
            <a:off x="4079776" y="2843808"/>
            <a:ext cx="192021" cy="56646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7595" y="2459765"/>
            <a:ext cx="1440160" cy="32643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438091" y="5940765"/>
            <a:ext cx="1440160" cy="8886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38091" y="7036939"/>
            <a:ext cx="1440160" cy="1663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86783" y="5471264"/>
                <a:ext cx="3289169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219170"/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pattern base of </a:t>
                </a:r>
                <a14:m>
                  <m:oMath xmlns:m="http://schemas.openxmlformats.org/officeDocument/2006/math">
                    <m:r>
                      <a:rPr lang="en-US" altLang="ko-KR" sz="1867" b="1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1867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ko-KR" sz="1867" b="1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ko-KR" altLang="en-US" sz="1867" b="1" dirty="0" err="1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783" y="5471264"/>
                <a:ext cx="3289169" cy="379656"/>
              </a:xfrm>
              <a:prstGeom prst="rect">
                <a:avLst/>
              </a:prstGeom>
              <a:blipFill>
                <a:blip r:embed="rId12"/>
                <a:stretch>
                  <a:fillRect l="-1299" t="-8065" r="-557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표 5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표 5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322" t="-1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9050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2069" y="3604547"/>
              <a:ext cx="1497080" cy="2612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7319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158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2069" y="3604547"/>
              <a:ext cx="1497080" cy="26123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7319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3279" r="-162105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303279" r="-162105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403279" r="-16210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495161" r="-16210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  <a:tr h="3731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604918" r="-1621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6158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255749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255749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687" y="339074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687" y="339074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421120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421120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504176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504176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 7"/>
          <p:cNvCxnSpPr>
            <a:stCxn id="40" idx="0"/>
            <a:endCxn id="39" idx="2"/>
          </p:cNvCxnSpPr>
          <p:nvPr/>
        </p:nvCxnSpPr>
        <p:spPr>
          <a:xfrm flipV="1">
            <a:off x="3158171" y="4820801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9" idx="0"/>
            <a:endCxn id="38" idx="2"/>
          </p:cNvCxnSpPr>
          <p:nvPr/>
        </p:nvCxnSpPr>
        <p:spPr>
          <a:xfrm flipV="1">
            <a:off x="3158172" y="4000342"/>
            <a:ext cx="1081" cy="21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0"/>
            <a:endCxn id="37" idx="2"/>
          </p:cNvCxnSpPr>
          <p:nvPr/>
        </p:nvCxnSpPr>
        <p:spPr>
          <a:xfrm flipH="1" flipV="1">
            <a:off x="3158172" y="3167091"/>
            <a:ext cx="1081" cy="2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610817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610817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717644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717644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800700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3605" y="800700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0" name="직선 연결선 49"/>
          <p:cNvCxnSpPr>
            <a:stCxn id="47" idx="0"/>
            <a:endCxn id="46" idx="2"/>
          </p:cNvCxnSpPr>
          <p:nvPr/>
        </p:nvCxnSpPr>
        <p:spPr>
          <a:xfrm flipV="1">
            <a:off x="3158171" y="7786040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/>
            </p:nvGraphicFramePr>
            <p:xfrm>
              <a:off x="412070" y="2557491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/>
            </p:nvGraphicFramePr>
            <p:xfrm>
              <a:off x="412070" y="2557491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322" t="-1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2447595" y="2459765"/>
            <a:ext cx="1440160" cy="32643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438091" y="5940765"/>
            <a:ext cx="1440160" cy="8886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38091" y="7036939"/>
            <a:ext cx="1440160" cy="1663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943874" y="1499659"/>
                <a:ext cx="7200799" cy="72746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 defTabSz="1219170"/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FP–tree</a:t>
                </a:r>
                <a:endParaRPr lang="ko-KR" altLang="en-US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4" y="1499659"/>
                <a:ext cx="7200799" cy="7274688"/>
              </a:xfrm>
              <a:prstGeom prst="rect">
                <a:avLst/>
              </a:prstGeom>
              <a:blipFill>
                <a:blip r:embed="rId12"/>
                <a:stretch>
                  <a:fillRect t="-58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7920203" y="214142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6381" y="1378332"/>
              <a:ext cx="276179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𝑚𝑖𝑛𝑠𝑢𝑝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𝑝𝑟𝑜𝑝𝑜𝑟𝑡𝑖𝑜𝑛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(0.6, 3)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96381" y="1378332"/>
              <a:ext cx="276179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441" t="-1639" r="-441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(0.6, 3)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42396" y="6405695"/>
            <a:ext cx="162813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ko-KR" sz="1867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</a:p>
          <a:p>
            <a:pPr defTabSz="1219170"/>
            <a:r>
              <a:rPr lang="en-US" altLang="ko-KR" sz="1867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frequent item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ko-KR" altLang="en-US" sz="1867" b="1" dirty="0" err="1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12069" y="4536832"/>
            <a:ext cx="149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7896" y="4909152"/>
            <a:ext cx="149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7925" y="5281472"/>
            <a:ext cx="149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07925" y="5665515"/>
            <a:ext cx="149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96203" y="6035605"/>
            <a:ext cx="149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534372" y="2664619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Header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5519360" y="4909429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Tail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756" y="228956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5296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317142" y="1521781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30895" y="2001835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7293471" y="2417899"/>
            <a:ext cx="1477517" cy="28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3742176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3742176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60091" y="2443909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60091" y="2443909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2000" r="-110526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96078" r="-110526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404000" r="-11052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504000" r="-110526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604000" r="-11052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704000" r="-11052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4835237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4835237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5937088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5937088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6605267" y="3613130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45589" y="269872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45589" y="269872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>
            <a:off x="6605267" y="4656576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6605267" y="5749637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21680" y="7021508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21680" y="7021508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42" t="-204000" r="-20208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5693615" y="6851489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6970" y="7020324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6970" y="7020324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6605267" y="6851489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50560" y="3742176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50560" y="3742176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2105" t="-204000" r="-20842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7553953" y="3613130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2701028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2701028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8770988" y="2417900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373" y="3807449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373" y="3807449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10506466" y="3615428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4365" y="4863567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4365" y="4863567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0506651" y="4721850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6226304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6226304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3" name="꺾인 연결선 52"/>
          <p:cNvCxnSpPr/>
          <p:nvPr/>
        </p:nvCxnSpPr>
        <p:spPr>
          <a:xfrm rot="10800000">
            <a:off x="2989707" y="3021243"/>
            <a:ext cx="1470384" cy="1380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7640" y="2130571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7640" y="2130571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323" t="-100000" r="-64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323" t="-2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467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1536224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1536224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23" t="-105000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4943874" y="1499659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7627" y="1979712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7920203" y="2395777"/>
            <a:ext cx="1477517" cy="28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6823" y="2421787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6823" y="2421787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2000" r="-110526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96078" r="-110526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404000" r="-11052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504000" r="-110526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604000" r="-11052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704000" r="-11052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14" idx="2"/>
            <a:endCxn id="9" idx="0"/>
          </p:cNvCxnSpPr>
          <p:nvPr/>
        </p:nvCxnSpPr>
        <p:spPr>
          <a:xfrm flipH="1">
            <a:off x="7231999" y="3591007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직선 연결선 14"/>
          <p:cNvCxnSpPr>
            <a:stCxn id="9" idx="2"/>
            <a:endCxn id="11" idx="0"/>
          </p:cNvCxnSpPr>
          <p:nvPr/>
        </p:nvCxnSpPr>
        <p:spPr>
          <a:xfrm>
            <a:off x="7231999" y="4634454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2"/>
            <a:endCxn id="12" idx="0"/>
          </p:cNvCxnSpPr>
          <p:nvPr/>
        </p:nvCxnSpPr>
        <p:spPr>
          <a:xfrm>
            <a:off x="7231999" y="5727515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204000" r="-20421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2" idx="2"/>
            <a:endCxn id="17" idx="0"/>
          </p:cNvCxnSpPr>
          <p:nvPr/>
        </p:nvCxnSpPr>
        <p:spPr>
          <a:xfrm flipH="1">
            <a:off x="6320347" y="6829366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7231999" y="6829366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204000" r="-20947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14" idx="2"/>
            <a:endCxn id="21" idx="0"/>
          </p:cNvCxnSpPr>
          <p:nvPr/>
        </p:nvCxnSpPr>
        <p:spPr>
          <a:xfrm>
            <a:off x="8180685" y="3591007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7" idx="2"/>
            <a:endCxn id="23" idx="0"/>
          </p:cNvCxnSpPr>
          <p:nvPr/>
        </p:nvCxnSpPr>
        <p:spPr>
          <a:xfrm>
            <a:off x="9397720" y="2395777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1133198" y="3593306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직선 연결선 27"/>
          <p:cNvCxnSpPr>
            <a:stCxn id="25" idx="2"/>
            <a:endCxn id="27" idx="0"/>
          </p:cNvCxnSpPr>
          <p:nvPr/>
        </p:nvCxnSpPr>
        <p:spPr>
          <a:xfrm>
            <a:off x="11133383" y="4699727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904566" y="7303001"/>
          <a:ext cx="66505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57">
                  <a:extLst>
                    <a:ext uri="{9D8B030D-6E8A-4147-A177-3AD203B41FA5}">
                      <a16:colId xmlns:a16="http://schemas.microsoft.com/office/drawing/2014/main" val="20779280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Count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519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6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32961" y="4280931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32961" y="4280931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53" t="-198039" r="-161053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53" t="-304000" r="-16105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53" t="-404000" r="-16105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53" t="-504000" r="-16105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7649" y="368637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7649" y="368637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8731" y="451962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8731" y="451962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7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7649" y="534008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7649" y="534008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8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7649" y="617064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7649" y="617064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9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직선 연결선 35"/>
          <p:cNvCxnSpPr>
            <a:stCxn id="35" idx="0"/>
            <a:endCxn id="34" idx="2"/>
          </p:cNvCxnSpPr>
          <p:nvPr/>
        </p:nvCxnSpPr>
        <p:spPr>
          <a:xfrm flipV="1">
            <a:off x="4232215" y="5949685"/>
            <a:ext cx="0" cy="22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4" idx="0"/>
            <a:endCxn id="33" idx="2"/>
          </p:cNvCxnSpPr>
          <p:nvPr/>
        </p:nvCxnSpPr>
        <p:spPr>
          <a:xfrm flipV="1">
            <a:off x="4232216" y="5129226"/>
            <a:ext cx="1081" cy="21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3" idx="0"/>
            <a:endCxn id="32" idx="2"/>
          </p:cNvCxnSpPr>
          <p:nvPr/>
        </p:nvCxnSpPr>
        <p:spPr>
          <a:xfrm flipH="1" flipV="1">
            <a:off x="4232216" y="4295975"/>
            <a:ext cx="1081" cy="223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7" idx="2"/>
            <a:endCxn id="30" idx="2"/>
          </p:cNvCxnSpPr>
          <p:nvPr/>
        </p:nvCxnSpPr>
        <p:spPr>
          <a:xfrm rot="5400000" flipH="1">
            <a:off x="5278128" y="6871567"/>
            <a:ext cx="1184" cy="2083253"/>
          </a:xfrm>
          <a:prstGeom prst="bentConnector3">
            <a:avLst>
              <a:gd name="adj1" fmla="val -2574324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1"/>
            <a:endCxn id="31" idx="2"/>
          </p:cNvCxnSpPr>
          <p:nvPr/>
        </p:nvCxnSpPr>
        <p:spPr>
          <a:xfrm rot="10800000">
            <a:off x="1681501" y="6109733"/>
            <a:ext cx="2223064" cy="149807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0" idx="0"/>
            <a:endCxn id="35" idx="2"/>
          </p:cNvCxnSpPr>
          <p:nvPr/>
        </p:nvCxnSpPr>
        <p:spPr>
          <a:xfrm flipH="1" flipV="1">
            <a:off x="4232215" y="6780246"/>
            <a:ext cx="4879" cy="52275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244265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244265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0"/>
                          <a:stretch>
                            <a:fillRect l="-323" t="-100000" r="-64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0"/>
                          <a:stretch>
                            <a:fillRect l="-323" t="-2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9147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1307637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1307637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23" t="-1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4943874" y="1499659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57627" y="1979712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>
            <a:stCxn id="7" idx="2"/>
          </p:cNvCxnSpPr>
          <p:nvPr/>
        </p:nvCxnSpPr>
        <p:spPr>
          <a:xfrm flipH="1">
            <a:off x="7920203" y="2395777"/>
            <a:ext cx="1477517" cy="28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3720053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6823" y="2421787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6823" y="2421787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2000" r="-110526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96078" r="-110526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404000" r="-11052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504000" r="-110526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604000" r="-11052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704000" r="-11052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481311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35057" y="5914965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14" idx="2"/>
            <a:endCxn id="9" idx="0"/>
          </p:cNvCxnSpPr>
          <p:nvPr/>
        </p:nvCxnSpPr>
        <p:spPr>
          <a:xfrm flipH="1">
            <a:off x="7231999" y="3591007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321" y="2676607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직선 연결선 14"/>
          <p:cNvCxnSpPr>
            <a:stCxn id="9" idx="2"/>
            <a:endCxn id="11" idx="0"/>
          </p:cNvCxnSpPr>
          <p:nvPr/>
        </p:nvCxnSpPr>
        <p:spPr>
          <a:xfrm>
            <a:off x="7231999" y="4634454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2"/>
            <a:endCxn id="12" idx="0"/>
          </p:cNvCxnSpPr>
          <p:nvPr/>
        </p:nvCxnSpPr>
        <p:spPr>
          <a:xfrm>
            <a:off x="7231999" y="5727515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48412" y="6999385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204000" r="-20421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2" idx="2"/>
            <a:endCxn id="17" idx="0"/>
          </p:cNvCxnSpPr>
          <p:nvPr/>
        </p:nvCxnSpPr>
        <p:spPr>
          <a:xfrm flipH="1">
            <a:off x="6320347" y="6829366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3702" y="6998201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7231999" y="6829366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77292" y="3720053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204000" r="-20947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14" idx="2"/>
            <a:endCxn id="21" idx="0"/>
          </p:cNvCxnSpPr>
          <p:nvPr/>
        </p:nvCxnSpPr>
        <p:spPr>
          <a:xfrm>
            <a:off x="8180685" y="3591007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2678905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7" idx="2"/>
            <a:endCxn id="23" idx="0"/>
          </p:cNvCxnSpPr>
          <p:nvPr/>
        </p:nvCxnSpPr>
        <p:spPr>
          <a:xfrm>
            <a:off x="9397720" y="2395777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8105" y="3785327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1133198" y="3593306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21097" y="4841444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직선 연결선 27"/>
          <p:cNvCxnSpPr>
            <a:stCxn id="25" idx="2"/>
            <a:endCxn id="27" idx="0"/>
          </p:cNvCxnSpPr>
          <p:nvPr/>
        </p:nvCxnSpPr>
        <p:spPr>
          <a:xfrm>
            <a:off x="11133383" y="4699727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217732" y="6204181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904566" y="7303001"/>
          <a:ext cx="66505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57">
                  <a:extLst>
                    <a:ext uri="{9D8B030D-6E8A-4147-A177-3AD203B41FA5}">
                      <a16:colId xmlns:a16="http://schemas.microsoft.com/office/drawing/2014/main" val="20779280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Count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519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6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32961" y="5143467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32961" y="5143467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53" t="-198039" r="-161053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53" t="-304000" r="-16105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53" t="-404000" r="-16105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1053" t="-504000" r="-16105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7649" y="617064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17649" y="617064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꺾인 연결선 38"/>
          <p:cNvCxnSpPr>
            <a:stCxn id="25" idx="1"/>
            <a:endCxn id="30" idx="2"/>
          </p:cNvCxnSpPr>
          <p:nvPr/>
        </p:nvCxnSpPr>
        <p:spPr>
          <a:xfrm rot="10800000" flipV="1">
            <a:off x="4237093" y="4242527"/>
            <a:ext cx="5981011" cy="3670075"/>
          </a:xfrm>
          <a:prstGeom prst="bentConnector4">
            <a:avLst>
              <a:gd name="adj1" fmla="val 1551"/>
              <a:gd name="adj2" fmla="val 10830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1"/>
            <a:endCxn id="31" idx="2"/>
          </p:cNvCxnSpPr>
          <p:nvPr/>
        </p:nvCxnSpPr>
        <p:spPr>
          <a:xfrm rot="10800000">
            <a:off x="1681501" y="6972269"/>
            <a:ext cx="2223064" cy="6355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0" idx="0"/>
            <a:endCxn id="35" idx="2"/>
          </p:cNvCxnSpPr>
          <p:nvPr/>
        </p:nvCxnSpPr>
        <p:spPr>
          <a:xfrm flipH="1" flipV="1">
            <a:off x="4232215" y="6780246"/>
            <a:ext cx="4879" cy="52275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752" y="2283268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752" y="2283268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7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8833" y="295231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8833" y="295231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8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표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752" y="3624388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표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752" y="3624388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9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752" y="429646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7752" y="429646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0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/>
          <p:cNvCxnSpPr>
            <a:stCxn id="47" idx="0"/>
            <a:endCxn id="45" idx="2"/>
          </p:cNvCxnSpPr>
          <p:nvPr/>
        </p:nvCxnSpPr>
        <p:spPr>
          <a:xfrm flipV="1">
            <a:off x="782317" y="4233988"/>
            <a:ext cx="0" cy="62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5" idx="0"/>
            <a:endCxn id="44" idx="2"/>
          </p:cNvCxnSpPr>
          <p:nvPr/>
        </p:nvCxnSpPr>
        <p:spPr>
          <a:xfrm flipV="1">
            <a:off x="782318" y="3561913"/>
            <a:ext cx="1081" cy="62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4" idx="0"/>
            <a:endCxn id="43" idx="2"/>
          </p:cNvCxnSpPr>
          <p:nvPr/>
        </p:nvCxnSpPr>
        <p:spPr>
          <a:xfrm flipH="1" flipV="1">
            <a:off x="782318" y="2892868"/>
            <a:ext cx="1081" cy="5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표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59499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표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59499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1"/>
                          <a:stretch>
                            <a:fillRect l="-323" t="-100000" r="-64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1"/>
                          <a:stretch>
                            <a:fillRect l="-323" t="-2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6092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7898" y="2664619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7898" y="2664619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23" t="-1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612" y="3995936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612" y="3995936"/>
              <a:ext cx="149708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2105" t="-198039" r="-161053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2105" t="-304000" r="-16105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2105" t="-404000" r="-16105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2105" t="-504000" r="-16105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56837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5959" y="401029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5959" y="401029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6256" y="3995936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6256" y="3995936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337" y="466498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337" y="466498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표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6256" y="5337056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표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6256" y="5337056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6256" y="600913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6256" y="600913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직선 연결선 47"/>
          <p:cNvCxnSpPr>
            <a:stCxn id="47" idx="0"/>
            <a:endCxn id="45" idx="2"/>
          </p:cNvCxnSpPr>
          <p:nvPr/>
        </p:nvCxnSpPr>
        <p:spPr>
          <a:xfrm flipV="1">
            <a:off x="2450821" y="5946656"/>
            <a:ext cx="0" cy="62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5" idx="0"/>
            <a:endCxn id="44" idx="2"/>
          </p:cNvCxnSpPr>
          <p:nvPr/>
        </p:nvCxnSpPr>
        <p:spPr>
          <a:xfrm flipV="1">
            <a:off x="2450822" y="5274581"/>
            <a:ext cx="1081" cy="62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4" idx="0"/>
            <a:endCxn id="43" idx="2"/>
          </p:cNvCxnSpPr>
          <p:nvPr/>
        </p:nvCxnSpPr>
        <p:spPr>
          <a:xfrm flipH="1" flipV="1">
            <a:off x="2450822" y="4605536"/>
            <a:ext cx="1081" cy="5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표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5574" y="2641269"/>
              <a:ext cx="276179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𝑚𝑖𝑛𝑠𝑢𝑝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𝑝𝑟𝑜𝑝𝑜𝑟𝑡𝑖𝑜𝑛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(0.6, 3)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표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5574" y="2641269"/>
              <a:ext cx="276179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441" t="-1639" r="-441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(0.6, 3)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3" name="직선 연결선 52"/>
          <p:cNvCxnSpPr/>
          <p:nvPr/>
        </p:nvCxnSpPr>
        <p:spPr>
          <a:xfrm>
            <a:off x="225612" y="4764021"/>
            <a:ext cx="149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8089" y="5363531"/>
            <a:ext cx="149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13675" y="5677237"/>
            <a:ext cx="1497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836256" y="4452544"/>
            <a:ext cx="1229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836363" y="5796693"/>
            <a:ext cx="1229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845856" y="6480491"/>
            <a:ext cx="1229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 defTabSz="1219170"/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FP–tree</a:t>
                </a:r>
                <a:endParaRPr lang="ko-KR" altLang="en-US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blipFill>
                <a:blip r:embed="rId10"/>
                <a:stretch>
                  <a:fillRect t="-58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/>
          <p:cNvSpPr/>
          <p:nvPr/>
        </p:nvSpPr>
        <p:spPr>
          <a:xfrm>
            <a:off x="7920203" y="214142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5534372" y="2664619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Header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5519360" y="4909429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Tail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표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59499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표 6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59499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323" t="-100000" r="-64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323" t="-2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7140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207898" y="2664619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207898" y="2664619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23" t="-1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612" y="3995936"/>
              <a:ext cx="149708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612" y="3995936"/>
              <a:ext cx="149708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2105" t="-204000" r="-16105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26709" y="401029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26709" y="401029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67541" y="3995936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67541" y="3995936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 defTabSz="1219170"/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FP–tree</a:t>
                </a:r>
                <a:endParaRPr lang="ko-KR" altLang="en-US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blipFill>
                <a:blip r:embed="rId6"/>
                <a:stretch>
                  <a:fillRect t="-58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/>
          <p:cNvSpPr/>
          <p:nvPr/>
        </p:nvSpPr>
        <p:spPr>
          <a:xfrm>
            <a:off x="7920203" y="214142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34372" y="2664619"/>
              <a:ext cx="163218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845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34372" y="2664619"/>
              <a:ext cx="163218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758" t="-203333" r="-10530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845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360" y="4909429"/>
              <a:ext cx="163218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55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360" y="4909429"/>
              <a:ext cx="163218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758" t="-203333" r="-10530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55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851932" y="293893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851932" y="293893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62" idx="2"/>
            <a:endCxn id="25" idx="0"/>
          </p:cNvCxnSpPr>
          <p:nvPr/>
        </p:nvCxnSpPr>
        <p:spPr>
          <a:xfrm flipH="1">
            <a:off x="8760296" y="2557491"/>
            <a:ext cx="1" cy="3814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59499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3722" y="59499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323" t="-100000" r="-64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323" t="-2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8332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207898" y="2664619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207898" y="2664619"/>
              <a:ext cx="188626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323" t="-1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612" y="3995936"/>
              <a:ext cx="149708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612" y="3995936"/>
              <a:ext cx="149708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2105" t="-204000" r="-16105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26709" y="401029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26709" y="4010293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67541" y="3995936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67541" y="3995936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 defTabSz="1219170"/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FP–tree</a:t>
                </a:r>
                <a:endParaRPr lang="ko-KR" altLang="en-US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blipFill>
                <a:blip r:embed="rId6"/>
                <a:stretch>
                  <a:fillRect t="-58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/>
          <p:cNvSpPr/>
          <p:nvPr/>
        </p:nvSpPr>
        <p:spPr>
          <a:xfrm>
            <a:off x="7920203" y="214142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/>
            </p:nvGraphicFramePr>
            <p:xfrm>
              <a:off x="5534372" y="2664619"/>
              <a:ext cx="163218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6845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/>
            </p:nvGraphicFramePr>
            <p:xfrm>
              <a:off x="5534372" y="2664619"/>
              <a:ext cx="163218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758" t="-203333" r="-10530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6845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/>
            </p:nvGraphicFramePr>
            <p:xfrm>
              <a:off x="5519360" y="4909429"/>
              <a:ext cx="163218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55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/>
            </p:nvGraphicFramePr>
            <p:xfrm>
              <a:off x="5519360" y="4909429"/>
              <a:ext cx="163218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758" t="-203333" r="-10530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84550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851932" y="293893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851932" y="293893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62" idx="2"/>
            <a:endCxn id="25" idx="0"/>
          </p:cNvCxnSpPr>
          <p:nvPr/>
        </p:nvCxnSpPr>
        <p:spPr>
          <a:xfrm flipH="1">
            <a:off x="8760296" y="2557491"/>
            <a:ext cx="1" cy="38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/>
            </p:nvGraphicFramePr>
            <p:xfrm>
              <a:off x="183722" y="59499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/>
            </p:nvGraphicFramePr>
            <p:xfrm>
              <a:off x="183722" y="59499"/>
              <a:ext cx="188626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323" t="-100000" r="-645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323" t="-2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2131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31771" y="2171733"/>
            <a:ext cx="4128459" cy="67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</a:t>
            </a:r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42078" y="3125357"/>
            <a:ext cx="3307844" cy="6469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Does it has a single path?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꺾인 연결선 8"/>
          <p:cNvCxnSpPr>
            <a:stCxn id="5" idx="2"/>
            <a:endCxn id="6" idx="0"/>
          </p:cNvCxnSpPr>
          <p:nvPr/>
        </p:nvCxnSpPr>
        <p:spPr>
          <a:xfrm rot="5400000">
            <a:off x="4220076" y="2383859"/>
            <a:ext cx="487489" cy="3264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2"/>
            <a:endCxn id="7" idx="0"/>
          </p:cNvCxnSpPr>
          <p:nvPr/>
        </p:nvCxnSpPr>
        <p:spPr>
          <a:xfrm rot="16200000" flipH="1">
            <a:off x="7394747" y="2473549"/>
            <a:ext cx="488227" cy="30857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3"/>
            <a:endCxn id="4" idx="3"/>
          </p:cNvCxnSpPr>
          <p:nvPr/>
        </p:nvCxnSpPr>
        <p:spPr>
          <a:xfrm flipH="1" flipV="1">
            <a:off x="8160230" y="2507771"/>
            <a:ext cx="2845693" cy="2052876"/>
          </a:xfrm>
          <a:prstGeom prst="bentConnector3">
            <a:avLst>
              <a:gd name="adj1" fmla="val -10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9488" y="365463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8288" y="365746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15414" y="5536750"/>
                <a:ext cx="4316705" cy="27601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 defTabSz="1219170"/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FP–tree</a:t>
                </a:r>
                <a:endParaRPr lang="ko-KR" altLang="en-US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4" y="5536750"/>
                <a:ext cx="4316705" cy="2760127"/>
              </a:xfrm>
              <a:prstGeom prst="rect">
                <a:avLst/>
              </a:prstGeom>
              <a:blipFill>
                <a:blip r:embed="rId2"/>
                <a:stretch>
                  <a:fillRect t="-1538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009395" y="6213323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1124" y="7010835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1124" y="7010835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3" idx="2"/>
            <a:endCxn id="15" idx="0"/>
          </p:cNvCxnSpPr>
          <p:nvPr/>
        </p:nvCxnSpPr>
        <p:spPr>
          <a:xfrm flipH="1">
            <a:off x="2849488" y="6629387"/>
            <a:ext cx="1" cy="38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197286"/>
                  </p:ext>
                </p:extLst>
              </p:nvPr>
            </p:nvGraphicFramePr>
            <p:xfrm>
              <a:off x="7311709" y="6213323"/>
              <a:ext cx="1886261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197286"/>
                  </p:ext>
                </p:extLst>
              </p:nvPr>
            </p:nvGraphicFramePr>
            <p:xfrm>
              <a:off x="7311709" y="6213323"/>
              <a:ext cx="1886261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100000" r="-64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203333" r="-645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3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화살표 연결선 7"/>
          <p:cNvCxnSpPr>
            <a:stCxn id="12" idx="3"/>
          </p:cNvCxnSpPr>
          <p:nvPr/>
        </p:nvCxnSpPr>
        <p:spPr>
          <a:xfrm flipV="1">
            <a:off x="5132120" y="6916813"/>
            <a:ext cx="2116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007435" y="4259786"/>
            <a:ext cx="3648405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Save all combinations of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items in the path.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57518" y="4260523"/>
            <a:ext cx="3648405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∙ Save items.</a:t>
            </a:r>
          </a:p>
          <a:p>
            <a:pPr algn="just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∙ Construct conditional FP–trees.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4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317142" y="1521781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30895" y="2001835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7293471" y="2417899"/>
            <a:ext cx="1477517" cy="28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3742176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3742176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60091" y="2443909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60091" y="2443909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2000" r="-110526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96078" r="-110526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404000" r="-11052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504000" r="-110526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604000" r="-11052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704000" r="-11052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4835237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4835237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5937088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5937088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6605267" y="3613130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45589" y="269872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45589" y="269872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>
            <a:off x="6605267" y="4656576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6605267" y="5749637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21680" y="7021508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21680" y="7021508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42" t="-204000" r="-20208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5693615" y="6851489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6970" y="7020324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6970" y="7020324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6605267" y="6851489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50560" y="3742176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50560" y="3742176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2105" t="-204000" r="-20842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7553953" y="3613130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2701028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2701028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8770988" y="2417900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373" y="3807449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373" y="3807449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10506466" y="3615428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4365" y="4863567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4365" y="4863567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0506651" y="4721850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6226304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6226304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3" name="꺾인 연결선 52"/>
          <p:cNvCxnSpPr/>
          <p:nvPr/>
        </p:nvCxnSpPr>
        <p:spPr>
          <a:xfrm rot="10800000">
            <a:off x="2989707" y="3021243"/>
            <a:ext cx="1470384" cy="1070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3444" y="1403648"/>
              <a:ext cx="188626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3444" y="1403648"/>
              <a:ext cx="188626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645" t="-101667" r="-645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645" t="-198361" r="-64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645" t="-303333" r="-645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645" t="-4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580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Association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Example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𝑚𝑖𝑛𝑠𝑢𝑝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𝑚𝑖𝑛𝑐𝑜𝑛𝑓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4934" y="6732240"/>
            <a:ext cx="233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 of a database</a:t>
            </a:r>
            <a:endParaRPr lang="ko-KR" altLang="en-US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598043"/>
                  </p:ext>
                </p:extLst>
              </p:nvPr>
            </p:nvGraphicFramePr>
            <p:xfrm>
              <a:off x="191344" y="3995936"/>
              <a:ext cx="3859934" cy="2564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9623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2240311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664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598043"/>
                  </p:ext>
                </p:extLst>
              </p:nvPr>
            </p:nvGraphicFramePr>
            <p:xfrm>
              <a:off x="191344" y="3995936"/>
              <a:ext cx="3859934" cy="2564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9623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2240311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664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203333" r="-543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303333" r="-543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403333" r="-54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495082" r="-543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554" t="-605000" r="-543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3792" y="3964162"/>
                <a:ext cx="7882671" cy="1975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∘ An association rule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→{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ko-KR" sz="2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∙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𝑠𝑢𝑝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{100, 200, 500}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=0.6≥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𝑚𝑖𝑛𝑠𝑢𝑝</m:t>
                    </m:r>
                  </m:oMath>
                </a14:m>
                <a:endParaRPr lang="en-US" altLang="ko-KR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∙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𝑐𝑜𝑛𝑓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({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})|</m:t>
                        </m:r>
                      </m:den>
                    </m:f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|{100, 200, 500}|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|{100, 200, 30,500}|</m:t>
                        </m:r>
                      </m:den>
                    </m:f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75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𝑚𝑖𝑛𝑐𝑜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𝑛𝑓</m:t>
                    </m:r>
                  </m:oMath>
                </a14:m>
                <a:endParaRPr lang="ko-KR" alt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3964162"/>
                <a:ext cx="7882671" cy="1975990"/>
              </a:xfrm>
              <a:prstGeom prst="rect">
                <a:avLst/>
              </a:prstGeom>
              <a:blipFill>
                <a:blip r:embed="rId4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1141" y="6437608"/>
                <a:ext cx="4465518" cy="9585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Database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ko-KR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satisfies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→{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ko-KR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</a:t>
                </a:r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ko-KR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a frequent </a:t>
                </a:r>
                <a:r>
                  <a:rPr lang="en-US" altLang="ko-KR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itemset</a:t>
                </a:r>
                <a:endParaRPr lang="ko-KR" alt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1" y="6437608"/>
                <a:ext cx="4465518" cy="958596"/>
              </a:xfrm>
              <a:prstGeom prst="rect">
                <a:avLst/>
              </a:prstGeom>
              <a:blipFill>
                <a:blip r:embed="rId5"/>
                <a:stretch>
                  <a:fillRect r="-408" b="-9434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13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317142" y="1521781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30895" y="2001835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7293471" y="2417899"/>
            <a:ext cx="1477517" cy="28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3742176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3742176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60091" y="2443909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60091" y="2443909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2000" r="-110526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96078" r="-110526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404000" r="-11052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504000" r="-110526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604000" r="-11052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704000" r="-11052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4835237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4835237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5937088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8325" y="5937088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6" idx="0"/>
          </p:cNvCxnSpPr>
          <p:nvPr/>
        </p:nvCxnSpPr>
        <p:spPr>
          <a:xfrm flipH="1">
            <a:off x="6605267" y="3613130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45589" y="269872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45589" y="2698729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6" idx="2"/>
            <a:endCxn id="9" idx="0"/>
          </p:cNvCxnSpPr>
          <p:nvPr/>
        </p:nvCxnSpPr>
        <p:spPr>
          <a:xfrm>
            <a:off x="6605267" y="4656576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6605267" y="5749637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21680" y="7021508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21680" y="7021508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42" t="-204000" r="-20208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5693615" y="6851489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6970" y="7020324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6970" y="7020324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6605267" y="6851489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50560" y="3742176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50560" y="3742176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2105" t="-204000" r="-20842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7553953" y="3613130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2701028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2701028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4" idx="2"/>
            <a:endCxn id="21" idx="0"/>
          </p:cNvCxnSpPr>
          <p:nvPr/>
        </p:nvCxnSpPr>
        <p:spPr>
          <a:xfrm>
            <a:off x="8770988" y="2417900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373" y="3807449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373" y="3807449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10506466" y="3615428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4365" y="4863567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4365" y="4863567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0506651" y="4721850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6226304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91000" y="6226304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/>
            </p:nvGraphicFramePr>
            <p:xfrm>
              <a:off x="1103444" y="1403648"/>
              <a:ext cx="188626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/>
            </p:nvGraphicFramePr>
            <p:xfrm>
              <a:off x="1103444" y="1403648"/>
              <a:ext cx="188626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645" t="-101667" r="-645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645" t="-198361" r="-64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645" t="-303333" r="-645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5"/>
                          <a:stretch>
                            <a:fillRect l="-645" t="-4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176646" y="7144516"/>
          <a:ext cx="66505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57">
                  <a:extLst>
                    <a:ext uri="{9D8B030D-6E8A-4147-A177-3AD203B41FA5}">
                      <a16:colId xmlns:a16="http://schemas.microsoft.com/office/drawing/2014/main" val="20779280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Count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519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6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2483" y="4984981"/>
              <a:ext cx="1497080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2483" y="4984981"/>
              <a:ext cx="1497080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1053" t="-198039" r="-162105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1053" t="-304000" r="-16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6"/>
                          <a:stretch>
                            <a:fillRect l="-1053" t="-404000" r="-16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89729" y="534008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0470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89729" y="534008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7"/>
                          <a:stretch>
                            <a:fillRect l="-2105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047016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직선 연결선 32"/>
          <p:cNvCxnSpPr>
            <a:stCxn id="30" idx="0"/>
            <a:endCxn id="32" idx="2"/>
          </p:cNvCxnSpPr>
          <p:nvPr/>
        </p:nvCxnSpPr>
        <p:spPr>
          <a:xfrm flipH="1" flipV="1">
            <a:off x="3504295" y="5949686"/>
            <a:ext cx="4879" cy="119483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1"/>
            <a:endCxn id="30" idx="2"/>
          </p:cNvCxnSpPr>
          <p:nvPr/>
        </p:nvCxnSpPr>
        <p:spPr>
          <a:xfrm rot="10800000" flipV="1">
            <a:off x="3509175" y="6394287"/>
            <a:ext cx="2199151" cy="1359828"/>
          </a:xfrm>
          <a:prstGeom prst="bentConnector4">
            <a:avLst>
              <a:gd name="adj1" fmla="val 51502"/>
              <a:gd name="adj2" fmla="val 12241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392" y="3898889"/>
              <a:ext cx="153617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17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392" y="3898889"/>
              <a:ext cx="153617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17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8"/>
                          <a:stretch>
                            <a:fillRect l="-395" t="-103333" r="-79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89729" y="441704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3151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89729" y="4417049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9"/>
                          <a:stretch>
                            <a:fillRect l="-2105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31513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89729" y="355683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89729" y="3556831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0"/>
                          <a:stretch>
                            <a:fillRect l="-2105" t="-104000" r="-11473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6" name="직선 연결선 35"/>
          <p:cNvCxnSpPr>
            <a:stCxn id="32" idx="0"/>
            <a:endCxn id="38" idx="2"/>
          </p:cNvCxnSpPr>
          <p:nvPr/>
        </p:nvCxnSpPr>
        <p:spPr>
          <a:xfrm flipV="1">
            <a:off x="3504295" y="5026650"/>
            <a:ext cx="0" cy="313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8" idx="0"/>
            <a:endCxn id="39" idx="2"/>
          </p:cNvCxnSpPr>
          <p:nvPr/>
        </p:nvCxnSpPr>
        <p:spPr>
          <a:xfrm flipV="1">
            <a:off x="3504295" y="4166431"/>
            <a:ext cx="0" cy="25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88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표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5574" y="3445920"/>
              <a:ext cx="276179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𝑚𝑖𝑛𝑠𝑢𝑝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𝑝𝑟𝑜𝑝𝑜𝑟𝑡𝑖𝑜𝑛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(0.6, 3)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표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5574" y="3445920"/>
              <a:ext cx="276179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41" t="-1639" r="-441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(0.6, 3)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 defTabSz="1219170"/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FP–tree</a:t>
                </a:r>
                <a:endParaRPr lang="ko-KR" altLang="en-US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blipFill>
                <a:blip r:embed="rId3"/>
                <a:stretch>
                  <a:fillRect t="-58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/>
          <p:cNvSpPr/>
          <p:nvPr/>
        </p:nvSpPr>
        <p:spPr>
          <a:xfrm>
            <a:off x="7920203" y="214142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5534372" y="2664619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Header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519360" y="4909429"/>
          <a:ext cx="163218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677">
                  <a:extLst>
                    <a:ext uri="{9D8B030D-6E8A-4147-A177-3AD203B41FA5}">
                      <a16:colId xmlns:a16="http://schemas.microsoft.com/office/drawing/2014/main" val="3835703841"/>
                    </a:ext>
                  </a:extLst>
                </a:gridCol>
                <a:gridCol w="832504">
                  <a:extLst>
                    <a:ext uri="{9D8B030D-6E8A-4147-A177-3AD203B41FA5}">
                      <a16:colId xmlns:a16="http://schemas.microsoft.com/office/drawing/2014/main" val="36140172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Tail table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1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Item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Node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55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339" y="520659"/>
              <a:ext cx="188626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3339" y="520659"/>
              <a:ext cx="188626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101667" r="-968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198361" r="-96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303333" r="-968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403333" r="-968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4451" y="4986017"/>
              <a:ext cx="1497080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4451" y="4986017"/>
              <a:ext cx="1497080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198039" r="-162105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304000" r="-16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404000" r="-16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684272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0470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684272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0470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5360" y="3456437"/>
              <a:ext cx="153617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17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5360" y="3456437"/>
              <a:ext cx="153617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17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791" t="-105000" r="-791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5919684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3151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5919684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31513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505946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505946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직선 연결선 32"/>
          <p:cNvCxnSpPr>
            <a:stCxn id="28" idx="0"/>
            <a:endCxn id="30" idx="2"/>
          </p:cNvCxnSpPr>
          <p:nvPr/>
        </p:nvCxnSpPr>
        <p:spPr>
          <a:xfrm flipV="1">
            <a:off x="3159323" y="6529285"/>
            <a:ext cx="0" cy="313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0" idx="0"/>
            <a:endCxn id="32" idx="2"/>
          </p:cNvCxnSpPr>
          <p:nvPr/>
        </p:nvCxnSpPr>
        <p:spPr>
          <a:xfrm flipV="1">
            <a:off x="3159323" y="5669065"/>
            <a:ext cx="0" cy="25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01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표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5574" y="3445920"/>
              <a:ext cx="276179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𝑚𝑖𝑛𝑠𝑢𝑝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𝑝𝑟𝑜𝑝𝑜𝑟𝑡𝑖𝑜𝑛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(0.6, 3)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표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5574" y="3445920"/>
              <a:ext cx="276179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1791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441" t="-1639" r="-441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(0.6, 3)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/>
              <p:cNvSpPr/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 defTabSz="1219170"/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(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FP–tree</a:t>
                </a:r>
                <a:endParaRPr lang="ko-KR" altLang="en-US" sz="2400" b="1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직사각형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46" y="1499659"/>
                <a:ext cx="6955527" cy="7274688"/>
              </a:xfrm>
              <a:prstGeom prst="rect">
                <a:avLst/>
              </a:prstGeom>
              <a:blipFill>
                <a:blip r:embed="rId3"/>
                <a:stretch>
                  <a:fillRect t="-58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/>
          <p:cNvSpPr/>
          <p:nvPr/>
        </p:nvSpPr>
        <p:spPr>
          <a:xfrm>
            <a:off x="8283980" y="2555776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/>
            </p:nvGraphicFramePr>
            <p:xfrm>
              <a:off x="143339" y="520659"/>
              <a:ext cx="188626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/>
            </p:nvGraphicFramePr>
            <p:xfrm>
              <a:off x="143339" y="520659"/>
              <a:ext cx="188626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101667" r="-968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198361" r="-96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303333" r="-968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323" t="-403333" r="-968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4451" y="4986017"/>
              <a:ext cx="1497080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4451" y="4986017"/>
              <a:ext cx="1497080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918807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198039" r="-162105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59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304000" r="-16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6500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404000" r="-16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42909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684272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470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6842720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470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/>
            </p:nvGraphicFramePr>
            <p:xfrm>
              <a:off x="335360" y="3456437"/>
              <a:ext cx="153617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17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/>
            </p:nvGraphicFramePr>
            <p:xfrm>
              <a:off x="335360" y="3456437"/>
              <a:ext cx="1536171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3617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Prefix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791" t="-105000" r="-791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5919684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151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5919684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1513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505946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4757" y="5059465"/>
              <a:ext cx="1229130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50857">
                      <a:extLst>
                        <a:ext uri="{9D8B030D-6E8A-4147-A177-3AD203B41FA5}">
                          <a16:colId xmlns:a16="http://schemas.microsoft.com/office/drawing/2014/main" val="38295021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42" t="-104000" r="-1135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3" name="직선 연결선 32"/>
          <p:cNvCxnSpPr>
            <a:stCxn id="28" idx="0"/>
            <a:endCxn id="30" idx="2"/>
          </p:cNvCxnSpPr>
          <p:nvPr/>
        </p:nvCxnSpPr>
        <p:spPr>
          <a:xfrm flipV="1">
            <a:off x="3159323" y="6529285"/>
            <a:ext cx="0" cy="313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0" idx="0"/>
            <a:endCxn id="32" idx="2"/>
          </p:cNvCxnSpPr>
          <p:nvPr/>
        </p:nvCxnSpPr>
        <p:spPr>
          <a:xfrm flipV="1">
            <a:off x="3159323" y="5669065"/>
            <a:ext cx="0" cy="250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34372" y="2843808"/>
              <a:ext cx="163218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8454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979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0850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34372" y="2843808"/>
              <a:ext cx="163218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758" t="-198361" r="-10530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8454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758" t="-303333" r="-105303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979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758" t="-403333" r="-10530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0850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360" y="5088619"/>
              <a:ext cx="163218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550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825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493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19360" y="5088619"/>
              <a:ext cx="1632181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9677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832504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Tail table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758" t="-198361" r="-10530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4550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758" t="-303333" r="-105303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825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758" t="-403333" r="-10530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4937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15709" y="3354168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15709" y="3354168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15709" y="4679392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15709" y="4679392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15709" y="5960168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15709" y="5960168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1" name="직선 연결선 20"/>
          <p:cNvCxnSpPr>
            <a:stCxn id="62" idx="2"/>
            <a:endCxn id="18" idx="0"/>
          </p:cNvCxnSpPr>
          <p:nvPr/>
        </p:nvCxnSpPr>
        <p:spPr>
          <a:xfrm flipH="1">
            <a:off x="9124073" y="2971840"/>
            <a:ext cx="1" cy="3823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2"/>
            <a:endCxn id="19" idx="0"/>
          </p:cNvCxnSpPr>
          <p:nvPr/>
        </p:nvCxnSpPr>
        <p:spPr>
          <a:xfrm>
            <a:off x="9124072" y="4268568"/>
            <a:ext cx="0" cy="4108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0" idx="0"/>
          </p:cNvCxnSpPr>
          <p:nvPr/>
        </p:nvCxnSpPr>
        <p:spPr>
          <a:xfrm>
            <a:off x="9124072" y="5593792"/>
            <a:ext cx="0" cy="3663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10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31771" y="1499659"/>
            <a:ext cx="4128459" cy="67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</a:t>
            </a:r>
            <a:endParaRPr lang="ko-KR" alt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42078" y="2261261"/>
            <a:ext cx="3307844" cy="6469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Does it has a single path?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꺾인 연결선 8"/>
          <p:cNvCxnSpPr>
            <a:stCxn id="5" idx="2"/>
            <a:endCxn id="6" idx="0"/>
          </p:cNvCxnSpPr>
          <p:nvPr/>
        </p:nvCxnSpPr>
        <p:spPr>
          <a:xfrm rot="5400000">
            <a:off x="4220076" y="1519763"/>
            <a:ext cx="487489" cy="3264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2"/>
            <a:endCxn id="7" idx="0"/>
          </p:cNvCxnSpPr>
          <p:nvPr/>
        </p:nvCxnSpPr>
        <p:spPr>
          <a:xfrm rot="16200000" flipH="1">
            <a:off x="7394747" y="1609453"/>
            <a:ext cx="488227" cy="30857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4" idx="3"/>
          </p:cNvCxnSpPr>
          <p:nvPr/>
        </p:nvCxnSpPr>
        <p:spPr>
          <a:xfrm flipH="1" flipV="1">
            <a:off x="8160230" y="1835697"/>
            <a:ext cx="2845693" cy="1860855"/>
          </a:xfrm>
          <a:prstGeom prst="bentConnector3">
            <a:avLst>
              <a:gd name="adj1" fmla="val -10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9488" y="279054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3668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YES</a:t>
            </a:r>
            <a:endParaRPr lang="ko-KR" altLang="en-US" sz="1600" dirty="0" err="1">
              <a:solidFill>
                <a:srgbClr val="3668A3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8288" y="279337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ko-KR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</a:t>
            </a:r>
            <a:endParaRPr lang="ko-KR" altLang="en-US" sz="1600" dirty="0" err="1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15414" y="4413704"/>
                <a:ext cx="4316705" cy="457478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 defTabSz="1219170"/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Conditional (</a:t>
                </a:r>
                <a14:m>
                  <m:oMath xmlns:m="http://schemas.openxmlformats.org/officeDocument/2006/math">
                    <m:r>
                      <a:rPr lang="en-US" altLang="ko-KR" sz="1867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ko-KR" sz="1867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altLang="ko-KR" sz="1867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1867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FP–tree</a:t>
                </a:r>
                <a:endParaRPr lang="ko-KR" altLang="en-US" sz="1867" b="1" dirty="0">
                  <a:solidFill>
                    <a:prstClr val="black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4" y="4413704"/>
                <a:ext cx="4316705" cy="4574787"/>
              </a:xfrm>
              <a:prstGeom prst="rect">
                <a:avLst/>
              </a:prstGeom>
              <a:blipFill>
                <a:blip r:embed="rId2"/>
                <a:stretch>
                  <a:fillRect t="-53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12" idx="3"/>
          </p:cNvCxnSpPr>
          <p:nvPr/>
        </p:nvCxnSpPr>
        <p:spPr>
          <a:xfrm flipV="1">
            <a:off x="5132120" y="6916813"/>
            <a:ext cx="21160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1124" y="5044241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1124" y="5044241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1124" y="6369465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1124" y="6369465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1124" y="7650241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1124" y="7650241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직선 연결선 22"/>
          <p:cNvCxnSpPr>
            <a:stCxn id="20" idx="2"/>
            <a:endCxn id="21" idx="0"/>
          </p:cNvCxnSpPr>
          <p:nvPr/>
        </p:nvCxnSpPr>
        <p:spPr>
          <a:xfrm>
            <a:off x="2849487" y="5958641"/>
            <a:ext cx="0" cy="410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2"/>
            <a:endCxn id="22" idx="0"/>
          </p:cNvCxnSpPr>
          <p:nvPr/>
        </p:nvCxnSpPr>
        <p:spPr>
          <a:xfrm>
            <a:off x="2849487" y="7283865"/>
            <a:ext cx="0" cy="36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98568" y="4335253"/>
              <a:ext cx="1886261" cy="4389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803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84834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306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3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5623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0460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747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98568" y="4335253"/>
              <a:ext cx="1886261" cy="4389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101667" r="-645" b="-10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201667" r="-645" b="-9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301667" r="-645" b="-8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401667" r="-645" b="-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493443" r="-645" b="-5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803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603333" r="-645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84834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703333" r="-645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306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803333" r="-64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3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903333" r="-645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5623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1003333" r="-645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0460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323" t="-1103333" r="-64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7477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모서리가 둥근 직사각형 49"/>
          <p:cNvSpPr/>
          <p:nvPr/>
        </p:nvSpPr>
        <p:spPr>
          <a:xfrm>
            <a:off x="1007435" y="3408150"/>
            <a:ext cx="3648405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Save all combinations of </a:t>
            </a:r>
          </a:p>
          <a:p>
            <a:pPr algn="ctr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items in the path.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357518" y="3408887"/>
            <a:ext cx="3648405" cy="60024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∙ Save items.</a:t>
            </a:r>
          </a:p>
          <a:p>
            <a:pPr algn="just" defTabSz="1219170"/>
            <a:r>
              <a:rPr lang="en-US" altLang="ko-KR" sz="1867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∙ Construct conditional FP–trees.</a:t>
            </a:r>
            <a:endParaRPr lang="ko-KR" altLang="en-US" sz="1867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49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47862" y="1821524"/>
            <a:ext cx="7200799" cy="727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defTabSz="1219170"/>
            <a:r>
              <a:rPr lang="en-US" altLang="ko-KR" sz="24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FP–tree </a:t>
            </a:r>
            <a:r>
              <a:rPr lang="en-US" altLang="ko-KR" sz="1867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(Frequent pattern tree)</a:t>
            </a:r>
            <a:endParaRPr lang="ko-KR" altLang="en-US" sz="2400" b="1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61615" y="2301577"/>
            <a:ext cx="1680187" cy="41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1219170"/>
            <a:r>
              <a:rPr lang="en-US" altLang="ko-K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Node: root</a:t>
            </a:r>
            <a:endParaRPr lang="ko-KR" altLang="en-US" sz="1200" dirty="0">
              <a:solidFill>
                <a:prstClr val="black"/>
              </a:solidFill>
              <a:latin typeface="Cambria Math" panose="0204050305040603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7824191" y="2717642"/>
            <a:ext cx="1477517" cy="28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9045" y="4041919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9045" y="4041919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2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90811" y="2743652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90811" y="2743652"/>
              <a:ext cx="1201200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2292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Header table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Node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02000" r="-110526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4399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296078" r="-110526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266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404000" r="-110526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8604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504000" r="-110526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999552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604000" r="-11052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80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3"/>
                          <a:stretch>
                            <a:fillRect l="-1053" t="-704000" r="-11052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695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9045" y="5134980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9045" y="5134980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4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9045" y="6236831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9045" y="6236831"/>
              <a:ext cx="179388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5055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5"/>
                          <a:stretch>
                            <a:fillRect l="-1053" t="-204000" r="-21263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 10"/>
          <p:cNvCxnSpPr>
            <a:stCxn id="12" idx="2"/>
            <a:endCxn id="7" idx="0"/>
          </p:cNvCxnSpPr>
          <p:nvPr/>
        </p:nvCxnSpPr>
        <p:spPr>
          <a:xfrm flipH="1">
            <a:off x="7135987" y="3912873"/>
            <a:ext cx="948685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76309" y="2998472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76309" y="2998472"/>
              <a:ext cx="181672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339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6"/>
                          <a:stretch>
                            <a:fillRect l="-1053" t="-204000" r="-21684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직선 연결선 12"/>
          <p:cNvCxnSpPr>
            <a:stCxn id="7" idx="2"/>
            <a:endCxn id="9" idx="0"/>
          </p:cNvCxnSpPr>
          <p:nvPr/>
        </p:nvCxnSpPr>
        <p:spPr>
          <a:xfrm>
            <a:off x="7135987" y="4956319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  <a:endCxn id="10" idx="0"/>
          </p:cNvCxnSpPr>
          <p:nvPr/>
        </p:nvCxnSpPr>
        <p:spPr>
          <a:xfrm>
            <a:off x="7135987" y="6049380"/>
            <a:ext cx="0" cy="18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52400" y="7321251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52400" y="7321251"/>
              <a:ext cx="1743869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00539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7"/>
                          <a:stretch>
                            <a:fillRect l="-2105" t="-204000" r="-20421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직선 연결선 15"/>
          <p:cNvCxnSpPr>
            <a:stCxn id="10" idx="2"/>
            <a:endCxn id="15" idx="0"/>
          </p:cNvCxnSpPr>
          <p:nvPr/>
        </p:nvCxnSpPr>
        <p:spPr>
          <a:xfrm flipH="1">
            <a:off x="6224335" y="7151231"/>
            <a:ext cx="911652" cy="1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7690" y="7320067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7690" y="7320067"/>
              <a:ext cx="18213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80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8"/>
                          <a:stretch>
                            <a:fillRect l="-1053" t="-204000" r="-2178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연결선 17"/>
          <p:cNvCxnSpPr>
            <a:stCxn id="10" idx="2"/>
            <a:endCxn id="17" idx="0"/>
          </p:cNvCxnSpPr>
          <p:nvPr/>
        </p:nvCxnSpPr>
        <p:spPr>
          <a:xfrm>
            <a:off x="7135987" y="7151231"/>
            <a:ext cx="1042381" cy="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181280" y="4041919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181280" y="4041919"/>
              <a:ext cx="177186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28533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#7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9"/>
                          <a:stretch>
                            <a:fillRect l="-1053" t="-204000" r="-20842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>
            <a:off x="8084673" y="3912873"/>
            <a:ext cx="982540" cy="12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1720" y="3000771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1720" y="3000771"/>
              <a:ext cx="1830930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600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#8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0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직선 연결선 21"/>
          <p:cNvCxnSpPr>
            <a:stCxn id="5" idx="2"/>
            <a:endCxn id="21" idx="0"/>
          </p:cNvCxnSpPr>
          <p:nvPr/>
        </p:nvCxnSpPr>
        <p:spPr>
          <a:xfrm>
            <a:off x="9301708" y="2717642"/>
            <a:ext cx="1735477" cy="283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2093" y="4107192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2093" y="4107192"/>
              <a:ext cx="1830558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7228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#9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1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 23"/>
          <p:cNvCxnSpPr>
            <a:stCxn id="21" idx="2"/>
            <a:endCxn id="23" idx="0"/>
          </p:cNvCxnSpPr>
          <p:nvPr/>
        </p:nvCxnSpPr>
        <p:spPr>
          <a:xfrm>
            <a:off x="11037186" y="3915171"/>
            <a:ext cx="185" cy="19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5085" y="5163309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5085" y="5163309"/>
              <a:ext cx="182756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8273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665057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84236">
                      <a:extLst>
                        <a:ext uri="{9D8B030D-6E8A-4147-A177-3AD203B41FA5}">
                          <a16:colId xmlns:a16="http://schemas.microsoft.com/office/drawing/2014/main" val="495017088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>
                              <a:latin typeface="Cambria Math" panose="02040503050406030204" pitchFamily="18" charset="0"/>
                            </a:rPr>
                            <a:t>#10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7111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Count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link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2"/>
                          <a:stretch>
                            <a:fillRect l="-1053" t="-204000" r="-21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39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직선 연결선 25"/>
          <p:cNvCxnSpPr>
            <a:stCxn id="23" idx="2"/>
            <a:endCxn id="25" idx="0"/>
          </p:cNvCxnSpPr>
          <p:nvPr/>
        </p:nvCxnSpPr>
        <p:spPr>
          <a:xfrm>
            <a:off x="11037371" y="5021592"/>
            <a:ext cx="1496" cy="14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1720" y="6526047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altLang="ko-KR" sz="120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1720" y="6526047"/>
              <a:ext cx="1817074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940">
                      <a:extLst>
                        <a:ext uri="{9D8B030D-6E8A-4147-A177-3AD203B41FA5}">
                          <a16:colId xmlns:a16="http://schemas.microsoft.com/office/drawing/2014/main" val="3835703841"/>
                        </a:ext>
                      </a:extLst>
                    </a:gridCol>
                    <a:gridCol w="578273">
                      <a:extLst>
                        <a:ext uri="{9D8B030D-6E8A-4147-A177-3AD203B41FA5}">
                          <a16:colId xmlns:a16="http://schemas.microsoft.com/office/drawing/2014/main" val="3614017261"/>
                        </a:ext>
                      </a:extLst>
                    </a:gridCol>
                    <a:gridCol w="575861">
                      <a:extLst>
                        <a:ext uri="{9D8B030D-6E8A-4147-A177-3AD203B41FA5}">
                          <a16:colId xmlns:a16="http://schemas.microsoft.com/office/drawing/2014/main" val="2723530069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Ordered item list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848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Order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Item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Freq.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94855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202000" r="-102105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896031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296078" r="-102105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5792725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404000" r="-102105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650399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504000" r="-1021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5825038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604000" r="-1021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4124612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3"/>
                          <a:stretch>
                            <a:fillRect l="-115789" t="-704000" r="-1021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ko-KR" altLang="en-US" sz="12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831281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3023" y="1707332"/>
              <a:ext cx="1886261" cy="694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/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1803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84834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1306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3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35623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50460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1747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903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𝑓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3457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7736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𝑓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5205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873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 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𝑓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017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{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𝑓</m:t>
                                </m:r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7661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3023" y="1707332"/>
              <a:ext cx="1886261" cy="694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6261">
                      <a:extLst>
                        <a:ext uri="{9D8B030D-6E8A-4147-A177-3AD203B41FA5}">
                          <a16:colId xmlns:a16="http://schemas.microsoft.com/office/drawing/2014/main" val="39228548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Frequent </a:t>
                          </a:r>
                          <a:r>
                            <a:rPr lang="en-US" altLang="ko-KR" sz="1600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a:t>itemset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21920" marR="121920" marT="60960" marB="6096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65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01667" r="-643" b="-1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087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201667" r="-643" b="-1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9547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301667" r="-643" b="-15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146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401667" r="-643" b="-1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08906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501667" r="-643" b="-1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803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601667" r="-643" b="-1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84834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701667" r="-643" b="-1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306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801667" r="-643" b="-10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03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886885" r="-643" b="-8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5623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003333" r="-643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50460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103333" r="-643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747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203333" r="-643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903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303333" r="-643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3457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403333" r="-643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7736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503333" r="-643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5205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603333" r="-64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873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703333" r="-643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017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920" marR="121920" marT="60960" marB="60960" anchor="ctr">
                        <a:blipFill>
                          <a:blip r:embed="rId14"/>
                          <a:stretch>
                            <a:fillRect l="-322" t="-1803333" r="-64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7661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64597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 vs. FP–growth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1" y="2075724"/>
            <a:ext cx="10972800" cy="6034617"/>
          </a:xfrm>
        </p:spPr>
        <p:txBody>
          <a:bodyPr/>
          <a:lstStyle/>
          <a:p>
            <a:r>
              <a:rPr lang="en-US" altLang="ko-KR" dirty="0" err="1" smtClean="0"/>
              <a:t>Apriori</a:t>
            </a:r>
            <a:r>
              <a:rPr lang="en-US" altLang="ko-KR" dirty="0" smtClean="0"/>
              <a:t>: intuitive (bubble sort)</a:t>
            </a:r>
          </a:p>
          <a:p>
            <a:r>
              <a:rPr lang="en-US" altLang="ko-KR" dirty="0" smtClean="0"/>
              <a:t>FP–growth: (relatively) complex (merge sort)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23796"/>
              </p:ext>
            </p:extLst>
          </p:nvPr>
        </p:nvGraphicFramePr>
        <p:xfrm>
          <a:off x="335361" y="3203848"/>
          <a:ext cx="11425267" cy="1302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ko-KR" altLang="en-US" sz="15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Period</a:t>
                      </a:r>
                      <a:endParaRPr lang="ko-KR" altLang="en-US" sz="15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Num. of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articles</a:t>
                      </a:r>
                      <a:endParaRPr lang="ko-KR" altLang="en-US" sz="1500" b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Num.</a:t>
                      </a:r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of</a:t>
                      </a:r>
                    </a:p>
                    <a:p>
                      <a:pPr algn="ctr" latinLnBrk="1"/>
                      <a:r>
                        <a:rPr lang="en-US" altLang="ko-KR" sz="1500" b="1" baseline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MeSH</a:t>
                      </a:r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tagged articles</a:t>
                      </a:r>
                      <a:endParaRPr lang="ko-KR" altLang="en-US" sz="15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Num.</a:t>
                      </a:r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of</a:t>
                      </a:r>
                    </a:p>
                    <a:p>
                      <a:pPr algn="ctr" latinLnBrk="1"/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used </a:t>
                      </a:r>
                      <a:r>
                        <a:rPr lang="en-US" altLang="ko-KR" sz="1500" b="1" baseline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MeSH</a:t>
                      </a:r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terms</a:t>
                      </a:r>
                      <a:endParaRPr lang="ko-KR" altLang="en-US" sz="15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Avg.</a:t>
                      </a:r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num. of</a:t>
                      </a:r>
                    </a:p>
                    <a:p>
                      <a:pPr algn="ctr" latinLnBrk="1"/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tagged </a:t>
                      </a:r>
                      <a:r>
                        <a:rPr lang="en-US" altLang="ko-KR" sz="1500" b="1" baseline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MeSH</a:t>
                      </a:r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terms</a:t>
                      </a:r>
                    </a:p>
                    <a:p>
                      <a:pPr algn="ctr" latinLnBrk="1"/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per an article</a:t>
                      </a:r>
                      <a:endParaRPr lang="ko-KR" altLang="en-US" sz="15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BMC</a:t>
                      </a:r>
                      <a:r>
                        <a:rPr lang="en-US" altLang="ko-KR" sz="15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Bio. Info.</a:t>
                      </a:r>
                      <a:endParaRPr lang="ko-KR" altLang="en-US" sz="15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2000 - 2015</a:t>
                      </a:r>
                      <a:endParaRPr lang="ko-KR" altLang="en-US" sz="15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7,094</a:t>
                      </a:r>
                      <a:endParaRPr lang="ko-KR" altLang="en-US" sz="15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6,826 (96.22%)</a:t>
                      </a:r>
                      <a:endParaRPr lang="ko-KR" altLang="en-US" sz="15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3,620</a:t>
                      </a:r>
                      <a:endParaRPr lang="ko-KR" altLang="en-US" sz="15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11.59</a:t>
                      </a:r>
                      <a:endParaRPr lang="ko-KR" altLang="en-US" sz="15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35952"/>
              </p:ext>
            </p:extLst>
          </p:nvPr>
        </p:nvGraphicFramePr>
        <p:xfrm>
          <a:off x="335360" y="4735222"/>
          <a:ext cx="11425267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8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Num. of</a:t>
                      </a:r>
                      <a:r>
                        <a:rPr lang="en-US" altLang="ko-KR" sz="1500" b="1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ko-KR" altLang="en-US" sz="1500" b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Top 5 authors</a:t>
                      </a:r>
                      <a:endParaRPr lang="ko-KR" altLang="en-US" sz="15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20,691</a:t>
                      </a:r>
                      <a:endParaRPr lang="ko-KR" altLang="en-US" sz="15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Ranganathan</a:t>
                      </a:r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Shoba</a:t>
                      </a:r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(26), Tong </a:t>
                      </a:r>
                      <a:r>
                        <a:rPr lang="en-US" altLang="ko-K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Weida</a:t>
                      </a:r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(26), </a:t>
                      </a:r>
                      <a:r>
                        <a:rPr lang="en-US" altLang="ko-KR" sz="15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Milanesi</a:t>
                      </a:r>
                      <a:r>
                        <a:rPr lang="en-US" altLang="ko-KR" sz="15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Luciano (25), Winters-Hilt Stephen (21), Fang Hong (20)</a:t>
                      </a:r>
                      <a:endParaRPr lang="ko-KR" altLang="en-US" sz="15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31371" y="6588224"/>
          <a:ext cx="278430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2168">
                  <a:extLst>
                    <a:ext uri="{9D8B030D-6E8A-4147-A177-3AD203B41FA5}">
                      <a16:colId xmlns:a16="http://schemas.microsoft.com/office/drawing/2014/main" val="2896555442"/>
                    </a:ext>
                  </a:extLst>
                </a:gridCol>
                <a:gridCol w="932141">
                  <a:extLst>
                    <a:ext uri="{9D8B030D-6E8A-4147-A177-3AD203B41FA5}">
                      <a16:colId xmlns:a16="http://schemas.microsoft.com/office/drawing/2014/main" val="73108276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Num. of authors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(transactions)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20,691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7069896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Num. of keywords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(items)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Cambria Math" panose="02040503050406030204" pitchFamily="18" charset="0"/>
                        </a:rPr>
                        <a:t>6,826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271819978"/>
                  </a:ext>
                </a:extLst>
              </a:tr>
            </a:tbl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4319763" y="5950253"/>
          <a:ext cx="6096000" cy="3076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7252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Googling with “association rule mining”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48" y="1866277"/>
            <a:ext cx="8136904" cy="66380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08022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27548" y="1866277"/>
            <a:ext cx="8136904" cy="66380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 do my own research</a:t>
            </a:r>
            <a:endParaRPr lang="ko-KR" altLang="en-US" dirty="0"/>
          </a:p>
        </p:txBody>
      </p:sp>
      <p:pic>
        <p:nvPicPr>
          <p:cNvPr id="1026" name="Picture 2" descr="Image result for data fl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25" y="3390277"/>
            <a:ext cx="6874550" cy="42484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878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 do my own research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9689" y="3275856"/>
            <a:ext cx="4730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have to..</a:t>
            </a:r>
            <a:endParaRPr lang="ko-KR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2119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29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Traditional scenario using association rules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1" y="2699792"/>
            <a:ext cx="1047979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Mining association rules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81486" y="2522865"/>
            <a:ext cx="11362725" cy="1863080"/>
            <a:chOff x="755576" y="1556792"/>
            <a:chExt cx="7560840" cy="1239707"/>
          </a:xfrm>
        </p:grpSpPr>
        <p:sp>
          <p:nvSpPr>
            <p:cNvPr id="20" name="직사각형 19"/>
            <p:cNvSpPr/>
            <p:nvPr/>
          </p:nvSpPr>
          <p:spPr>
            <a:xfrm>
              <a:off x="755576" y="2148427"/>
              <a:ext cx="1656184" cy="6480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Database</a:t>
              </a:r>
              <a:endParaRPr lang="ko-KR" alt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51920" y="2073775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79912" y="2145783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7904" y="2220435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Frequent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itemset</a:t>
              </a:r>
              <a:endParaRPr lang="ko-KR" altLang="en-US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직선 화살표 연결선 23"/>
            <p:cNvCxnSpPr>
              <a:stCxn id="20" idx="3"/>
              <a:endCxn id="23" idx="1"/>
            </p:cNvCxnSpPr>
            <p:nvPr/>
          </p:nvCxnSpPr>
          <p:spPr>
            <a:xfrm>
              <a:off x="2411760" y="2472463"/>
              <a:ext cx="12961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6660232" y="2073775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88224" y="2145783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516216" y="2220435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Association rule</a:t>
              </a:r>
              <a:endParaRPr lang="ko-KR" altLang="en-US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화살표 연결선 27"/>
            <p:cNvCxnSpPr>
              <a:stCxn id="23" idx="3"/>
              <a:endCxn id="27" idx="1"/>
            </p:cNvCxnSpPr>
            <p:nvPr/>
          </p:nvCxnSpPr>
          <p:spPr>
            <a:xfrm>
              <a:off x="5364088" y="2472463"/>
              <a:ext cx="1152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2555776" y="1572363"/>
                  <a:ext cx="864096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𝑚𝑖𝑛𝑠𝑢𝑝</m:t>
                        </m:r>
                      </m:oMath>
                    </m:oMathPara>
                  </a14:m>
                  <a:endParaRPr lang="ko-KR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572363"/>
                  <a:ext cx="864096" cy="288032"/>
                </a:xfrm>
                <a:prstGeom prst="rect">
                  <a:avLst/>
                </a:prstGeom>
                <a:blipFill>
                  <a:blip r:embed="rId2"/>
                  <a:stretch>
                    <a:fillRect b="-411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/>
            <p:cNvCxnSpPr>
              <a:stCxn id="29" idx="2"/>
            </p:cNvCxnSpPr>
            <p:nvPr/>
          </p:nvCxnSpPr>
          <p:spPr>
            <a:xfrm>
              <a:off x="2987824" y="1860395"/>
              <a:ext cx="0" cy="61206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/>
                <p:cNvSpPr/>
                <p:nvPr/>
              </p:nvSpPr>
              <p:spPr>
                <a:xfrm>
                  <a:off x="5717037" y="1556792"/>
                  <a:ext cx="864096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𝑚𝑖𝑛𝑐𝑜𝑛𝑓</m:t>
                        </m:r>
                      </m:oMath>
                    </m:oMathPara>
                  </a14:m>
                  <a:endParaRPr lang="ko-KR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037" y="1556792"/>
                  <a:ext cx="864096" cy="288032"/>
                </a:xfrm>
                <a:prstGeom prst="rect">
                  <a:avLst/>
                </a:prstGeom>
                <a:blipFill>
                  <a:blip r:embed="rId3"/>
                  <a:stretch>
                    <a:fillRect b="-411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>
              <a:stCxn id="31" idx="2"/>
            </p:cNvCxnSpPr>
            <p:nvPr/>
          </p:nvCxnSpPr>
          <p:spPr>
            <a:xfrm>
              <a:off x="6149084" y="1844824"/>
              <a:ext cx="0" cy="61206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648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Traditional scenario using association rules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1" y="2771800"/>
            <a:ext cx="1047979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1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Traditional scenario using association 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7" y="2627784"/>
            <a:ext cx="1064102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332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Traditional scenario using association 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73" y="2915816"/>
            <a:ext cx="1080225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4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Traditional scenario using association 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84" y="2195736"/>
            <a:ext cx="961503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51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SEGAR: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Stepwise Extraction of Generalized Association 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44" y="1691680"/>
            <a:ext cx="5291711" cy="70495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01761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SEGAR: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Stepwise Extraction of Generalized Association 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195736"/>
            <a:ext cx="96583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426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SEGAR: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Stepwise Extraction of Generalized Association Rules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051720"/>
            <a:ext cx="6279000" cy="3539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4572000"/>
            <a:ext cx="6368700" cy="1489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5752456"/>
            <a:ext cx="6189300" cy="154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68" y="6633080"/>
            <a:ext cx="6458400" cy="1948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8619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SEGAR: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Stepwise Extraction of Generalized Association Rules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1" y="2555776"/>
            <a:ext cx="6099600" cy="2564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763688"/>
            <a:ext cx="6144450" cy="3785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3131840"/>
            <a:ext cx="6009900" cy="5835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716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 do my own research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9689" y="3275856"/>
            <a:ext cx="4730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have to..</a:t>
            </a:r>
            <a:endParaRPr lang="ko-KR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2119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544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6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46839" y="2286433"/>
            <a:ext cx="7370250" cy="2357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Mining association rules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81486" y="2522865"/>
            <a:ext cx="11362725" cy="1863080"/>
            <a:chOff x="755576" y="1556792"/>
            <a:chExt cx="7560840" cy="1239707"/>
          </a:xfrm>
        </p:grpSpPr>
        <p:sp>
          <p:nvSpPr>
            <p:cNvPr id="4" name="직사각형 3"/>
            <p:cNvSpPr/>
            <p:nvPr/>
          </p:nvSpPr>
          <p:spPr>
            <a:xfrm>
              <a:off x="755576" y="2148427"/>
              <a:ext cx="1656184" cy="6480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Database</a:t>
              </a:r>
              <a:endParaRPr lang="ko-KR" alt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51920" y="2073775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79912" y="2145783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07904" y="2220435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Frequent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itemset</a:t>
              </a:r>
              <a:endParaRPr lang="ko-KR" altLang="en-US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7" idx="1"/>
            </p:cNvCxnSpPr>
            <p:nvPr/>
          </p:nvCxnSpPr>
          <p:spPr>
            <a:xfrm>
              <a:off x="2411760" y="2472463"/>
              <a:ext cx="12961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660232" y="2073775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88224" y="2145783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16216" y="2220435"/>
              <a:ext cx="1656184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Association rule</a:t>
              </a:r>
              <a:endParaRPr lang="ko-KR" altLang="en-US" dirty="0" smtClean="0">
                <a:solidFill>
                  <a:schemeClr val="tx1"/>
                </a:solidFill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/>
            <p:cNvCxnSpPr>
              <a:stCxn id="7" idx="3"/>
              <a:endCxn id="11" idx="1"/>
            </p:cNvCxnSpPr>
            <p:nvPr/>
          </p:nvCxnSpPr>
          <p:spPr>
            <a:xfrm>
              <a:off x="5364088" y="2472463"/>
              <a:ext cx="1152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2555776" y="1572363"/>
                  <a:ext cx="864096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𝑚𝑖𝑛𝑠𝑢𝑝</m:t>
                        </m:r>
                      </m:oMath>
                    </m:oMathPara>
                  </a14:m>
                  <a:endParaRPr lang="ko-KR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1572363"/>
                  <a:ext cx="864096" cy="288032"/>
                </a:xfrm>
                <a:prstGeom prst="rect">
                  <a:avLst/>
                </a:prstGeom>
                <a:blipFill>
                  <a:blip r:embed="rId2"/>
                  <a:stretch>
                    <a:fillRect b="-411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/>
            <p:cNvCxnSpPr>
              <a:stCxn id="13" idx="2"/>
            </p:cNvCxnSpPr>
            <p:nvPr/>
          </p:nvCxnSpPr>
          <p:spPr>
            <a:xfrm>
              <a:off x="2987824" y="1860395"/>
              <a:ext cx="0" cy="61206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/>
                <p:cNvSpPr/>
                <p:nvPr/>
              </p:nvSpPr>
              <p:spPr>
                <a:xfrm>
                  <a:off x="5717037" y="1556792"/>
                  <a:ext cx="864096" cy="2880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𝑚𝑖𝑛𝑐𝑜𝑛𝑓</m:t>
                        </m:r>
                      </m:oMath>
                    </m:oMathPara>
                  </a14:m>
                  <a:endParaRPr lang="ko-KR" altLang="en-US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037" y="1556792"/>
                  <a:ext cx="864096" cy="288032"/>
                </a:xfrm>
                <a:prstGeom prst="rect">
                  <a:avLst/>
                </a:prstGeom>
                <a:blipFill>
                  <a:blip r:embed="rId3"/>
                  <a:stretch>
                    <a:fillRect b="-411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/>
            <p:cNvCxnSpPr>
              <a:stCxn id="15" idx="2"/>
            </p:cNvCxnSpPr>
            <p:nvPr/>
          </p:nvCxnSpPr>
          <p:spPr>
            <a:xfrm>
              <a:off x="6149084" y="1844824"/>
              <a:ext cx="0" cy="61206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42148" y="1767399"/>
            <a:ext cx="475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Major challenge: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mining frequent </a:t>
            </a:r>
            <a:r>
              <a:rPr lang="en-US" altLang="ko-KR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itemsets</a:t>
            </a:r>
            <a:endParaRPr lang="ko-KR" altLang="en-US" sz="2000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Mining association rules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6839" y="2286433"/>
            <a:ext cx="7370250" cy="2357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486" y="3411997"/>
            <a:ext cx="2488978" cy="973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20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34792" y="3299807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26576" y="3408024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8360" y="3520214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Frequent </a:t>
            </a:r>
            <a:r>
              <a:rPr lang="en-US" altLang="ko-KR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itemset</a:t>
            </a:r>
            <a:endParaRPr lang="ko-KR" altLang="en-US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>
            <a:stCxn id="6" idx="3"/>
            <a:endCxn id="9" idx="1"/>
          </p:cNvCxnSpPr>
          <p:nvPr/>
        </p:nvCxnSpPr>
        <p:spPr>
          <a:xfrm>
            <a:off x="3070464" y="3898971"/>
            <a:ext cx="1947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455233" y="3299807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47017" y="3408024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38800" y="3520214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Association rule</a:t>
            </a:r>
            <a:endParaRPr lang="ko-KR" altLang="en-US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>
            <a:stCxn id="9" idx="3"/>
            <a:endCxn id="13" idx="1"/>
          </p:cNvCxnSpPr>
          <p:nvPr/>
        </p:nvCxnSpPr>
        <p:spPr>
          <a:xfrm>
            <a:off x="7507337" y="3898971"/>
            <a:ext cx="1731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3286897" y="2546266"/>
                <a:ext cx="1298597" cy="432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𝑚𝑖𝑛𝑠𝑢𝑝</m:t>
                      </m:r>
                    </m:oMath>
                  </m:oMathPara>
                </a14:m>
                <a:endParaRPr lang="ko-KR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97" y="2546266"/>
                <a:ext cx="1298597" cy="43286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>
            <a:stCxn id="15" idx="2"/>
          </p:cNvCxnSpPr>
          <p:nvPr/>
        </p:nvCxnSpPr>
        <p:spPr>
          <a:xfrm>
            <a:off x="3936195" y="2979131"/>
            <a:ext cx="0" cy="919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037763" y="2522865"/>
                <a:ext cx="1298597" cy="432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𝑚𝑖𝑛𝑐𝑜𝑛𝑓</m:t>
                      </m:r>
                    </m:oMath>
                  </m:oMathPara>
                </a14:m>
                <a:endParaRPr lang="ko-KR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763" y="2522865"/>
                <a:ext cx="1298597" cy="432866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17" idx="2"/>
          </p:cNvCxnSpPr>
          <p:nvPr/>
        </p:nvCxnSpPr>
        <p:spPr>
          <a:xfrm>
            <a:off x="8687060" y="2955731"/>
            <a:ext cx="0" cy="919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148" y="1767399"/>
            <a:ext cx="475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Major challenge: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mining frequent </a:t>
            </a:r>
            <a:r>
              <a:rPr lang="en-US" altLang="ko-KR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itemsets</a:t>
            </a:r>
            <a:endParaRPr lang="ko-KR" altLang="en-US" sz="2000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549" y="8316416"/>
            <a:ext cx="233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 of a database</a:t>
            </a:r>
            <a:endParaRPr lang="ko-KR" altLang="en-US" b="1" dirty="0" smtClean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271343"/>
                  </p:ext>
                </p:extLst>
              </p:nvPr>
            </p:nvGraphicFramePr>
            <p:xfrm>
              <a:off x="442148" y="5652120"/>
              <a:ext cx="2989556" cy="2564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6091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1753465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664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err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1600" i="1" baseline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sz="1600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ko-KR" altLang="en-US" sz="160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7271343"/>
                  </p:ext>
                </p:extLst>
              </p:nvPr>
            </p:nvGraphicFramePr>
            <p:xfrm>
              <a:off x="442148" y="5652120"/>
              <a:ext cx="2989556" cy="2564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6091">
                      <a:extLst>
                        <a:ext uri="{9D8B030D-6E8A-4147-A177-3AD203B41FA5}">
                          <a16:colId xmlns:a16="http://schemas.microsoft.com/office/drawing/2014/main" val="3175340260"/>
                        </a:ext>
                      </a:extLst>
                    </a:gridCol>
                    <a:gridCol w="1753465">
                      <a:extLst>
                        <a:ext uri="{9D8B030D-6E8A-4147-A177-3AD203B41FA5}">
                          <a16:colId xmlns:a16="http://schemas.microsoft.com/office/drawing/2014/main" val="1342600263"/>
                        </a:ext>
                      </a:extLst>
                    </a:gridCol>
                  </a:tblGrid>
                  <a:tr h="3664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Database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314485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Transaction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Items</a:t>
                          </a:r>
                          <a:endParaRPr lang="ko-KR" altLang="en-US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73163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ko-KR" altLang="en-US" sz="1600" i="0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201667" r="-1042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13562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296721" r="-1042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269789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403333" r="-1042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19495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503333" r="-1042" b="-1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822233"/>
                      </a:ext>
                    </a:extLst>
                  </a:tr>
                  <a:tr h="3664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ko-KR" altLang="en-US" sz="1600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833" t="-603333" r="-1042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128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직사각형 21"/>
          <p:cNvSpPr/>
          <p:nvPr/>
        </p:nvSpPr>
        <p:spPr>
          <a:xfrm>
            <a:off x="5234792" y="6432388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26576" y="6540605"/>
            <a:ext cx="2488978" cy="757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tx1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018360" y="6652795"/>
                <a:ext cx="2488978" cy="75751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360" y="6652795"/>
                <a:ext cx="2488978" cy="757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>
            <a:off x="3431704" y="6999252"/>
            <a:ext cx="1571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629841" y="5652120"/>
                <a:ext cx="1298597" cy="432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ko-KR" alt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41" y="5652120"/>
                <a:ext cx="1298597" cy="432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stCxn id="28" idx="2"/>
          </p:cNvCxnSpPr>
          <p:nvPr/>
        </p:nvCxnSpPr>
        <p:spPr>
          <a:xfrm>
            <a:off x="4279139" y="6084985"/>
            <a:ext cx="0" cy="919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김응희 테마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ADA1"/>
      </a:accent1>
      <a:accent2>
        <a:srgbClr val="A06EB3"/>
      </a:accent2>
      <a:accent3>
        <a:srgbClr val="4B8BF4"/>
      </a:accent3>
      <a:accent4>
        <a:srgbClr val="F83647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wrap="none" rtlCol="0" anchor="ctr"/>
      <a:lstStyle>
        <a:defPPr algn="ctr">
          <a:defRPr dirty="0" err="1" smtClean="0">
            <a:solidFill>
              <a:schemeClr val="tx1"/>
            </a:solidFill>
            <a:latin typeface="Cambria Math" panose="02040503050406030204" pitchFamily="18" charset="0"/>
            <a:ea typeface="Cambria Math" panose="020405030504060302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latin typeface="Cambria Math" panose="02040503050406030204" pitchFamily="18" charset="0"/>
            <a:ea typeface="Cambria Math" panose="020405030504060302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사용자 지정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wrap="none" rtlCol="0" anchor="ctr"/>
      <a:lstStyle>
        <a:defPPr algn="ctr">
          <a:defRPr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19449</TotalTime>
  <Words>8271</Words>
  <Application>Microsoft Office PowerPoint</Application>
  <PresentationFormat>사용자 지정</PresentationFormat>
  <Paragraphs>3990</Paragraphs>
  <Slides>79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79</vt:i4>
      </vt:variant>
    </vt:vector>
  </HeadingPairs>
  <TitlesOfParts>
    <vt:vector size="87" baseType="lpstr">
      <vt:lpstr>굴림</vt:lpstr>
      <vt:lpstr>다음_Regular</vt:lpstr>
      <vt:lpstr>맑은 고딕</vt:lpstr>
      <vt:lpstr>Arial</vt:lpstr>
      <vt:lpstr>Cambria Math</vt:lpstr>
      <vt:lpstr>Times New Roman</vt:lpstr>
      <vt:lpstr>Office 테마</vt:lpstr>
      <vt:lpstr>1_Office 테마</vt:lpstr>
      <vt:lpstr>Association rule mining</vt:lpstr>
      <vt:lpstr>Association rules</vt:lpstr>
      <vt:lpstr>Database and basic operators</vt:lpstr>
      <vt:lpstr>Horizontal and vertical data format</vt:lpstr>
      <vt:lpstr>Association rule</vt:lpstr>
      <vt:lpstr>Association rule</vt:lpstr>
      <vt:lpstr>Mining association rules</vt:lpstr>
      <vt:lpstr>Mining association rules</vt:lpstr>
      <vt:lpstr>Mining association rules</vt:lpstr>
      <vt:lpstr>Mining association rules</vt:lpstr>
      <vt:lpstr>Mining frequent patterns</vt:lpstr>
      <vt:lpstr>1. Fast algorithm for mining association rules:  Apriori algorithm</vt:lpstr>
      <vt:lpstr>Apriori algorithm</vt:lpstr>
      <vt:lpstr>Apriori algorithm</vt:lpstr>
      <vt:lpstr>Working example of Apriori</vt:lpstr>
      <vt:lpstr>Working example of Apriori (cont.)</vt:lpstr>
      <vt:lpstr>Working example of Apriori (cont.)</vt:lpstr>
      <vt:lpstr>Working example of Apriori (cont.)</vt:lpstr>
      <vt:lpstr>Naïve approach vs. Apriori</vt:lpstr>
      <vt:lpstr>2. Mining frequent patterns without candidate generation: FP–growth algorithm</vt:lpstr>
      <vt:lpstr>FP–growth algorithm: based on horizontal data formatted–database</vt:lpstr>
      <vt:lpstr>FP–tree</vt:lpstr>
      <vt:lpstr>Working example</vt:lpstr>
      <vt:lpstr>Workflow to build  a FP–tree 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Working example</vt:lpstr>
      <vt:lpstr>Apriori vs. FP–growth</vt:lpstr>
      <vt:lpstr>Googling with “association rule mining”</vt:lpstr>
      <vt:lpstr>How I do my own research</vt:lpstr>
      <vt:lpstr>How I do my own research</vt:lpstr>
      <vt:lpstr>Traditional scenario using association rules</vt:lpstr>
      <vt:lpstr>Traditional scenario using association rules</vt:lpstr>
      <vt:lpstr>Traditional scenario using association rules</vt:lpstr>
      <vt:lpstr>Traditional scenario using association rules</vt:lpstr>
      <vt:lpstr>Traditional scenario using association rules</vt:lpstr>
      <vt:lpstr>SEGAR: Stepwise Extraction of Generalized Association Rules</vt:lpstr>
      <vt:lpstr>SEGAR: Stepwise Extraction of Generalized Association Rules</vt:lpstr>
      <vt:lpstr>SEGAR: Stepwise Extraction of Generalized Association Rules</vt:lpstr>
      <vt:lpstr>SEGAR: Stepwise Extraction of Generalized Association Rules</vt:lpstr>
      <vt:lpstr>How I do my own research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Eung-Hee Kim</dc:creator>
  <cp:lastModifiedBy>Eung-Hee Kim</cp:lastModifiedBy>
  <cp:revision>359</cp:revision>
  <cp:lastPrinted>2016-11-14T02:40:04Z</cp:lastPrinted>
  <dcterms:created xsi:type="dcterms:W3CDTF">2014-02-19T01:41:51Z</dcterms:created>
  <dcterms:modified xsi:type="dcterms:W3CDTF">2019-04-22T09:17:07Z</dcterms:modified>
</cp:coreProperties>
</file>