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110EB-5A75-4FA4-AD91-78689C6C8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C792B3-76DA-4770-B217-3FEF74040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0A943-2D82-4775-AAD9-1233CA7F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2C33-DB79-4544-94F6-D4163D5A2704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BE6FB-C71D-4088-9632-A36C34EC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78DE5-C134-4E49-BFB3-B2A4B72B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F78A-B8C9-4351-BF45-0D09E5304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57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BDE95-7138-4CAB-9C4D-57A9761E9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B40F49-EADE-4D51-93BD-62B724EFF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D9410-D206-44C7-92FA-CCF3C5D7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2C33-DB79-4544-94F6-D4163D5A2704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E5D88-B795-4263-9610-588B9434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B2B77-3843-4BDD-959B-6E8C7E6F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F78A-B8C9-4351-BF45-0D09E5304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86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D4F3B5-FD48-4208-97F5-556FECAA4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529713-D173-4B66-86CB-F90638FB1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07208-0DF7-4152-A583-EB2D5DFB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2C33-DB79-4544-94F6-D4163D5A2704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0C0538-6C8D-4C9A-AEFD-BA52133F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EA091-C518-4C1B-B885-A96EF089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F78A-B8C9-4351-BF45-0D09E5304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0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85E36-2A3C-4054-88B1-BBA74EC9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3FC88C-00EC-4CBE-A155-DFF3BC2BA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24BDB-09C0-4621-BED1-FE5CBD37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2C33-DB79-4544-94F6-D4163D5A2704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CC230-E9B0-4B74-BC0C-4A18932F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C1F40-352F-43E3-8BB5-933BC0A3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F78A-B8C9-4351-BF45-0D09E5304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66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F5ABE-755B-4280-AB93-DF6AD475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E5AF34-6051-49E2-8915-DFEE1B79C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EFD39-BF41-413E-ADB3-1F0570EB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2C33-DB79-4544-94F6-D4163D5A2704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969A52-A711-4DDB-BFCF-3AD0D808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720C6-C4A9-4F54-A725-CE2C7BE1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F78A-B8C9-4351-BF45-0D09E5304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65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D5F62-2589-4F5B-BE23-56F53E84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8C803D-CF00-4891-BAAD-3A65C6D71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A920C4-C693-4304-94BE-085737CB6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39BF22-7F79-46F9-A1D9-B2B3177E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2C33-DB79-4544-94F6-D4163D5A2704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AD9E49-CCD0-4C6D-810B-10C89F36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D4E5AF-7133-4FF9-91F4-DBCF2AB7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F78A-B8C9-4351-BF45-0D09E5304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96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F50B5-1867-47B6-BF15-E43F3897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46DC57-C89B-491A-9249-F62AB8BCD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360917-D2FE-4A5A-AB34-78A29D8B4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6E0F53-AC2C-4AF3-A4EC-5350213BF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0493BB-AEC5-4D37-954E-DF0AD3D4A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6BED6A-86C7-48E1-8879-C50CA402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2C33-DB79-4544-94F6-D4163D5A2704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E62717-7854-404C-B048-6A12E309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429F62-0128-40CE-A727-9CA14724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F78A-B8C9-4351-BF45-0D09E5304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90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D9E93-E72A-4D4B-B0BB-5A8E12EF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093A98-94EA-4523-B60F-B9D1D392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2C33-DB79-4544-94F6-D4163D5A2704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2B094E-3046-46BF-A553-2EA4C7F0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4689BB-D89F-42E0-A1C3-ADD38C41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F78A-B8C9-4351-BF45-0D09E5304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07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E2813E-A4E6-46E2-A654-843D02D5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2C33-DB79-4544-94F6-D4163D5A2704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9B30B7-DA79-4CDE-A2F7-29E9DBF0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7C0F3-5DC9-44B6-B32E-F229D39C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F78A-B8C9-4351-BF45-0D09E5304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1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5EF7B-437E-49DF-8112-6EB2BBAB5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56D7F-EF56-4805-BD24-A8A30D9C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C0EB2C-A4CB-4CD4-99C0-0409BA9B5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6D360C-8EC0-41DC-BE24-E9C092A4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2C33-DB79-4544-94F6-D4163D5A2704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5F53C7-8963-4192-B886-92E78FAD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990584-C8E0-4FAF-A752-C233FCAB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F78A-B8C9-4351-BF45-0D09E5304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26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EA73E-4BD6-4066-95E5-343E69C0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C65BBB-4B6F-43D7-ABDF-5D68CD6EB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4AA74B-7625-4953-BA3D-64785B478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BC822E-E192-4580-A7C6-51F76A2F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2C33-DB79-4544-94F6-D4163D5A2704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835181-37E2-40AB-B63C-A3C2B36F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CC2BC-96B2-499D-87A3-74709693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F78A-B8C9-4351-BF45-0D09E5304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07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BFFFD4-8753-40D3-BF36-06148AE7E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41A421-ED3D-4120-AE0C-10A0EE815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59A35-4A83-494F-A048-7D83C8972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92C33-DB79-4544-94F6-D4163D5A2704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D0242-37DE-420F-ABC5-7BDBCE208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BB8F06-7E8E-46E4-A6D4-5DA1F4D51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F78A-B8C9-4351-BF45-0D09E5304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27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87F51-CE76-4043-AFF5-25948763B770}"/>
              </a:ext>
            </a:extLst>
          </p:cNvPr>
          <p:cNvSpPr txBox="1"/>
          <p:nvPr/>
        </p:nvSpPr>
        <p:spPr>
          <a:xfrm>
            <a:off x="4173984" y="1580224"/>
            <a:ext cx="3844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데이터 사이언스 핵심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5C75F-FB4F-4B75-8DC0-835CC861C7FA}"/>
              </a:ext>
            </a:extLst>
          </p:cNvPr>
          <p:cNvSpPr txBox="1"/>
          <p:nvPr/>
        </p:nvSpPr>
        <p:spPr>
          <a:xfrm>
            <a:off x="2301535" y="3021977"/>
            <a:ext cx="758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F - Score(F1 Score or F- measure)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374A0B-7B50-4CB1-8689-A3EFFA330B29}"/>
              </a:ext>
            </a:extLst>
          </p:cNvPr>
          <p:cNvSpPr txBox="1"/>
          <p:nvPr/>
        </p:nvSpPr>
        <p:spPr>
          <a:xfrm>
            <a:off x="3565864" y="4586841"/>
            <a:ext cx="506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2017315018 </a:t>
            </a:r>
            <a:r>
              <a:rPr lang="ko-KR" altLang="en-US" dirty="0"/>
              <a:t>방제호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95E8F9-A87A-4570-A7F0-75AE3C4E0869}"/>
              </a:ext>
            </a:extLst>
          </p:cNvPr>
          <p:cNvSpPr txBox="1"/>
          <p:nvPr/>
        </p:nvSpPr>
        <p:spPr>
          <a:xfrm>
            <a:off x="11310151" y="6488668"/>
            <a:ext cx="99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Page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339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10686B-8882-4025-933E-2EEC2BE2E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43" y="3156327"/>
            <a:ext cx="10010313" cy="54534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Thanks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58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3FD9A5EE-F606-4459-A8D6-BC80DF238D49}"/>
              </a:ext>
            </a:extLst>
          </p:cNvPr>
          <p:cNvSpPr/>
          <p:nvPr/>
        </p:nvSpPr>
        <p:spPr>
          <a:xfrm>
            <a:off x="8427854" y="2086252"/>
            <a:ext cx="2722499" cy="1095297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0602A-43ED-427F-9B37-B5BE4A926024}"/>
              </a:ext>
            </a:extLst>
          </p:cNvPr>
          <p:cNvSpPr txBox="1"/>
          <p:nvPr/>
        </p:nvSpPr>
        <p:spPr>
          <a:xfrm>
            <a:off x="4173984" y="838594"/>
            <a:ext cx="3844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F1 Score</a:t>
            </a:r>
            <a:endParaRPr lang="ko-KR" altLang="en-US" sz="28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2CA545A-2E97-4D6B-895E-4E84FCB73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79205"/>
              </p:ext>
            </p:extLst>
          </p:nvPr>
        </p:nvGraphicFramePr>
        <p:xfrm>
          <a:off x="1262860" y="2269326"/>
          <a:ext cx="4492100" cy="176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025">
                  <a:extLst>
                    <a:ext uri="{9D8B030D-6E8A-4147-A177-3AD203B41FA5}">
                      <a16:colId xmlns:a16="http://schemas.microsoft.com/office/drawing/2014/main" val="1383940272"/>
                    </a:ext>
                  </a:extLst>
                </a:gridCol>
                <a:gridCol w="1123025">
                  <a:extLst>
                    <a:ext uri="{9D8B030D-6E8A-4147-A177-3AD203B41FA5}">
                      <a16:colId xmlns:a16="http://schemas.microsoft.com/office/drawing/2014/main" val="3024578403"/>
                    </a:ext>
                  </a:extLst>
                </a:gridCol>
                <a:gridCol w="1123025">
                  <a:extLst>
                    <a:ext uri="{9D8B030D-6E8A-4147-A177-3AD203B41FA5}">
                      <a16:colId xmlns:a16="http://schemas.microsoft.com/office/drawing/2014/main" val="2036029870"/>
                    </a:ext>
                  </a:extLst>
                </a:gridCol>
                <a:gridCol w="1123025">
                  <a:extLst>
                    <a:ext uri="{9D8B030D-6E8A-4147-A177-3AD203B41FA5}">
                      <a16:colId xmlns:a16="http://schemas.microsoft.com/office/drawing/2014/main" val="730817797"/>
                    </a:ext>
                  </a:extLst>
                </a:gridCol>
              </a:tblGrid>
              <a:tr h="441185">
                <a:tc rowSpan="2" gridSpan="2">
                  <a:txBody>
                    <a:bodyPr/>
                    <a:lstStyle/>
                    <a:p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Confusion Matrix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prediction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24672"/>
                  </a:ext>
                </a:extLst>
              </a:tr>
              <a:tr h="441185">
                <a:tc gridSpan="2"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Negative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77470"/>
                  </a:ext>
                </a:extLst>
              </a:tr>
              <a:tr h="4411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Positive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750419"/>
                  </a:ext>
                </a:extLst>
              </a:tr>
              <a:tr h="4411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Negative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06962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42C5BDF9-A5F1-4F16-8C82-7957F6D7FE82}"/>
              </a:ext>
            </a:extLst>
          </p:cNvPr>
          <p:cNvGrpSpPr/>
          <p:nvPr/>
        </p:nvGrpSpPr>
        <p:grpSpPr>
          <a:xfrm>
            <a:off x="8931672" y="2194068"/>
            <a:ext cx="2146920" cy="828550"/>
            <a:chOff x="2334828" y="2964889"/>
            <a:chExt cx="2146920" cy="8285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38CC19-6D6D-4FD2-99AD-FC5B353217C6}"/>
                </a:ext>
              </a:extLst>
            </p:cNvPr>
            <p:cNvSpPr txBox="1"/>
            <p:nvPr/>
          </p:nvSpPr>
          <p:spPr>
            <a:xfrm>
              <a:off x="2360723" y="3424107"/>
              <a:ext cx="2121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Recall + Precision</a:t>
              </a:r>
              <a:endParaRPr lang="ko-KR" altLang="en-US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0DD3EFC-F3C2-43D0-8CC2-4CC30CAD3085}"/>
                </a:ext>
              </a:extLst>
            </p:cNvPr>
            <p:cNvCxnSpPr>
              <a:cxnSpLocks/>
            </p:cNvCxnSpPr>
            <p:nvPr/>
          </p:nvCxnSpPr>
          <p:spPr>
            <a:xfrm>
              <a:off x="2334828" y="3429000"/>
              <a:ext cx="20485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7536DB-737F-4D77-A3D8-08607BC9ABBC}"/>
                </a:ext>
              </a:extLst>
            </p:cNvPr>
            <p:cNvSpPr txBox="1"/>
            <p:nvPr/>
          </p:nvSpPr>
          <p:spPr>
            <a:xfrm>
              <a:off x="2396973" y="2964889"/>
              <a:ext cx="2048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Recall x Precision</a:t>
              </a:r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19CC03-B34F-468E-BCE4-D925CD7863E9}"/>
              </a:ext>
            </a:extLst>
          </p:cNvPr>
          <p:cNvSpPr txBox="1"/>
          <p:nvPr/>
        </p:nvSpPr>
        <p:spPr>
          <a:xfrm>
            <a:off x="7075503" y="2423677"/>
            <a:ext cx="144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F1 score =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79743F-AA9F-4EE7-9ED6-1A4B1C01496B}"/>
              </a:ext>
            </a:extLst>
          </p:cNvPr>
          <p:cNvSpPr txBox="1"/>
          <p:nvPr/>
        </p:nvSpPr>
        <p:spPr>
          <a:xfrm>
            <a:off x="8381257" y="2423677"/>
            <a:ext cx="55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x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16FA91-B699-42BA-979B-963651AC9B2A}"/>
              </a:ext>
            </a:extLst>
          </p:cNvPr>
          <p:cNvSpPr txBox="1"/>
          <p:nvPr/>
        </p:nvSpPr>
        <p:spPr>
          <a:xfrm>
            <a:off x="7087887" y="3297849"/>
            <a:ext cx="144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precision =  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9F2624E-852D-47AD-B102-3F449B7E0E50}"/>
              </a:ext>
            </a:extLst>
          </p:cNvPr>
          <p:cNvGrpSpPr/>
          <p:nvPr/>
        </p:nvGrpSpPr>
        <p:grpSpPr>
          <a:xfrm>
            <a:off x="8389755" y="3181549"/>
            <a:ext cx="1090475" cy="688827"/>
            <a:chOff x="2296729" y="3107059"/>
            <a:chExt cx="1090475" cy="68882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E80FC7-1A13-4432-9B47-227EC56A1233}"/>
                </a:ext>
              </a:extLst>
            </p:cNvPr>
            <p:cNvSpPr txBox="1"/>
            <p:nvPr/>
          </p:nvSpPr>
          <p:spPr>
            <a:xfrm>
              <a:off x="2608377" y="3107059"/>
              <a:ext cx="550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TP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C11876A-C484-444A-9E38-4B2056D63B58}"/>
                </a:ext>
              </a:extLst>
            </p:cNvPr>
            <p:cNvCxnSpPr>
              <a:cxnSpLocks/>
            </p:cNvCxnSpPr>
            <p:nvPr/>
          </p:nvCxnSpPr>
          <p:spPr>
            <a:xfrm>
              <a:off x="2334828" y="3429000"/>
              <a:ext cx="95878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F43FCC-97D9-437D-A431-B6B5C51B63A5}"/>
                </a:ext>
              </a:extLst>
            </p:cNvPr>
            <p:cNvSpPr txBox="1"/>
            <p:nvPr/>
          </p:nvSpPr>
          <p:spPr>
            <a:xfrm>
              <a:off x="2296729" y="3426554"/>
              <a:ext cx="1090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TP + FP</a:t>
              </a:r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DA7FCE9-1316-44A7-92FC-0C921D7E2682}"/>
              </a:ext>
            </a:extLst>
          </p:cNvPr>
          <p:cNvSpPr txBox="1"/>
          <p:nvPr/>
        </p:nvSpPr>
        <p:spPr>
          <a:xfrm>
            <a:off x="7075503" y="4186008"/>
            <a:ext cx="109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Recall =  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DC53FB5-CE97-4257-9C99-BF437B03223A}"/>
              </a:ext>
            </a:extLst>
          </p:cNvPr>
          <p:cNvGrpSpPr/>
          <p:nvPr/>
        </p:nvGrpSpPr>
        <p:grpSpPr>
          <a:xfrm>
            <a:off x="8026332" y="4063538"/>
            <a:ext cx="1090475" cy="688827"/>
            <a:chOff x="2296729" y="3107059"/>
            <a:chExt cx="1090475" cy="68882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6ACF10-BD03-42A4-B98F-2372160C657D}"/>
                </a:ext>
              </a:extLst>
            </p:cNvPr>
            <p:cNvSpPr txBox="1"/>
            <p:nvPr/>
          </p:nvSpPr>
          <p:spPr>
            <a:xfrm>
              <a:off x="2608377" y="3107059"/>
              <a:ext cx="550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TP</a:t>
              </a:r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F92327E-8A32-48BC-B8A5-963C11549AB5}"/>
                </a:ext>
              </a:extLst>
            </p:cNvPr>
            <p:cNvCxnSpPr>
              <a:cxnSpLocks/>
            </p:cNvCxnSpPr>
            <p:nvPr/>
          </p:nvCxnSpPr>
          <p:spPr>
            <a:xfrm>
              <a:off x="2334828" y="3429000"/>
              <a:ext cx="95878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480194-CA59-40C1-8D94-921B62A0F19F}"/>
                </a:ext>
              </a:extLst>
            </p:cNvPr>
            <p:cNvSpPr txBox="1"/>
            <p:nvPr/>
          </p:nvSpPr>
          <p:spPr>
            <a:xfrm>
              <a:off x="2296729" y="3426554"/>
              <a:ext cx="1090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TP + FN</a:t>
              </a:r>
              <a:endParaRPr lang="ko-KR" altLang="en-US" dirty="0"/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D3ED8E3-4188-4721-BACF-863A9F6F2156}"/>
              </a:ext>
            </a:extLst>
          </p:cNvPr>
          <p:cNvCxnSpPr/>
          <p:nvPr/>
        </p:nvCxnSpPr>
        <p:spPr>
          <a:xfrm flipV="1">
            <a:off x="9480230" y="1757779"/>
            <a:ext cx="320718" cy="328473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62FAD70-3BE6-4B0B-A974-F986C91C2C27}"/>
              </a:ext>
            </a:extLst>
          </p:cNvPr>
          <p:cNvSpPr txBox="1"/>
          <p:nvPr/>
        </p:nvSpPr>
        <p:spPr>
          <a:xfrm>
            <a:off x="9789103" y="1388447"/>
            <a:ext cx="19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Harmonic mean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7E63A4-CDA0-4F3A-8490-7CC13753F2E7}"/>
              </a:ext>
            </a:extLst>
          </p:cNvPr>
          <p:cNvSpPr txBox="1"/>
          <p:nvPr/>
        </p:nvSpPr>
        <p:spPr>
          <a:xfrm>
            <a:off x="11310151" y="6488668"/>
            <a:ext cx="99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Page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36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72B1F9-257E-4C3C-A02A-1B8A60E4D13B}"/>
              </a:ext>
            </a:extLst>
          </p:cNvPr>
          <p:cNvSpPr txBox="1"/>
          <p:nvPr/>
        </p:nvSpPr>
        <p:spPr>
          <a:xfrm>
            <a:off x="2434700" y="989514"/>
            <a:ext cx="7322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Why use precision and recall in a f1 score?</a:t>
            </a:r>
            <a:endParaRPr lang="ko-KR" altLang="en-US" sz="28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86168B7-9D8F-4A64-AD9B-244809916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695653"/>
              </p:ext>
            </p:extLst>
          </p:nvPr>
        </p:nvGraphicFramePr>
        <p:xfrm>
          <a:off x="1126362" y="2408006"/>
          <a:ext cx="4492100" cy="176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025">
                  <a:extLst>
                    <a:ext uri="{9D8B030D-6E8A-4147-A177-3AD203B41FA5}">
                      <a16:colId xmlns:a16="http://schemas.microsoft.com/office/drawing/2014/main" val="1383940272"/>
                    </a:ext>
                  </a:extLst>
                </a:gridCol>
                <a:gridCol w="1123025">
                  <a:extLst>
                    <a:ext uri="{9D8B030D-6E8A-4147-A177-3AD203B41FA5}">
                      <a16:colId xmlns:a16="http://schemas.microsoft.com/office/drawing/2014/main" val="3024578403"/>
                    </a:ext>
                  </a:extLst>
                </a:gridCol>
                <a:gridCol w="1123025">
                  <a:extLst>
                    <a:ext uri="{9D8B030D-6E8A-4147-A177-3AD203B41FA5}">
                      <a16:colId xmlns:a16="http://schemas.microsoft.com/office/drawing/2014/main" val="2036029870"/>
                    </a:ext>
                  </a:extLst>
                </a:gridCol>
                <a:gridCol w="1123025">
                  <a:extLst>
                    <a:ext uri="{9D8B030D-6E8A-4147-A177-3AD203B41FA5}">
                      <a16:colId xmlns:a16="http://schemas.microsoft.com/office/drawing/2014/main" val="730817797"/>
                    </a:ext>
                  </a:extLst>
                </a:gridCol>
              </a:tblGrid>
              <a:tr h="441185">
                <a:tc rowSpan="2" gridSpan="2">
                  <a:txBody>
                    <a:bodyPr/>
                    <a:lstStyle/>
                    <a:p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Confusion Matrix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prediction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24672"/>
                  </a:ext>
                </a:extLst>
              </a:tr>
              <a:tr h="441185">
                <a:tc gridSpan="2"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Cancer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77470"/>
                  </a:ext>
                </a:extLst>
              </a:tr>
              <a:tr h="4411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Cancer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750419"/>
                  </a:ext>
                </a:extLst>
              </a:tr>
              <a:tr h="4411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Normal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06962"/>
                  </a:ext>
                </a:extLst>
              </a:tr>
            </a:tbl>
          </a:graphicData>
        </a:graphic>
      </p:graphicFrame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874F32-0A4C-4345-B26B-0A0246AC4628}"/>
              </a:ext>
            </a:extLst>
          </p:cNvPr>
          <p:cNvGrpSpPr/>
          <p:nvPr/>
        </p:nvGrpSpPr>
        <p:grpSpPr>
          <a:xfrm>
            <a:off x="5863710" y="2627434"/>
            <a:ext cx="3155268" cy="1369732"/>
            <a:chOff x="5863710" y="2627434"/>
            <a:chExt cx="3155268" cy="13697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AE177A-1F8B-4A9C-969F-21C8553E609E}"/>
                </a:ext>
              </a:extLst>
            </p:cNvPr>
            <p:cNvSpPr txBox="1"/>
            <p:nvPr/>
          </p:nvSpPr>
          <p:spPr>
            <a:xfrm>
              <a:off x="5863710" y="2742792"/>
              <a:ext cx="1029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Recall = 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6A3AD9B-D631-457C-BDD4-5F9D679B589C}"/>
                </a:ext>
              </a:extLst>
            </p:cNvPr>
            <p:cNvGrpSpPr/>
            <p:nvPr/>
          </p:nvGrpSpPr>
          <p:grpSpPr>
            <a:xfrm>
              <a:off x="6810091" y="2627434"/>
              <a:ext cx="1090475" cy="688827"/>
              <a:chOff x="2296729" y="3107059"/>
              <a:chExt cx="1090475" cy="68882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89AF5B-21EF-4012-B10C-1EB42F7172C3}"/>
                  </a:ext>
                </a:extLst>
              </p:cNvPr>
              <p:cNvSpPr txBox="1"/>
              <p:nvPr/>
            </p:nvSpPr>
            <p:spPr>
              <a:xfrm>
                <a:off x="2608377" y="3107059"/>
                <a:ext cx="550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TP</a:t>
                </a:r>
                <a:endParaRPr lang="ko-KR" altLang="en-US" dirty="0"/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1200E42D-61EB-4794-B5F3-33889891A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4828" y="3429000"/>
                <a:ext cx="95878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64E4E2-F89A-4055-A12C-A707CA918B00}"/>
                  </a:ext>
                </a:extLst>
              </p:cNvPr>
              <p:cNvSpPr txBox="1"/>
              <p:nvPr/>
            </p:nvSpPr>
            <p:spPr>
              <a:xfrm>
                <a:off x="2296729" y="3426554"/>
                <a:ext cx="1090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TP + FN</a:t>
                </a:r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B5A037-3ADA-4534-AABA-452ACAB8F790}"/>
                </a:ext>
              </a:extLst>
            </p:cNvPr>
            <p:cNvSpPr txBox="1"/>
            <p:nvPr/>
          </p:nvSpPr>
          <p:spPr>
            <a:xfrm>
              <a:off x="7900566" y="2742792"/>
              <a:ext cx="550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= 1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4B141B-7A55-4F98-8F81-6207477EFD1E}"/>
                </a:ext>
              </a:extLst>
            </p:cNvPr>
            <p:cNvSpPr txBox="1"/>
            <p:nvPr/>
          </p:nvSpPr>
          <p:spPr>
            <a:xfrm>
              <a:off x="5863710" y="3424639"/>
              <a:ext cx="144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precision =  </a:t>
              </a:r>
              <a:endParaRPr lang="ko-KR" altLang="en-US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F5BAEAE-D2AA-4DD5-BEAE-506A4C592508}"/>
                </a:ext>
              </a:extLst>
            </p:cNvPr>
            <p:cNvGrpSpPr/>
            <p:nvPr/>
          </p:nvGrpSpPr>
          <p:grpSpPr>
            <a:xfrm>
              <a:off x="7165578" y="3308339"/>
              <a:ext cx="1090475" cy="688827"/>
              <a:chOff x="2296729" y="3107059"/>
              <a:chExt cx="1090475" cy="688827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71B302-64CC-480E-94A0-C203ABA6FB00}"/>
                  </a:ext>
                </a:extLst>
              </p:cNvPr>
              <p:cNvSpPr txBox="1"/>
              <p:nvPr/>
            </p:nvSpPr>
            <p:spPr>
              <a:xfrm>
                <a:off x="2608377" y="3107059"/>
                <a:ext cx="550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TP</a:t>
                </a:r>
                <a:endParaRPr lang="ko-KR" altLang="en-US" dirty="0"/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42C11ED3-C69E-426A-82CC-552C331FE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4828" y="3429000"/>
                <a:ext cx="95878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BD6313-4058-4689-927A-43733854D95D}"/>
                  </a:ext>
                </a:extLst>
              </p:cNvPr>
              <p:cNvSpPr txBox="1"/>
              <p:nvPr/>
            </p:nvSpPr>
            <p:spPr>
              <a:xfrm>
                <a:off x="2296729" y="3426554"/>
                <a:ext cx="1090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TP + FP</a:t>
                </a:r>
                <a:endParaRPr lang="ko-KR" altLang="en-US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69223-5B71-4DE4-BFCC-765C121AA787}"/>
                </a:ext>
              </a:extLst>
            </p:cNvPr>
            <p:cNvSpPr txBox="1"/>
            <p:nvPr/>
          </p:nvSpPr>
          <p:spPr>
            <a:xfrm>
              <a:off x="8149879" y="3423697"/>
              <a:ext cx="869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= 0.01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47F5043-AB74-4CE6-9128-66AFC0FF137D}"/>
              </a:ext>
            </a:extLst>
          </p:cNvPr>
          <p:cNvSpPr txBox="1"/>
          <p:nvPr/>
        </p:nvSpPr>
        <p:spPr>
          <a:xfrm>
            <a:off x="3486984" y="1885418"/>
            <a:ext cx="521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Because Trade off between Recall and Precision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CD706D5-98F8-4A8B-B747-654AB2957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588625"/>
              </p:ext>
            </p:extLst>
          </p:nvPr>
        </p:nvGraphicFramePr>
        <p:xfrm>
          <a:off x="1126362" y="4274878"/>
          <a:ext cx="4492100" cy="176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025">
                  <a:extLst>
                    <a:ext uri="{9D8B030D-6E8A-4147-A177-3AD203B41FA5}">
                      <a16:colId xmlns:a16="http://schemas.microsoft.com/office/drawing/2014/main" val="1383940272"/>
                    </a:ext>
                  </a:extLst>
                </a:gridCol>
                <a:gridCol w="1123025">
                  <a:extLst>
                    <a:ext uri="{9D8B030D-6E8A-4147-A177-3AD203B41FA5}">
                      <a16:colId xmlns:a16="http://schemas.microsoft.com/office/drawing/2014/main" val="3024578403"/>
                    </a:ext>
                  </a:extLst>
                </a:gridCol>
                <a:gridCol w="1123025">
                  <a:extLst>
                    <a:ext uri="{9D8B030D-6E8A-4147-A177-3AD203B41FA5}">
                      <a16:colId xmlns:a16="http://schemas.microsoft.com/office/drawing/2014/main" val="2036029870"/>
                    </a:ext>
                  </a:extLst>
                </a:gridCol>
                <a:gridCol w="1123025">
                  <a:extLst>
                    <a:ext uri="{9D8B030D-6E8A-4147-A177-3AD203B41FA5}">
                      <a16:colId xmlns:a16="http://schemas.microsoft.com/office/drawing/2014/main" val="730817797"/>
                    </a:ext>
                  </a:extLst>
                </a:gridCol>
              </a:tblGrid>
              <a:tr h="441185">
                <a:tc rowSpan="2" gridSpan="2">
                  <a:txBody>
                    <a:bodyPr/>
                    <a:lstStyle/>
                    <a:p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Confusion Matrix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prediction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24672"/>
                  </a:ext>
                </a:extLst>
              </a:tr>
              <a:tr h="441185">
                <a:tc gridSpan="2"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Cancer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77470"/>
                  </a:ext>
                </a:extLst>
              </a:tr>
              <a:tr h="4411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Cancer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750419"/>
                  </a:ext>
                </a:extLst>
              </a:tr>
              <a:tr h="4411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Normal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06962"/>
                  </a:ext>
                </a:extLst>
              </a:tr>
            </a:tbl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:a16="http://schemas.microsoft.com/office/drawing/2014/main" id="{DB8A0369-C1A0-43FF-92E0-D6A7493F8D84}"/>
              </a:ext>
            </a:extLst>
          </p:cNvPr>
          <p:cNvGrpSpPr/>
          <p:nvPr/>
        </p:nvGrpSpPr>
        <p:grpSpPr>
          <a:xfrm>
            <a:off x="5863710" y="4690521"/>
            <a:ext cx="3155268" cy="1369732"/>
            <a:chOff x="5863710" y="4690521"/>
            <a:chExt cx="3155268" cy="13697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29B9C8-3E30-4A8D-BEAD-AF49B37E4ED1}"/>
                </a:ext>
              </a:extLst>
            </p:cNvPr>
            <p:cNvSpPr txBox="1"/>
            <p:nvPr/>
          </p:nvSpPr>
          <p:spPr>
            <a:xfrm>
              <a:off x="5863710" y="4805879"/>
              <a:ext cx="1029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Recall = 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70DB75E-7DC5-4128-B4F6-40A9E7156F98}"/>
                </a:ext>
              </a:extLst>
            </p:cNvPr>
            <p:cNvGrpSpPr/>
            <p:nvPr/>
          </p:nvGrpSpPr>
          <p:grpSpPr>
            <a:xfrm>
              <a:off x="6810091" y="4690521"/>
              <a:ext cx="1090475" cy="688827"/>
              <a:chOff x="2296729" y="3107059"/>
              <a:chExt cx="1090475" cy="68882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3053810-4348-4DB8-9530-6BADC5C95058}"/>
                  </a:ext>
                </a:extLst>
              </p:cNvPr>
              <p:cNvSpPr txBox="1"/>
              <p:nvPr/>
            </p:nvSpPr>
            <p:spPr>
              <a:xfrm>
                <a:off x="2608377" y="3107059"/>
                <a:ext cx="550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TP</a:t>
                </a:r>
                <a:endParaRPr lang="ko-KR" altLang="en-US" dirty="0"/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FFD67B1C-ED15-47FE-8C22-28CF64F5BE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4828" y="3429000"/>
                <a:ext cx="95878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1E79B80-85E4-42AF-9D0C-92D3B1E28C5F}"/>
                  </a:ext>
                </a:extLst>
              </p:cNvPr>
              <p:cNvSpPr txBox="1"/>
              <p:nvPr/>
            </p:nvSpPr>
            <p:spPr>
              <a:xfrm>
                <a:off x="2296729" y="3426554"/>
                <a:ext cx="1090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TP + FN</a:t>
                </a:r>
                <a:endParaRPr lang="ko-KR" altLang="en-US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4E60E8-AD2B-450F-BEFB-5D70AA6D5626}"/>
                </a:ext>
              </a:extLst>
            </p:cNvPr>
            <p:cNvSpPr txBox="1"/>
            <p:nvPr/>
          </p:nvSpPr>
          <p:spPr>
            <a:xfrm>
              <a:off x="7900566" y="4805879"/>
              <a:ext cx="929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= 0.08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E20FB2-A256-4E7E-B536-6F408C562B20}"/>
                </a:ext>
              </a:extLst>
            </p:cNvPr>
            <p:cNvSpPr txBox="1"/>
            <p:nvPr/>
          </p:nvSpPr>
          <p:spPr>
            <a:xfrm>
              <a:off x="5863710" y="5487726"/>
              <a:ext cx="144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precision =  </a:t>
              </a:r>
              <a:endParaRPr lang="ko-KR" altLang="en-US" dirty="0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0A8911B3-45C3-4E62-A426-F823592D87F2}"/>
                </a:ext>
              </a:extLst>
            </p:cNvPr>
            <p:cNvGrpSpPr/>
            <p:nvPr/>
          </p:nvGrpSpPr>
          <p:grpSpPr>
            <a:xfrm>
              <a:off x="7165578" y="5371426"/>
              <a:ext cx="1090475" cy="688827"/>
              <a:chOff x="2296729" y="3107059"/>
              <a:chExt cx="1090475" cy="68882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4136C1-6B06-4EC7-B7AD-9B8F127E3DFF}"/>
                  </a:ext>
                </a:extLst>
              </p:cNvPr>
              <p:cNvSpPr txBox="1"/>
              <p:nvPr/>
            </p:nvSpPr>
            <p:spPr>
              <a:xfrm>
                <a:off x="2608377" y="3107059"/>
                <a:ext cx="550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TP</a:t>
                </a:r>
                <a:endParaRPr lang="ko-KR" altLang="en-US" dirty="0"/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5879E34A-326D-471B-B4E4-1CE642AED7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4828" y="3429000"/>
                <a:ext cx="95878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7245CC-41A4-447F-A702-8A2DBDFB71A2}"/>
                  </a:ext>
                </a:extLst>
              </p:cNvPr>
              <p:cNvSpPr txBox="1"/>
              <p:nvPr/>
            </p:nvSpPr>
            <p:spPr>
              <a:xfrm>
                <a:off x="2296729" y="3426554"/>
                <a:ext cx="1090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TP + FP</a:t>
                </a:r>
                <a:endParaRPr lang="ko-KR" altLang="en-US" dirty="0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14774DD-9310-4E57-BEF6-0EE4DA450254}"/>
                </a:ext>
              </a:extLst>
            </p:cNvPr>
            <p:cNvSpPr txBox="1"/>
            <p:nvPr/>
          </p:nvSpPr>
          <p:spPr>
            <a:xfrm>
              <a:off x="8149879" y="5486784"/>
              <a:ext cx="869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= 1 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2B2E23E-1C68-49BE-832D-E54B286DA70C}"/>
              </a:ext>
            </a:extLst>
          </p:cNvPr>
          <p:cNvGrpSpPr/>
          <p:nvPr/>
        </p:nvGrpSpPr>
        <p:grpSpPr>
          <a:xfrm>
            <a:off x="9219269" y="3727229"/>
            <a:ext cx="2722499" cy="1095297"/>
            <a:chOff x="9093684" y="3595224"/>
            <a:chExt cx="2722499" cy="1095297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398402C-743F-45C7-B61D-C87F691D2334}"/>
                </a:ext>
              </a:extLst>
            </p:cNvPr>
            <p:cNvSpPr/>
            <p:nvPr/>
          </p:nvSpPr>
          <p:spPr>
            <a:xfrm>
              <a:off x="9093684" y="3595224"/>
              <a:ext cx="2722499" cy="109529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63644C-F2BD-4DFA-B3B3-68B89B594EE5}"/>
                </a:ext>
              </a:extLst>
            </p:cNvPr>
            <p:cNvSpPr txBox="1"/>
            <p:nvPr/>
          </p:nvSpPr>
          <p:spPr>
            <a:xfrm>
              <a:off x="9141217" y="3777538"/>
              <a:ext cx="2547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AI probability of matching on all data.</a:t>
              </a:r>
            </a:p>
          </p:txBody>
        </p:sp>
      </p:grp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CA1F38AC-4AA0-42B9-A1A7-649D90BC95F9}"/>
              </a:ext>
            </a:extLst>
          </p:cNvPr>
          <p:cNvCxnSpPr>
            <a:stCxn id="20" idx="3"/>
            <a:endCxn id="37" idx="0"/>
          </p:cNvCxnSpPr>
          <p:nvPr/>
        </p:nvCxnSpPr>
        <p:spPr>
          <a:xfrm>
            <a:off x="8705014" y="2070084"/>
            <a:ext cx="1875505" cy="1657145"/>
          </a:xfrm>
          <a:prstGeom prst="curvedConnector2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218DB6C-D393-40A6-943D-7FF9626E6BAC}"/>
              </a:ext>
            </a:extLst>
          </p:cNvPr>
          <p:cNvSpPr txBox="1"/>
          <p:nvPr/>
        </p:nvSpPr>
        <p:spPr>
          <a:xfrm>
            <a:off x="11310151" y="6488668"/>
            <a:ext cx="99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Page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3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3DFFF-0ABA-4ECA-8DC7-4D640C62ECEF}"/>
              </a:ext>
            </a:extLst>
          </p:cNvPr>
          <p:cNvSpPr txBox="1"/>
          <p:nvPr/>
        </p:nvSpPr>
        <p:spPr>
          <a:xfrm>
            <a:off x="2434700" y="989514"/>
            <a:ext cx="7322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Why use harmonic mean in a f1 score?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A2044B-7577-46EA-B5C3-8304DB41EEE1}"/>
              </a:ext>
            </a:extLst>
          </p:cNvPr>
          <p:cNvSpPr txBox="1"/>
          <p:nvPr/>
        </p:nvSpPr>
        <p:spPr>
          <a:xfrm>
            <a:off x="2434699" y="3429000"/>
            <a:ext cx="7322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Before…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B190E-96C2-4FA1-89BE-C105667521D5}"/>
              </a:ext>
            </a:extLst>
          </p:cNvPr>
          <p:cNvSpPr txBox="1"/>
          <p:nvPr/>
        </p:nvSpPr>
        <p:spPr>
          <a:xfrm>
            <a:off x="11310151" y="6488668"/>
            <a:ext cx="99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Page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05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1188ED-307F-4D33-9984-6956D49069AB}"/>
              </a:ext>
            </a:extLst>
          </p:cNvPr>
          <p:cNvSpPr txBox="1"/>
          <p:nvPr/>
        </p:nvSpPr>
        <p:spPr>
          <a:xfrm>
            <a:off x="4173984" y="838594"/>
            <a:ext cx="3844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Accuracy</a:t>
            </a:r>
            <a:endParaRPr lang="ko-KR" altLang="en-US" sz="2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A4F02DC-EA37-4B76-AD3F-1D65BB7B947F}"/>
              </a:ext>
            </a:extLst>
          </p:cNvPr>
          <p:cNvGrpSpPr/>
          <p:nvPr/>
        </p:nvGrpSpPr>
        <p:grpSpPr>
          <a:xfrm>
            <a:off x="8347226" y="1941884"/>
            <a:ext cx="1090475" cy="743558"/>
            <a:chOff x="2282302" y="3054775"/>
            <a:chExt cx="1090475" cy="74355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D0110C-3B34-4936-9883-BDB054165611}"/>
                </a:ext>
              </a:extLst>
            </p:cNvPr>
            <p:cNvSpPr txBox="1"/>
            <p:nvPr/>
          </p:nvSpPr>
          <p:spPr>
            <a:xfrm>
              <a:off x="2601158" y="3429001"/>
              <a:ext cx="426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</a:t>
              </a:r>
              <a:endParaRPr lang="ko-KR" altLang="en-US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776BE4F-1947-4486-A15D-4C9067BA7B8B}"/>
                </a:ext>
              </a:extLst>
            </p:cNvPr>
            <p:cNvCxnSpPr>
              <a:cxnSpLocks/>
            </p:cNvCxnSpPr>
            <p:nvPr/>
          </p:nvCxnSpPr>
          <p:spPr>
            <a:xfrm>
              <a:off x="2334828" y="3429000"/>
              <a:ext cx="95878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3B9B0A-7F9A-40D9-9AFD-3B976759FCBE}"/>
                </a:ext>
              </a:extLst>
            </p:cNvPr>
            <p:cNvSpPr txBox="1"/>
            <p:nvPr/>
          </p:nvSpPr>
          <p:spPr>
            <a:xfrm>
              <a:off x="2282302" y="3054775"/>
              <a:ext cx="1090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TP + FN</a:t>
              </a:r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775E868-9799-4B35-AB93-BB4DFC23B4B5}"/>
              </a:ext>
            </a:extLst>
          </p:cNvPr>
          <p:cNvSpPr txBox="1"/>
          <p:nvPr/>
        </p:nvSpPr>
        <p:spPr>
          <a:xfrm>
            <a:off x="7511989" y="2126550"/>
            <a:ext cx="101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 =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70C13-5ABC-40CB-B37A-F8BA3C20D8FF}"/>
              </a:ext>
            </a:extLst>
          </p:cNvPr>
          <p:cNvSpPr txBox="1"/>
          <p:nvPr/>
        </p:nvSpPr>
        <p:spPr>
          <a:xfrm>
            <a:off x="7511988" y="2953031"/>
            <a:ext cx="167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 Problem :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EEC721F-4177-47F5-A73E-ABA9C44CC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989284"/>
              </p:ext>
            </p:extLst>
          </p:nvPr>
        </p:nvGraphicFramePr>
        <p:xfrm>
          <a:off x="1279869" y="1941884"/>
          <a:ext cx="4492100" cy="176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025">
                  <a:extLst>
                    <a:ext uri="{9D8B030D-6E8A-4147-A177-3AD203B41FA5}">
                      <a16:colId xmlns:a16="http://schemas.microsoft.com/office/drawing/2014/main" val="1383940272"/>
                    </a:ext>
                  </a:extLst>
                </a:gridCol>
                <a:gridCol w="1123025">
                  <a:extLst>
                    <a:ext uri="{9D8B030D-6E8A-4147-A177-3AD203B41FA5}">
                      <a16:colId xmlns:a16="http://schemas.microsoft.com/office/drawing/2014/main" val="3024578403"/>
                    </a:ext>
                  </a:extLst>
                </a:gridCol>
                <a:gridCol w="1123025">
                  <a:extLst>
                    <a:ext uri="{9D8B030D-6E8A-4147-A177-3AD203B41FA5}">
                      <a16:colId xmlns:a16="http://schemas.microsoft.com/office/drawing/2014/main" val="2036029870"/>
                    </a:ext>
                  </a:extLst>
                </a:gridCol>
                <a:gridCol w="1123025">
                  <a:extLst>
                    <a:ext uri="{9D8B030D-6E8A-4147-A177-3AD203B41FA5}">
                      <a16:colId xmlns:a16="http://schemas.microsoft.com/office/drawing/2014/main" val="730817797"/>
                    </a:ext>
                  </a:extLst>
                </a:gridCol>
              </a:tblGrid>
              <a:tr h="441185">
                <a:tc rowSpan="2" gridSpan="2">
                  <a:txBody>
                    <a:bodyPr/>
                    <a:lstStyle/>
                    <a:p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Confusion Matrix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prediction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24672"/>
                  </a:ext>
                </a:extLst>
              </a:tr>
              <a:tr h="441185">
                <a:tc gridSpan="2"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Negative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77470"/>
                  </a:ext>
                </a:extLst>
              </a:tr>
              <a:tr h="4411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Positive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750419"/>
                  </a:ext>
                </a:extLst>
              </a:tr>
              <a:tr h="4411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Negative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0696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F3ED59B-15A7-48FB-AAA3-E69AA4157A90}"/>
              </a:ext>
            </a:extLst>
          </p:cNvPr>
          <p:cNvSpPr txBox="1"/>
          <p:nvPr/>
        </p:nvSpPr>
        <p:spPr>
          <a:xfrm>
            <a:off x="9092210" y="2953031"/>
            <a:ext cx="259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imbalanced data sets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BF592D-8E13-484B-9F6D-A688C109B9DA}"/>
              </a:ext>
            </a:extLst>
          </p:cNvPr>
          <p:cNvSpPr txBox="1"/>
          <p:nvPr/>
        </p:nvSpPr>
        <p:spPr>
          <a:xfrm>
            <a:off x="448329" y="4383403"/>
            <a:ext cx="3725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Example)</a:t>
            </a:r>
          </a:p>
          <a:p>
            <a:r>
              <a:rPr lang="en-US" altLang="ko-KR" dirty="0"/>
              <a:t>Total : 1000</a:t>
            </a:r>
          </a:p>
          <a:p>
            <a:r>
              <a:rPr lang="en-US" altLang="ko-KR" dirty="0"/>
              <a:t>Positive = Normal people: 998</a:t>
            </a:r>
          </a:p>
          <a:p>
            <a:r>
              <a:rPr lang="en-US" altLang="ko-KR" dirty="0"/>
              <a:t>Negative = Cancer patient :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745BE5-EB3B-4D1F-A960-3B8734AA5EE4}"/>
              </a:ext>
            </a:extLst>
          </p:cNvPr>
          <p:cNvSpPr txBox="1"/>
          <p:nvPr/>
        </p:nvSpPr>
        <p:spPr>
          <a:xfrm>
            <a:off x="4579403" y="4937401"/>
            <a:ext cx="238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everyone is not cancer patients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FDC883E-7BC7-4042-A58D-CB0D0CD2FF07}"/>
              </a:ext>
            </a:extLst>
          </p:cNvPr>
          <p:cNvGrpSpPr/>
          <p:nvPr/>
        </p:nvGrpSpPr>
        <p:grpSpPr>
          <a:xfrm>
            <a:off x="8347226" y="4840174"/>
            <a:ext cx="1090475" cy="743557"/>
            <a:chOff x="2282302" y="3054775"/>
            <a:chExt cx="1090475" cy="7435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BE49DA-F726-4DEB-B325-ABEA73D28B71}"/>
                </a:ext>
              </a:extLst>
            </p:cNvPr>
            <p:cNvSpPr txBox="1"/>
            <p:nvPr/>
          </p:nvSpPr>
          <p:spPr>
            <a:xfrm>
              <a:off x="2438775" y="3429000"/>
              <a:ext cx="692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1000</a:t>
              </a:r>
              <a:endParaRPr lang="ko-KR" altLang="en-US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25A8358-2A25-47BB-B701-F60D485DDBD3}"/>
                </a:ext>
              </a:extLst>
            </p:cNvPr>
            <p:cNvCxnSpPr>
              <a:cxnSpLocks/>
            </p:cNvCxnSpPr>
            <p:nvPr/>
          </p:nvCxnSpPr>
          <p:spPr>
            <a:xfrm>
              <a:off x="2334828" y="3429000"/>
              <a:ext cx="95878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A0DC293-ADD3-483F-B182-C1A690461FB1}"/>
                </a:ext>
              </a:extLst>
            </p:cNvPr>
            <p:cNvSpPr txBox="1"/>
            <p:nvPr/>
          </p:nvSpPr>
          <p:spPr>
            <a:xfrm>
              <a:off x="2282302" y="3054775"/>
              <a:ext cx="1090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998 + 0</a:t>
              </a:r>
              <a:endParaRPr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B0022D0-8C64-4CF0-8556-9941EFDD1C8A}"/>
              </a:ext>
            </a:extLst>
          </p:cNvPr>
          <p:cNvSpPr txBox="1"/>
          <p:nvPr/>
        </p:nvSpPr>
        <p:spPr>
          <a:xfrm>
            <a:off x="7511989" y="5024840"/>
            <a:ext cx="101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 =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EE5312-426A-4632-BDE1-DCF1F6E391D8}"/>
              </a:ext>
            </a:extLst>
          </p:cNvPr>
          <p:cNvSpPr txBox="1"/>
          <p:nvPr/>
        </p:nvSpPr>
        <p:spPr>
          <a:xfrm>
            <a:off x="6715584" y="5023129"/>
            <a:ext cx="101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=&gt;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0B21DC-D23F-41C9-A232-BD6A33480D46}"/>
              </a:ext>
            </a:extLst>
          </p:cNvPr>
          <p:cNvSpPr txBox="1"/>
          <p:nvPr/>
        </p:nvSpPr>
        <p:spPr>
          <a:xfrm>
            <a:off x="9352630" y="5029733"/>
            <a:ext cx="117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= 99.8%</a:t>
            </a:r>
            <a:endParaRPr lang="ko-KR" altLang="en-US" dirty="0"/>
          </a:p>
        </p:txBody>
      </p:sp>
      <p:pic>
        <p:nvPicPr>
          <p:cNvPr id="1026" name="Picture 2" descr="따봉.png에 대한 이미지 검색결과">
            <a:extLst>
              <a:ext uri="{FF2B5EF4-FFF2-40B4-BE49-F238E27FC236}">
                <a16:creationId xmlns:a16="http://schemas.microsoft.com/office/drawing/2014/main" id="{868B21B6-EC79-4A39-B1E8-949CD4D26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890" y="4867037"/>
            <a:ext cx="538886" cy="53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6B3FC5D-4DAA-4AE7-BE5F-8F784C330324}"/>
              </a:ext>
            </a:extLst>
          </p:cNvPr>
          <p:cNvSpPr txBox="1"/>
          <p:nvPr/>
        </p:nvSpPr>
        <p:spPr>
          <a:xfrm>
            <a:off x="11310151" y="6488668"/>
            <a:ext cx="99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Page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15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0D38B3-6B51-448A-95DC-63D53E080109}"/>
              </a:ext>
            </a:extLst>
          </p:cNvPr>
          <p:cNvSpPr txBox="1"/>
          <p:nvPr/>
        </p:nvSpPr>
        <p:spPr>
          <a:xfrm>
            <a:off x="3290656" y="3167390"/>
            <a:ext cx="5610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Return to our main concern…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F1903-D27C-407B-A57F-605C43BD4E75}"/>
              </a:ext>
            </a:extLst>
          </p:cNvPr>
          <p:cNvSpPr txBox="1"/>
          <p:nvPr/>
        </p:nvSpPr>
        <p:spPr>
          <a:xfrm>
            <a:off x="11310151" y="6488668"/>
            <a:ext cx="99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Page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68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D62A3-6FC5-41E8-95F3-B4F196A5243E}"/>
              </a:ext>
            </a:extLst>
          </p:cNvPr>
          <p:cNvSpPr txBox="1"/>
          <p:nvPr/>
        </p:nvSpPr>
        <p:spPr>
          <a:xfrm>
            <a:off x="2434700" y="989514"/>
            <a:ext cx="7322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Why use harmonic mean in a f1 score?</a:t>
            </a:r>
            <a:endParaRPr lang="ko-KR" altLang="en-US" sz="2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AF94A4C-1940-4F48-89A4-2335170DD017}"/>
              </a:ext>
            </a:extLst>
          </p:cNvPr>
          <p:cNvGrpSpPr/>
          <p:nvPr/>
        </p:nvGrpSpPr>
        <p:grpSpPr>
          <a:xfrm>
            <a:off x="3811485" y="3051700"/>
            <a:ext cx="4418106" cy="2175032"/>
            <a:chOff x="3349852" y="1924236"/>
            <a:chExt cx="4418106" cy="2175032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70A1ABC-541A-4225-A18A-0EAFB770F6D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461029" y="1924236"/>
              <a:ext cx="0" cy="21750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0A5E372-1012-4889-AF1D-4821669336D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4461027" y="4099266"/>
              <a:ext cx="1963447" cy="2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CB22340-EE61-47C5-A096-CE0491EE0FD1}"/>
                </a:ext>
              </a:extLst>
            </p:cNvPr>
            <p:cNvGrpSpPr/>
            <p:nvPr/>
          </p:nvGrpSpPr>
          <p:grpSpPr>
            <a:xfrm>
              <a:off x="3349852" y="1924236"/>
              <a:ext cx="4418106" cy="2175029"/>
              <a:chOff x="3349852" y="1924236"/>
              <a:chExt cx="4418106" cy="2175029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AD1F55A-FC4F-4417-9A8F-6FCEAE2D34C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424474" y="3081293"/>
                <a:ext cx="0" cy="1017972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440AD655-1FCE-4612-AFE1-C4665F0EEED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4461029" y="1924236"/>
                <a:ext cx="1963445" cy="21750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3608E541-D7F3-4B85-BBD0-A13D3A0D59F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4461027" y="3084252"/>
                <a:ext cx="1963449" cy="101501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54339ED5-362C-4472-ADE2-B9089D6DFD6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795637" y="3415684"/>
                <a:ext cx="0" cy="68358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3CDD70-C5BB-4C9F-8FD7-A4FFE4D04271}"/>
                  </a:ext>
                </a:extLst>
              </p:cNvPr>
              <p:cNvSpPr txBox="1"/>
              <p:nvPr/>
            </p:nvSpPr>
            <p:spPr>
              <a:xfrm>
                <a:off x="3349852" y="3011750"/>
                <a:ext cx="12354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Precision</a:t>
                </a:r>
              </a:p>
              <a:p>
                <a:r>
                  <a:rPr lang="en-US" altLang="ko-KR" dirty="0"/>
                  <a:t>/recall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E3AF5CB-9349-47CA-9870-A87741EFBDD9}"/>
                  </a:ext>
                </a:extLst>
              </p:cNvPr>
              <p:cNvSpPr txBox="1"/>
              <p:nvPr/>
            </p:nvSpPr>
            <p:spPr>
              <a:xfrm>
                <a:off x="6548753" y="3381082"/>
                <a:ext cx="12192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Recall/ precision</a:t>
                </a:r>
                <a:endParaRPr lang="ko-KR" altLang="en-US" dirty="0"/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AE2544-6D42-4636-A17C-8283C17487AB}"/>
              </a:ext>
            </a:extLst>
          </p:cNvPr>
          <p:cNvGrpSpPr/>
          <p:nvPr/>
        </p:nvGrpSpPr>
        <p:grpSpPr>
          <a:xfrm>
            <a:off x="6266148" y="5024762"/>
            <a:ext cx="3852160" cy="1035410"/>
            <a:chOff x="5804515" y="3897298"/>
            <a:chExt cx="3852160" cy="1035410"/>
          </a:xfrm>
        </p:grpSpPr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5E2D5A4D-81D3-4B24-93ED-6999BCBFD281}"/>
                </a:ext>
              </a:extLst>
            </p:cNvPr>
            <p:cNvCxnSpPr/>
            <p:nvPr/>
          </p:nvCxnSpPr>
          <p:spPr>
            <a:xfrm>
              <a:off x="5804515" y="3897298"/>
              <a:ext cx="1546195" cy="6391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547F7F-C423-4D44-B2AC-4C2826FD1CA1}"/>
                </a:ext>
              </a:extLst>
            </p:cNvPr>
            <p:cNvSpPr txBox="1"/>
            <p:nvPr/>
          </p:nvSpPr>
          <p:spPr>
            <a:xfrm>
              <a:off x="7535650" y="4563376"/>
              <a:ext cx="2121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Recall + Precision</a:t>
              </a:r>
              <a:endParaRPr lang="ko-KR" altLang="en-US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D28EAEA-BEC0-4872-BCFB-3C9801E1E850}"/>
                </a:ext>
              </a:extLst>
            </p:cNvPr>
            <p:cNvCxnSpPr>
              <a:cxnSpLocks/>
            </p:cNvCxnSpPr>
            <p:nvPr/>
          </p:nvCxnSpPr>
          <p:spPr>
            <a:xfrm>
              <a:off x="7473505" y="4563376"/>
              <a:ext cx="20485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AB0548-EE91-4467-AB2B-1FCAEF5673E9}"/>
                </a:ext>
              </a:extLst>
            </p:cNvPr>
            <p:cNvSpPr txBox="1"/>
            <p:nvPr/>
          </p:nvSpPr>
          <p:spPr>
            <a:xfrm>
              <a:off x="7535650" y="4099265"/>
              <a:ext cx="2048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Recall x Precision</a:t>
              </a:r>
              <a:endParaRPr lang="ko-KR" alt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9D0D1B2-A919-4605-B8BE-84AD1BCB504D}"/>
              </a:ext>
            </a:extLst>
          </p:cNvPr>
          <p:cNvSpPr txBox="1"/>
          <p:nvPr/>
        </p:nvSpPr>
        <p:spPr>
          <a:xfrm>
            <a:off x="3627048" y="1843588"/>
            <a:ext cx="45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Because, it punishes extreme values more.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3F7A6FD-4BFE-4855-A7DB-9756D0275244}"/>
              </a:ext>
            </a:extLst>
          </p:cNvPr>
          <p:cNvSpPr txBox="1"/>
          <p:nvPr/>
        </p:nvSpPr>
        <p:spPr>
          <a:xfrm>
            <a:off x="11310151" y="6488668"/>
            <a:ext cx="99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Page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49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9AF94A4C-1940-4F48-89A4-2335170DD017}"/>
              </a:ext>
            </a:extLst>
          </p:cNvPr>
          <p:cNvGrpSpPr/>
          <p:nvPr/>
        </p:nvGrpSpPr>
        <p:grpSpPr>
          <a:xfrm>
            <a:off x="3886947" y="1129681"/>
            <a:ext cx="4418106" cy="2175032"/>
            <a:chOff x="3349852" y="1924236"/>
            <a:chExt cx="4418106" cy="2175032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70A1ABC-541A-4225-A18A-0EAFB770F6D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461029" y="1924236"/>
              <a:ext cx="0" cy="21750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0A5E372-1012-4889-AF1D-4821669336D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4461027" y="4099266"/>
              <a:ext cx="1963447" cy="2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CB22340-EE61-47C5-A096-CE0491EE0FD1}"/>
                </a:ext>
              </a:extLst>
            </p:cNvPr>
            <p:cNvGrpSpPr/>
            <p:nvPr/>
          </p:nvGrpSpPr>
          <p:grpSpPr>
            <a:xfrm>
              <a:off x="3349852" y="1924236"/>
              <a:ext cx="4418106" cy="2175029"/>
              <a:chOff x="3349852" y="1924236"/>
              <a:chExt cx="4418106" cy="2175029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AD1F55A-FC4F-4417-9A8F-6FCEAE2D34C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424474" y="3081293"/>
                <a:ext cx="0" cy="1017972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440AD655-1FCE-4612-AFE1-C4665F0EEED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4461029" y="1924236"/>
                <a:ext cx="1963445" cy="21750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3608E541-D7F3-4B85-BBD0-A13D3A0D59F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4461027" y="3084252"/>
                <a:ext cx="1963449" cy="101501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54339ED5-362C-4472-ADE2-B9089D6DFD6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795637" y="3415684"/>
                <a:ext cx="0" cy="68358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3CDD70-C5BB-4C9F-8FD7-A4FFE4D04271}"/>
                  </a:ext>
                </a:extLst>
              </p:cNvPr>
              <p:cNvSpPr txBox="1"/>
              <p:nvPr/>
            </p:nvSpPr>
            <p:spPr>
              <a:xfrm>
                <a:off x="3349852" y="3011750"/>
                <a:ext cx="12354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Precision</a:t>
                </a:r>
              </a:p>
              <a:p>
                <a:r>
                  <a:rPr lang="en-US" altLang="ko-KR" dirty="0"/>
                  <a:t>/recall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E3AF5CB-9349-47CA-9870-A87741EFBDD9}"/>
                  </a:ext>
                </a:extLst>
              </p:cNvPr>
              <p:cNvSpPr txBox="1"/>
              <p:nvPr/>
            </p:nvSpPr>
            <p:spPr>
              <a:xfrm>
                <a:off x="6548753" y="3381082"/>
                <a:ext cx="12192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Recall/ precision</a:t>
                </a:r>
                <a:endParaRPr lang="ko-KR" altLang="en-US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A3D4454-D6F4-4746-97D2-43D9AF4DE4FD}"/>
              </a:ext>
            </a:extLst>
          </p:cNvPr>
          <p:cNvSpPr txBox="1"/>
          <p:nvPr/>
        </p:nvSpPr>
        <p:spPr>
          <a:xfrm>
            <a:off x="4335029" y="3693874"/>
            <a:ext cx="352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 : Focus on too high value.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998568-609C-49DE-B8A3-6FF9606070F4}"/>
              </a:ext>
            </a:extLst>
          </p:cNvPr>
          <p:cNvSpPr txBox="1"/>
          <p:nvPr/>
        </p:nvSpPr>
        <p:spPr>
          <a:xfrm>
            <a:off x="3886948" y="4247872"/>
            <a:ext cx="425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Trade off between Recall and Precision.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86C3C3-B0BD-4C3A-B8DE-AF26AA790F38}"/>
              </a:ext>
            </a:extLst>
          </p:cNvPr>
          <p:cNvSpPr txBox="1"/>
          <p:nvPr/>
        </p:nvSpPr>
        <p:spPr>
          <a:xfrm>
            <a:off x="11310151" y="6488668"/>
            <a:ext cx="99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Page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FA8E04-75C4-4015-BEC5-645A9684B839}"/>
              </a:ext>
            </a:extLst>
          </p:cNvPr>
          <p:cNvSpPr txBox="1"/>
          <p:nvPr/>
        </p:nvSpPr>
        <p:spPr>
          <a:xfrm>
            <a:off x="2852574" y="3429000"/>
            <a:ext cx="6486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Focus on low value, and</a:t>
            </a:r>
          </a:p>
          <a:p>
            <a:pPr algn="ctr"/>
            <a:r>
              <a:rPr lang="en-US" altLang="ko-KR" sz="2400" dirty="0"/>
              <a:t>find a harmony between low and high values.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14BBC-375A-4772-8609-A7C627DE224A}"/>
              </a:ext>
            </a:extLst>
          </p:cNvPr>
          <p:cNvSpPr txBox="1"/>
          <p:nvPr/>
        </p:nvSpPr>
        <p:spPr>
          <a:xfrm>
            <a:off x="2301535" y="2054311"/>
            <a:ext cx="758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F1 Score</a:t>
            </a: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6ED443-FD16-43E0-A606-B6DABEE84EAE}"/>
              </a:ext>
            </a:extLst>
          </p:cNvPr>
          <p:cNvSpPr txBox="1"/>
          <p:nvPr/>
        </p:nvSpPr>
        <p:spPr>
          <a:xfrm>
            <a:off x="11310151" y="6488668"/>
            <a:ext cx="99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Page 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625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299</Words>
  <Application>Microsoft Office PowerPoint</Application>
  <PresentationFormat>와이드스크린</PresentationFormat>
  <Paragraphs>130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제호 방</dc:creator>
  <cp:lastModifiedBy>제호 방</cp:lastModifiedBy>
  <cp:revision>32</cp:revision>
  <dcterms:created xsi:type="dcterms:W3CDTF">2019-04-23T06:54:57Z</dcterms:created>
  <dcterms:modified xsi:type="dcterms:W3CDTF">2019-04-23T13:30:55Z</dcterms:modified>
</cp:coreProperties>
</file>