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8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9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2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3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8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B518-4408-4282-92F7-D8059C0BCE6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1F4F-89A5-4B3F-B20D-840F87E65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89939-33A5-4171-A22B-A5008E5443B4}"/>
              </a:ext>
            </a:extLst>
          </p:cNvPr>
          <p:cNvSpPr txBox="1"/>
          <p:nvPr/>
        </p:nvSpPr>
        <p:spPr>
          <a:xfrm>
            <a:off x="2274163" y="3105834"/>
            <a:ext cx="764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임시 명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우리 집 어떡해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00049-C892-4493-82F1-9F66F8FE8351}"/>
              </a:ext>
            </a:extLst>
          </p:cNvPr>
          <p:cNvSpPr txBox="1"/>
          <p:nvPr/>
        </p:nvSpPr>
        <p:spPr>
          <a:xfrm>
            <a:off x="8356847" y="5934670"/>
            <a:ext cx="38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/>
              <a:t>방세네조</a:t>
            </a:r>
            <a:endParaRPr lang="en-US" altLang="ko-KR" dirty="0"/>
          </a:p>
          <a:p>
            <a:pPr algn="r"/>
            <a:r>
              <a:rPr lang="en-US" altLang="ko-KR" dirty="0"/>
              <a:t>2017315018 </a:t>
            </a:r>
            <a:r>
              <a:rPr lang="ko-KR" altLang="en-US" dirty="0"/>
              <a:t>방제호</a:t>
            </a:r>
            <a:endParaRPr lang="en-US" altLang="ko-KR" dirty="0"/>
          </a:p>
          <a:p>
            <a:pPr algn="r"/>
            <a:r>
              <a:rPr lang="en-US" altLang="ko-KR" dirty="0"/>
              <a:t>2017315034 </a:t>
            </a:r>
            <a:r>
              <a:rPr lang="ko-KR" altLang="en-US" dirty="0" err="1"/>
              <a:t>전세종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3D60A-378F-45C7-955D-E10E8AEA75C4}"/>
              </a:ext>
            </a:extLst>
          </p:cNvPr>
          <p:cNvSpPr txBox="1"/>
          <p:nvPr/>
        </p:nvSpPr>
        <p:spPr>
          <a:xfrm>
            <a:off x="3694590" y="1673073"/>
            <a:ext cx="48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사이언스 응용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47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</a:t>
            </a:r>
            <a:r>
              <a:rPr lang="en-US" altLang="ko-KR" dirty="0" smtClean="0"/>
              <a:t>otivation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97" y="1046688"/>
            <a:ext cx="6908820" cy="52837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77" y="1131993"/>
            <a:ext cx="1581946" cy="1567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12" y="1695635"/>
            <a:ext cx="1674638" cy="1690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690" y="2197041"/>
            <a:ext cx="1618825" cy="1714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051" y="3911092"/>
            <a:ext cx="1812092" cy="1941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57437" y="2600901"/>
            <a:ext cx="740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38098" y="2600901"/>
            <a:ext cx="740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02489" y="2600901"/>
            <a:ext cx="740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551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71" y="2151184"/>
            <a:ext cx="715108" cy="715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3779" y="2189285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= 1</a:t>
            </a:r>
            <a:endParaRPr lang="ko-KR" altLang="en-US" sz="2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4" y="3129653"/>
            <a:ext cx="831362" cy="8313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83779" y="3274649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= 1</a:t>
            </a:r>
            <a:endParaRPr lang="ko-KR" altLang="en-US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63" y="4224376"/>
            <a:ext cx="773723" cy="773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83778" y="4261549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= ..</a:t>
            </a:r>
            <a:r>
              <a:rPr lang="ko-KR" altLang="en-US" sz="2800" b="1" dirty="0" smtClean="0"/>
              <a:t>시</a:t>
            </a:r>
            <a:r>
              <a:rPr lang="en-US" altLang="ko-KR" sz="2800" b="1" dirty="0" smtClean="0"/>
              <a:t>..</a:t>
            </a:r>
            <a:r>
              <a:rPr lang="ko-KR" altLang="en-US" sz="2800" b="1" dirty="0" smtClean="0"/>
              <a:t>동</a:t>
            </a:r>
            <a:r>
              <a:rPr lang="en-US" altLang="ko-KR" sz="2800" b="1" dirty="0" smtClean="0"/>
              <a:t>..</a:t>
            </a:r>
            <a:r>
              <a:rPr lang="ko-KR" altLang="en-US" sz="2800" b="1" dirty="0" smtClean="0"/>
              <a:t>로</a:t>
            </a:r>
            <a:endParaRPr lang="ko-KR" altLang="en-US" sz="2800" b="1" dirty="0"/>
          </a:p>
        </p:txBody>
      </p:sp>
      <p:sp>
        <p:nvSpPr>
          <p:cNvPr id="15" name="양쪽 중괄호 14"/>
          <p:cNvSpPr/>
          <p:nvPr/>
        </p:nvSpPr>
        <p:spPr>
          <a:xfrm>
            <a:off x="808892" y="2303583"/>
            <a:ext cx="3921369" cy="2307654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012116" y="3072689"/>
            <a:ext cx="1494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$200</a:t>
            </a:r>
            <a:endParaRPr lang="ko-KR" altLang="en-US" sz="44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88" y="2238209"/>
            <a:ext cx="2438400" cy="2438400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</a:t>
            </a:r>
            <a:r>
              <a:rPr lang="en-US" altLang="ko-KR" dirty="0" smtClean="0"/>
              <a:t>otivation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96848"/>
            <a:ext cx="6272463" cy="5403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00" y="696848"/>
            <a:ext cx="6348046" cy="59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09" y="1901092"/>
            <a:ext cx="5287994" cy="34519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476"/>
            <a:ext cx="3200897" cy="5062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897" y="826476"/>
            <a:ext cx="3167212" cy="56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20283" y="1076771"/>
            <a:ext cx="61558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dataset 2016-05 </a:t>
            </a:r>
            <a:r>
              <a:rPr lang="en-US" altLang="ko-KR" dirty="0"/>
              <a:t>S</a:t>
            </a:r>
            <a:r>
              <a:rPr lang="en-US" altLang="ko-KR" dirty="0" smtClean="0"/>
              <a:t>eoul city</a:t>
            </a:r>
          </a:p>
          <a:p>
            <a:r>
              <a:rPr lang="en-US" altLang="ko-KR" dirty="0" smtClean="0"/>
              <a:t>Feature total 16 columns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Unnamed : 0 -&gt; csv file data index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Room_id</a:t>
            </a:r>
            <a:r>
              <a:rPr lang="en-US" altLang="ko-KR" dirty="0" smtClean="0"/>
              <a:t> -&gt; room primary key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Host_id</a:t>
            </a:r>
            <a:r>
              <a:rPr lang="en-US" altLang="ko-KR" dirty="0" smtClean="0"/>
              <a:t> -&gt; host primary key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Room_type</a:t>
            </a:r>
            <a:r>
              <a:rPr lang="en-US" altLang="ko-KR" dirty="0" smtClean="0"/>
              <a:t> -&gt; share room, private room, apartment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Borough -&gt; city name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Neighborhood -&gt; Administrative </a:t>
            </a:r>
            <a:r>
              <a:rPr lang="en-US" altLang="ko-KR" dirty="0"/>
              <a:t>area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Reviews -&gt; number of reviews 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Overall_satisfaction</a:t>
            </a:r>
            <a:r>
              <a:rPr lang="en-US" altLang="ko-KR" dirty="0" smtClean="0"/>
              <a:t> -&gt; overall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Accommodates -&gt; number of guests a listing can accommodate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Bedrooms -&gt; number of bedrooms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Bathrooms -&gt; number of bathrooms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Price -&gt; how much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Minstay</a:t>
            </a:r>
            <a:r>
              <a:rPr lang="en-US" altLang="ko-KR" dirty="0" smtClean="0"/>
              <a:t> -&gt; minimum </a:t>
            </a:r>
            <a:r>
              <a:rPr lang="en-US" altLang="ko-KR" dirty="0" err="1" smtClean="0"/>
              <a:t>minstay</a:t>
            </a:r>
            <a:r>
              <a:rPr lang="en-US" altLang="ko-KR" dirty="0" smtClean="0"/>
              <a:t>(host </a:t>
            </a:r>
            <a:r>
              <a:rPr lang="en-US" altLang="ko-KR" dirty="0" err="1" smtClean="0"/>
              <a:t>selelct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Latitude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Longitude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Collected -&gt; </a:t>
            </a:r>
            <a:r>
              <a:rPr lang="en-US" altLang="ko-KR" dirty="0"/>
              <a:t>the date and time that the values were read from the Airbnb web site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9" y="1076771"/>
            <a:ext cx="4630335" cy="5355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1185" y="290558"/>
            <a:ext cx="393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Data information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46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1" y="1213431"/>
            <a:ext cx="3543795" cy="4858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0467" y="264921"/>
            <a:ext cx="393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Missing Data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80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4703" y="264920"/>
            <a:ext cx="580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Feature drop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4" y="1042588"/>
            <a:ext cx="4630335" cy="5355312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465063" y="1580971"/>
            <a:ext cx="4630335" cy="828943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65064" y="2699046"/>
            <a:ext cx="4630335" cy="1146561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65062" y="5831027"/>
            <a:ext cx="4630335" cy="304853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5799568" y="2938303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01" y="2023866"/>
            <a:ext cx="389626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8" y="1482990"/>
            <a:ext cx="5487650" cy="3658433"/>
          </a:xfrm>
          <a:prstGeom prst="rect">
            <a:avLst/>
          </a:prstGeom>
        </p:spPr>
      </p:pic>
      <p:sp>
        <p:nvSpPr>
          <p:cNvPr id="6" name="AutoShape 2" descr="서울특별시 지도모습에 대한 이미지 검색결과"/>
          <p:cNvSpPr>
            <a:spLocks noChangeAspect="1" noChangeArrowheads="1"/>
          </p:cNvSpPr>
          <p:nvPr/>
        </p:nvSpPr>
        <p:spPr bwMode="auto">
          <a:xfrm>
            <a:off x="2343298" y="84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서울특별시 지도모습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69" y="1599782"/>
            <a:ext cx="4142960" cy="34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0183" y="625445"/>
            <a:ext cx="477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Seoul map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4990744" y="1777525"/>
            <a:ext cx="1105256" cy="3008120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60" y="364850"/>
            <a:ext cx="5730480" cy="6401765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7185969" y="5315485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3894414" y="5161660"/>
            <a:ext cx="521293" cy="410199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8304043" y="4905285"/>
            <a:ext cx="521293" cy="487111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782750" y="4365477"/>
            <a:ext cx="521293" cy="242358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7798417" y="3953856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7247926" y="5750494"/>
            <a:ext cx="521293" cy="214471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6690313" y="5494120"/>
            <a:ext cx="430850" cy="658852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894413" y="6100046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572239" y="5366759"/>
            <a:ext cx="521293" cy="205100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575799" y="4777098"/>
            <a:ext cx="521293" cy="14445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5008868" y="4921552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890793" y="4377099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472204" y="4142461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1103" y="0"/>
            <a:ext cx="2376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Price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info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9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6811" y="2828835"/>
            <a:ext cx="339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Price &gt;= 200$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and</a:t>
            </a:r>
          </a:p>
          <a:p>
            <a:pPr algn="ctr"/>
            <a:r>
              <a:rPr lang="en-US" altLang="ko-KR" sz="2400" dirty="0" smtClean="0"/>
              <a:t>Accommodates &lt; </a:t>
            </a:r>
            <a:r>
              <a:rPr lang="en-US" altLang="ko-KR" sz="2400" dirty="0" smtClean="0"/>
              <a:t>6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b="1" dirty="0" smtClean="0"/>
              <a:t>Drop!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790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815"/>
          </a:xfrm>
        </p:spPr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12267" y="2321224"/>
            <a:ext cx="2849877" cy="3054154"/>
            <a:chOff x="1590238" y="2089346"/>
            <a:chExt cx="2031970" cy="20319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977" y="3214762"/>
              <a:ext cx="776493" cy="76587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238" y="2089346"/>
              <a:ext cx="2031970" cy="203197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83" y="2316838"/>
            <a:ext cx="3058540" cy="305854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5152883" y="4012781"/>
            <a:ext cx="1301261" cy="646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89" y="393860"/>
            <a:ext cx="4010585" cy="2600688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8529735" y="1309602"/>
            <a:ext cx="521293" cy="512520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8529735" y="2023774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8307" y="3244334"/>
            <a:ext cx="24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Missing value Drop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0" y="1685390"/>
            <a:ext cx="5565421" cy="427642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814306" y="5300045"/>
            <a:ext cx="521293" cy="256374"/>
          </a:xfrm>
          <a:prstGeom prst="frame">
            <a:avLst>
              <a:gd name="adj1" fmla="val 1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5232483" y="4959865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3863732" y="5300045"/>
            <a:ext cx="521293" cy="256374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0" y="3863452"/>
            <a:ext cx="4067742" cy="2781688"/>
          </a:xfrm>
          <a:prstGeom prst="rect">
            <a:avLst/>
          </a:prstGeom>
        </p:spPr>
      </p:pic>
      <p:sp>
        <p:nvSpPr>
          <p:cNvPr id="12" name="액자 11"/>
          <p:cNvSpPr/>
          <p:nvPr/>
        </p:nvSpPr>
        <p:spPr>
          <a:xfrm>
            <a:off x="6868089" y="4548013"/>
            <a:ext cx="4067743" cy="246177"/>
          </a:xfrm>
          <a:prstGeom prst="frame">
            <a:avLst>
              <a:gd name="adj1" fmla="val 32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8307" y="-21128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Missing value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20" idx="2"/>
            <a:endCxn id="12" idx="0"/>
          </p:cNvCxnSpPr>
          <p:nvPr/>
        </p:nvCxnSpPr>
        <p:spPr>
          <a:xfrm flipH="1">
            <a:off x="8901961" y="3705838"/>
            <a:ext cx="2245886" cy="84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95133" y="3336506"/>
            <a:ext cx="19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Categorical data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81897" y="940270"/>
            <a:ext cx="263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price info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05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5" grpId="0" animBg="1"/>
      <p:bldP spid="6" grpId="0" animBg="1"/>
      <p:bldP spid="14" grpId="0" animBg="1"/>
      <p:bldP spid="12" grpId="0" animBg="1"/>
      <p:bldP spid="1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9160" y="192024"/>
            <a:ext cx="286207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Data Slicing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13" y="2340951"/>
            <a:ext cx="5220429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508" y="2340951"/>
            <a:ext cx="762106" cy="31151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14" y="2340952"/>
            <a:ext cx="48584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21823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2181 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1" y="1808835"/>
            <a:ext cx="5097090" cy="382281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16200000">
            <a:off x="5799568" y="2943491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13" y="2566866"/>
            <a:ext cx="3324689" cy="1724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1293" y="529839"/>
            <a:ext cx="35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Room_type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OneHotEncoder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36776" y="1261872"/>
            <a:ext cx="29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Room_type</a:t>
            </a:r>
            <a:r>
              <a:rPr lang="en-US" altLang="ko-KR" dirty="0" smtClean="0"/>
              <a:t> 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2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536" y="749295"/>
            <a:ext cx="49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Data Scaler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3" y="2012603"/>
            <a:ext cx="4634088" cy="3143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83" y="2012602"/>
            <a:ext cx="4816398" cy="3143689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6200000">
            <a:off x="5788900" y="2943491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77028" y="3904488"/>
            <a:ext cx="183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Standard scaler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2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67" y="694527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9264" y="155448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Price histogram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4379976" y="1138427"/>
            <a:ext cx="310896" cy="2770631"/>
          </a:xfrm>
          <a:prstGeom prst="frame">
            <a:avLst>
              <a:gd name="adj1" fmla="val 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431677" y="5200227"/>
          <a:ext cx="9328646" cy="85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34">
                  <a:extLst>
                    <a:ext uri="{9D8B030D-6E8A-4147-A177-3AD203B41FA5}">
                      <a16:colId xmlns:a16="http://schemas.microsoft.com/office/drawing/2014/main" val="3891788563"/>
                    </a:ext>
                  </a:extLst>
                </a:gridCol>
                <a:gridCol w="1268234">
                  <a:extLst>
                    <a:ext uri="{9D8B030D-6E8A-4147-A177-3AD203B41FA5}">
                      <a16:colId xmlns:a16="http://schemas.microsoft.com/office/drawing/2014/main" val="3353146095"/>
                    </a:ext>
                  </a:extLst>
                </a:gridCol>
                <a:gridCol w="1268234">
                  <a:extLst>
                    <a:ext uri="{9D8B030D-6E8A-4147-A177-3AD203B41FA5}">
                      <a16:colId xmlns:a16="http://schemas.microsoft.com/office/drawing/2014/main" val="1670585238"/>
                    </a:ext>
                  </a:extLst>
                </a:gridCol>
                <a:gridCol w="1365488">
                  <a:extLst>
                    <a:ext uri="{9D8B030D-6E8A-4147-A177-3AD203B41FA5}">
                      <a16:colId xmlns:a16="http://schemas.microsoft.com/office/drawing/2014/main" val="905990687"/>
                    </a:ext>
                  </a:extLst>
                </a:gridCol>
                <a:gridCol w="1365488">
                  <a:extLst>
                    <a:ext uri="{9D8B030D-6E8A-4147-A177-3AD203B41FA5}">
                      <a16:colId xmlns:a16="http://schemas.microsoft.com/office/drawing/2014/main" val="1810808245"/>
                    </a:ext>
                  </a:extLst>
                </a:gridCol>
                <a:gridCol w="1365488">
                  <a:extLst>
                    <a:ext uri="{9D8B030D-6E8A-4147-A177-3AD203B41FA5}">
                      <a16:colId xmlns:a16="http://schemas.microsoft.com/office/drawing/2014/main" val="2840361651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178027881"/>
                    </a:ext>
                  </a:extLst>
                </a:gridCol>
              </a:tblGrid>
              <a:tr h="308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Group_6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86024"/>
                  </a:ext>
                </a:extLst>
              </a:tr>
              <a:tr h="48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0~50$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51~100$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101~150$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151~200$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201~500$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501~1657$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3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68" y="301752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2Dimension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2189955"/>
            <a:ext cx="4816398" cy="3143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83" y="2237587"/>
            <a:ext cx="3686689" cy="309605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6200000">
            <a:off x="5788900" y="2943491"/>
            <a:ext cx="592864" cy="971018"/>
          </a:xfrm>
          <a:prstGeom prst="downArrow">
            <a:avLst>
              <a:gd name="adj1" fmla="val 22295"/>
              <a:gd name="adj2" fmla="val 61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66" y="1876208"/>
            <a:ext cx="4182059" cy="3105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219" y="20116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data + group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71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307175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352" y="411480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2D visualization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36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99" y="1972802"/>
            <a:ext cx="5398801" cy="2912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8368" y="301752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3Dimension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04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053296"/>
            <a:ext cx="5296639" cy="5153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0352" y="310896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3D visualization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65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815"/>
          </a:xfrm>
        </p:spPr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3367" y="1793078"/>
            <a:ext cx="154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FF0000"/>
                </a:solidFill>
              </a:rPr>
              <a:t>-$$$</a:t>
            </a:r>
            <a:endParaRPr lang="ko-KR" altLang="en-US" sz="4000" b="1" dirty="0" smtClean="0">
              <a:solidFill>
                <a:srgbClr val="FF0000"/>
              </a:solidFill>
            </a:endParaRPr>
          </a:p>
          <a:p>
            <a:endParaRPr lang="ko-KR" altLang="en-US" sz="4000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012267" y="2321224"/>
            <a:ext cx="2849877" cy="3054154"/>
            <a:chOff x="1590238" y="2089346"/>
            <a:chExt cx="2031970" cy="203197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977" y="3214762"/>
              <a:ext cx="776493" cy="76587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238" y="2089346"/>
              <a:ext cx="2031970" cy="2031970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83" y="2316838"/>
            <a:ext cx="3058540" cy="3058540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5152883" y="4012781"/>
            <a:ext cx="1301261" cy="646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96868" y="329184"/>
            <a:ext cx="43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Original Data Concatenate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74" y="3036779"/>
            <a:ext cx="7278116" cy="149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00" y="5061139"/>
            <a:ext cx="8164064" cy="17337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560" y="783787"/>
            <a:ext cx="8164064" cy="1724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96868" y="2598680"/>
            <a:ext cx="43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2D Data Concatenate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96868" y="4612110"/>
            <a:ext cx="439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PCA 3D Data Concatenate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97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4752" y="258456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Train_data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2420" y="258456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Test_data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66964" y="894326"/>
            <a:ext cx="485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Stratified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Shuffle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Split</a:t>
            </a:r>
            <a:r>
              <a:rPr lang="en-US" altLang="ko-KR" b="1" dirty="0"/>
              <a:t> </a:t>
            </a:r>
            <a:r>
              <a:rPr lang="en-US" altLang="ko-KR" b="1" dirty="0" smtClean="0"/>
              <a:t>(Train : 0.8, Test : 0.2)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57" y="3429000"/>
            <a:ext cx="2705478" cy="1743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56" y="3429000"/>
            <a:ext cx="279121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0040" y="960120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Train and Test data cleaning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89120" y="2615184"/>
            <a:ext cx="341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Drop Group Column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8096" y="3214223"/>
            <a:ext cx="303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train_X,test_X</a:t>
            </a:r>
            <a:r>
              <a:rPr lang="en-US" altLang="ko-KR" sz="2000" dirty="0" smtClean="0"/>
              <a:t> Drop price</a:t>
            </a:r>
          </a:p>
          <a:p>
            <a:pPr algn="ctr"/>
            <a:r>
              <a:rPr lang="en-US" altLang="ko-KR" sz="2000" dirty="0" smtClean="0"/>
              <a:t>&amp; </a:t>
            </a:r>
          </a:p>
          <a:p>
            <a:pPr algn="ctr"/>
            <a:r>
              <a:rPr lang="en-US" altLang="ko-KR" sz="2000" dirty="0" err="1" smtClean="0"/>
              <a:t>train_y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test_y</a:t>
            </a:r>
            <a:r>
              <a:rPr lang="en-US" altLang="ko-KR" sz="2000" dirty="0" smtClean="0"/>
              <a:t> = price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9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93520" y="1298448"/>
          <a:ext cx="951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91">
                  <a:extLst>
                    <a:ext uri="{9D8B030D-6E8A-4147-A177-3AD203B41FA5}">
                      <a16:colId xmlns:a16="http://schemas.microsoft.com/office/drawing/2014/main" val="3383543027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786290573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349178086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63115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15.886858640174635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41.26015967357692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48.990210993925814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38.11525660039934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35.687984822263736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39.991565669217366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7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3656" y="459910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Default </a:t>
            </a:r>
            <a:r>
              <a:rPr lang="en-US" altLang="ko-KR" b="1" dirty="0" err="1" smtClean="0"/>
              <a:t>hyperparameter</a:t>
            </a:r>
            <a:r>
              <a:rPr lang="en-US" altLang="ko-KR" b="1" dirty="0" smtClean="0"/>
              <a:t> models performance   </a:t>
            </a:r>
            <a:endParaRPr lang="ko-KR" altLang="en-US" b="1" dirty="0"/>
          </a:p>
        </p:txBody>
      </p:sp>
      <p:sp>
        <p:nvSpPr>
          <p:cNvPr id="6" name="액자 5"/>
          <p:cNvSpPr/>
          <p:nvPr/>
        </p:nvSpPr>
        <p:spPr>
          <a:xfrm>
            <a:off x="6096000" y="1298448"/>
            <a:ext cx="2462784" cy="1112520"/>
          </a:xfrm>
          <a:prstGeom prst="frame">
            <a:avLst>
              <a:gd name="adj1" fmla="val 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93520" y="3279648"/>
          <a:ext cx="951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91">
                  <a:extLst>
                    <a:ext uri="{9D8B030D-6E8A-4147-A177-3AD203B41FA5}">
                      <a16:colId xmlns:a16="http://schemas.microsoft.com/office/drawing/2014/main" val="3383543027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786290573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349178086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63115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18.851336252173947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43.48454304828039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50.11847075790632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41.4673861833986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36.24433740860674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41.621196834954496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75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44568" y="2642616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2D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4568" y="4705064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PCA 3D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493520" y="5260848"/>
          <a:ext cx="95158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91">
                  <a:extLst>
                    <a:ext uri="{9D8B030D-6E8A-4147-A177-3AD203B41FA5}">
                      <a16:colId xmlns:a16="http://schemas.microsoft.com/office/drawing/2014/main" val="3383543027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786290573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349178086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63115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17.36318761850783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43.18824583078685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49.274558661179924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4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mean square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38.19675574378862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36.07539186904657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42.0103651402934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275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65776" y="879534"/>
            <a:ext cx="226161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No PCA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0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1964" y="3105834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18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815"/>
          </a:xfrm>
        </p:spPr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2032122"/>
            <a:ext cx="2976563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815"/>
          </a:xfrm>
        </p:spPr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114205" y="896815"/>
            <a:ext cx="7963590" cy="4547180"/>
            <a:chOff x="2210920" y="896815"/>
            <a:chExt cx="7963590" cy="45471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20" y="896815"/>
              <a:ext cx="7963590" cy="349933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920" y="3348313"/>
              <a:ext cx="7963590" cy="2095682"/>
            </a:xfrm>
            <a:prstGeom prst="rect">
              <a:avLst/>
            </a:prstGeom>
          </p:spPr>
        </p:pic>
      </p:grpSp>
      <p:sp>
        <p:nvSpPr>
          <p:cNvPr id="10" name="위쪽 화살표 9"/>
          <p:cNvSpPr/>
          <p:nvPr/>
        </p:nvSpPr>
        <p:spPr>
          <a:xfrm>
            <a:off x="6523893" y="5187461"/>
            <a:ext cx="369277" cy="861646"/>
          </a:xfrm>
          <a:prstGeom prst="up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</a:t>
            </a:r>
            <a:r>
              <a:rPr lang="en-US" altLang="ko-KR" dirty="0" smtClean="0"/>
              <a:t>otivation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093854" y="448407"/>
            <a:ext cx="4004292" cy="5984258"/>
            <a:chOff x="4183416" y="389949"/>
            <a:chExt cx="4004292" cy="59842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416" y="389949"/>
              <a:ext cx="3825168" cy="246439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540" y="2128270"/>
              <a:ext cx="3825168" cy="4245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4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</a:t>
            </a:r>
            <a:r>
              <a:rPr lang="en-US" altLang="ko-KR" dirty="0" smtClean="0"/>
              <a:t>otivation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1" y="1481163"/>
            <a:ext cx="3657994" cy="40244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85" y="1481163"/>
            <a:ext cx="3672224" cy="4453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988" y="1481163"/>
            <a:ext cx="3384743" cy="4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</a:t>
            </a:r>
            <a:r>
              <a:rPr lang="en-US" altLang="ko-KR" dirty="0" smtClean="0"/>
              <a:t>otivation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32" y="1093748"/>
            <a:ext cx="4541914" cy="3055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81" y="1402078"/>
            <a:ext cx="3881804" cy="2439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40" y="3841302"/>
            <a:ext cx="4330211" cy="24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89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</a:t>
            </a:r>
            <a:r>
              <a:rPr lang="en-US" altLang="ko-KR" dirty="0" smtClean="0"/>
              <a:t>otivation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2" y="2409090"/>
            <a:ext cx="10693115" cy="17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326</Words>
  <Application>Microsoft Office PowerPoint</Application>
  <PresentationFormat>와이드스크린</PresentationFormat>
  <Paragraphs>134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Motivation</vt:lpstr>
      <vt:lpstr>Motivation</vt:lpstr>
      <vt:lpstr>Motivation</vt:lpstr>
      <vt:lpstr>Motivation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entity</dc:creator>
  <cp:lastModifiedBy>entity</cp:lastModifiedBy>
  <cp:revision>55</cp:revision>
  <dcterms:created xsi:type="dcterms:W3CDTF">2019-10-21T09:35:33Z</dcterms:created>
  <dcterms:modified xsi:type="dcterms:W3CDTF">2019-10-21T14:16:16Z</dcterms:modified>
</cp:coreProperties>
</file>