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7" r:id="rId9"/>
    <p:sldId id="263" r:id="rId10"/>
    <p:sldId id="264" r:id="rId11"/>
    <p:sldId id="268" r:id="rId12"/>
    <p:sldId id="265" r:id="rId13"/>
    <p:sldId id="269" r:id="rId14"/>
    <p:sldId id="270" r:id="rId15"/>
    <p:sldId id="271" r:id="rId16"/>
    <p:sldId id="272" r:id="rId17"/>
    <p:sldId id="266" r:id="rId18"/>
    <p:sldId id="273" r:id="rId19"/>
    <p:sldId id="276" r:id="rId20"/>
    <p:sldId id="274" r:id="rId21"/>
    <p:sldId id="27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66E5C-BB2A-4479-9A7B-12DBFA0BCB42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F0E9F-70B6-46DB-9A5D-51172B82B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08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D027-3536-4D6D-B3FC-65F82315AD17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6B93-A8AE-4A33-8F29-1D4490CA0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20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D027-3536-4D6D-B3FC-65F82315AD17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6B93-A8AE-4A33-8F29-1D4490CA0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08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D027-3536-4D6D-B3FC-65F82315AD17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6B93-A8AE-4A33-8F29-1D4490CA0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79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D027-3536-4D6D-B3FC-65F82315AD17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6B93-A8AE-4A33-8F29-1D4490CA0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54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D027-3536-4D6D-B3FC-65F82315AD17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6B93-A8AE-4A33-8F29-1D4490CA0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54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D027-3536-4D6D-B3FC-65F82315AD17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6B93-A8AE-4A33-8F29-1D4490CA0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62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D027-3536-4D6D-B3FC-65F82315AD17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6B93-A8AE-4A33-8F29-1D4490CA0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54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D027-3536-4D6D-B3FC-65F82315AD17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6B93-A8AE-4A33-8F29-1D4490CA0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60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D027-3536-4D6D-B3FC-65F82315AD17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6B93-A8AE-4A33-8F29-1D4490CA0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01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D027-3536-4D6D-B3FC-65F82315AD17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6B93-A8AE-4A33-8F29-1D4490CA0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953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D027-3536-4D6D-B3FC-65F82315AD17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6B93-A8AE-4A33-8F29-1D4490CA0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28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CD027-3536-4D6D-B3FC-65F82315AD17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26B93-A8AE-4A33-8F29-1D4490CA0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93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20283" y="1076771"/>
            <a:ext cx="615582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 dataset 2016-05 </a:t>
            </a:r>
            <a:r>
              <a:rPr lang="en-US" altLang="ko-KR" dirty="0"/>
              <a:t>S</a:t>
            </a:r>
            <a:r>
              <a:rPr lang="en-US" altLang="ko-KR" dirty="0" smtClean="0"/>
              <a:t>eoul city</a:t>
            </a:r>
          </a:p>
          <a:p>
            <a:r>
              <a:rPr lang="en-US" altLang="ko-KR" dirty="0" smtClean="0"/>
              <a:t>Feature total 16 columns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Unnamed : 0 -&gt; csv file data index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Room_id</a:t>
            </a:r>
            <a:r>
              <a:rPr lang="en-US" altLang="ko-KR" dirty="0" smtClean="0"/>
              <a:t> -&gt; room primary key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Host_id</a:t>
            </a:r>
            <a:r>
              <a:rPr lang="en-US" altLang="ko-KR" dirty="0" smtClean="0"/>
              <a:t> -&gt; host primary key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Room_type</a:t>
            </a:r>
            <a:r>
              <a:rPr lang="en-US" altLang="ko-KR" dirty="0" smtClean="0"/>
              <a:t> -&gt; share room, private room, apartment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Borough -&gt; city name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Neighborhood -&gt; Administrative </a:t>
            </a:r>
            <a:r>
              <a:rPr lang="en-US" altLang="ko-KR" dirty="0"/>
              <a:t>area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Reviews -&gt; number of reviews 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Overall_satisfaction</a:t>
            </a:r>
            <a:r>
              <a:rPr lang="en-US" altLang="ko-KR" dirty="0" smtClean="0"/>
              <a:t> -&gt; overall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Accommodates -&gt; number of guests a listing can accommodate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Bedrooms -&gt; number of bedrooms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Bathrooms -&gt; number of bathrooms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Price -&gt; how much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Minstay</a:t>
            </a:r>
            <a:r>
              <a:rPr lang="en-US" altLang="ko-KR" dirty="0" smtClean="0"/>
              <a:t> -&gt; minimum </a:t>
            </a:r>
            <a:r>
              <a:rPr lang="en-US" altLang="ko-KR" dirty="0" err="1" smtClean="0"/>
              <a:t>minstay</a:t>
            </a:r>
            <a:r>
              <a:rPr lang="en-US" altLang="ko-KR" dirty="0" smtClean="0"/>
              <a:t>(host </a:t>
            </a:r>
            <a:r>
              <a:rPr lang="en-US" altLang="ko-KR" dirty="0" err="1" smtClean="0"/>
              <a:t>selelct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Latitude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Longitude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Collected -&gt; </a:t>
            </a:r>
            <a:r>
              <a:rPr lang="en-US" altLang="ko-KR" dirty="0"/>
              <a:t>the date and time that the values were read from the Airbnb web site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29" y="1076771"/>
            <a:ext cx="4630335" cy="53553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91185" y="290558"/>
            <a:ext cx="3931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Data information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4229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30536" y="749295"/>
            <a:ext cx="49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Data Scaler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93" y="2012603"/>
            <a:ext cx="4634088" cy="31436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183" y="2012602"/>
            <a:ext cx="4816398" cy="3143689"/>
          </a:xfrm>
          <a:prstGeom prst="rect">
            <a:avLst/>
          </a:prstGeom>
        </p:spPr>
      </p:pic>
      <p:sp>
        <p:nvSpPr>
          <p:cNvPr id="10" name="아래쪽 화살표 9"/>
          <p:cNvSpPr/>
          <p:nvPr/>
        </p:nvSpPr>
        <p:spPr>
          <a:xfrm rot="16200000">
            <a:off x="5788900" y="2943491"/>
            <a:ext cx="592864" cy="971018"/>
          </a:xfrm>
          <a:prstGeom prst="downArrow">
            <a:avLst>
              <a:gd name="adj1" fmla="val 22295"/>
              <a:gd name="adj2" fmla="val 6154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177028" y="3904488"/>
            <a:ext cx="183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Standard scaler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23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767" y="694527"/>
            <a:ext cx="5487650" cy="36584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79264" y="155448"/>
            <a:ext cx="263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Price histogram</a:t>
            </a:r>
            <a:endParaRPr lang="ko-KR" altLang="en-US" dirty="0"/>
          </a:p>
        </p:txBody>
      </p:sp>
      <p:sp>
        <p:nvSpPr>
          <p:cNvPr id="8" name="액자 7"/>
          <p:cNvSpPr/>
          <p:nvPr/>
        </p:nvSpPr>
        <p:spPr>
          <a:xfrm>
            <a:off x="4379976" y="1138427"/>
            <a:ext cx="310896" cy="2770631"/>
          </a:xfrm>
          <a:prstGeom prst="frame">
            <a:avLst>
              <a:gd name="adj1" fmla="val 9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929137"/>
              </p:ext>
            </p:extLst>
          </p:nvPr>
        </p:nvGraphicFramePr>
        <p:xfrm>
          <a:off x="1431677" y="5200227"/>
          <a:ext cx="9328646" cy="855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234">
                  <a:extLst>
                    <a:ext uri="{9D8B030D-6E8A-4147-A177-3AD203B41FA5}">
                      <a16:colId xmlns:a16="http://schemas.microsoft.com/office/drawing/2014/main" val="3891788563"/>
                    </a:ext>
                  </a:extLst>
                </a:gridCol>
                <a:gridCol w="1268234">
                  <a:extLst>
                    <a:ext uri="{9D8B030D-6E8A-4147-A177-3AD203B41FA5}">
                      <a16:colId xmlns:a16="http://schemas.microsoft.com/office/drawing/2014/main" val="3353146095"/>
                    </a:ext>
                  </a:extLst>
                </a:gridCol>
                <a:gridCol w="1268234">
                  <a:extLst>
                    <a:ext uri="{9D8B030D-6E8A-4147-A177-3AD203B41FA5}">
                      <a16:colId xmlns:a16="http://schemas.microsoft.com/office/drawing/2014/main" val="1670585238"/>
                    </a:ext>
                  </a:extLst>
                </a:gridCol>
                <a:gridCol w="1365488">
                  <a:extLst>
                    <a:ext uri="{9D8B030D-6E8A-4147-A177-3AD203B41FA5}">
                      <a16:colId xmlns:a16="http://schemas.microsoft.com/office/drawing/2014/main" val="905990687"/>
                    </a:ext>
                  </a:extLst>
                </a:gridCol>
                <a:gridCol w="1365488">
                  <a:extLst>
                    <a:ext uri="{9D8B030D-6E8A-4147-A177-3AD203B41FA5}">
                      <a16:colId xmlns:a16="http://schemas.microsoft.com/office/drawing/2014/main" val="1810808245"/>
                    </a:ext>
                  </a:extLst>
                </a:gridCol>
                <a:gridCol w="1365488">
                  <a:extLst>
                    <a:ext uri="{9D8B030D-6E8A-4147-A177-3AD203B41FA5}">
                      <a16:colId xmlns:a16="http://schemas.microsoft.com/office/drawing/2014/main" val="2840361651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3178027881"/>
                    </a:ext>
                  </a:extLst>
                </a:gridCol>
              </a:tblGrid>
              <a:tr h="308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Group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Group_1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Group_2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Group_3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Group_4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Group_5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Group_6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186024"/>
                  </a:ext>
                </a:extLst>
              </a:tr>
              <a:tr h="489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0~50$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51~100$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101~150$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151~200$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201~500$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501~1657$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834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11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68" y="301752"/>
            <a:ext cx="325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PCA 2Dimension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5" y="2189955"/>
            <a:ext cx="4816398" cy="31436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983" y="2237587"/>
            <a:ext cx="3686689" cy="3096057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 rot="16200000">
            <a:off x="5788900" y="2943491"/>
            <a:ext cx="592864" cy="971018"/>
          </a:xfrm>
          <a:prstGeom prst="downArrow">
            <a:avLst>
              <a:gd name="adj1" fmla="val 22295"/>
              <a:gd name="adj2" fmla="val 6154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266" y="1876208"/>
            <a:ext cx="4182059" cy="31055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27219" y="201168"/>
            <a:ext cx="333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PCA data + group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86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1307175"/>
            <a:ext cx="5487650" cy="36584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0352" y="411480"/>
            <a:ext cx="351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PCA 2D visualization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707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599" y="1972802"/>
            <a:ext cx="5398801" cy="29123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68368" y="301752"/>
            <a:ext cx="325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PCA 3Dimension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44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680" y="1053296"/>
            <a:ext cx="5296639" cy="51537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0352" y="310896"/>
            <a:ext cx="351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PCA 3D visualization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084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96868" y="329184"/>
            <a:ext cx="439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Original Data Concatenate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974" y="3036779"/>
            <a:ext cx="7278116" cy="14956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000" y="5061139"/>
            <a:ext cx="8164064" cy="173379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560" y="783787"/>
            <a:ext cx="8164064" cy="17242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96868" y="2598680"/>
            <a:ext cx="439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PCA 2D Data Concatenate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96868" y="4612110"/>
            <a:ext cx="439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PCA 3D Data Concatenate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43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4752" y="2584566"/>
            <a:ext cx="34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Train_data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22420" y="2584566"/>
            <a:ext cx="34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Test_data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666964" y="894326"/>
            <a:ext cx="4858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Stratified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Shuffle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Split</a:t>
            </a:r>
            <a:r>
              <a:rPr lang="en-US" altLang="ko-KR" dirty="0"/>
              <a:t> </a:t>
            </a:r>
            <a:r>
              <a:rPr lang="en-US" altLang="ko-KR" dirty="0" smtClean="0"/>
              <a:t>(Train : 0.8, Test : 0.2)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657" y="3429000"/>
            <a:ext cx="2705478" cy="17433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456" y="3429000"/>
            <a:ext cx="2791215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5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30040" y="960120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Train and Test </a:t>
            </a:r>
            <a:r>
              <a:rPr lang="en-US" altLang="ko-KR" smtClean="0"/>
              <a:t>data cleaning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89120" y="2615184"/>
            <a:ext cx="3413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Drop Group Column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8096" y="3214223"/>
            <a:ext cx="3035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/>
              <a:t>train_X,test_X</a:t>
            </a:r>
            <a:r>
              <a:rPr lang="en-US" altLang="ko-KR" sz="2000" dirty="0" smtClean="0"/>
              <a:t> Drop price</a:t>
            </a:r>
          </a:p>
          <a:p>
            <a:pPr algn="ctr"/>
            <a:r>
              <a:rPr lang="en-US" altLang="ko-KR" sz="2000" dirty="0" smtClean="0"/>
              <a:t>&amp; </a:t>
            </a:r>
          </a:p>
          <a:p>
            <a:pPr algn="ctr"/>
            <a:r>
              <a:rPr lang="en-US" altLang="ko-KR" sz="2000" dirty="0" err="1" smtClean="0"/>
              <a:t>train_y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test_y</a:t>
            </a:r>
            <a:r>
              <a:rPr lang="en-US" altLang="ko-KR" sz="2000" dirty="0" smtClean="0"/>
              <a:t> = price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059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101" y="1213431"/>
            <a:ext cx="3543795" cy="48584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30467" y="264921"/>
            <a:ext cx="3931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Missing Data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6511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79204"/>
              </p:ext>
            </p:extLst>
          </p:nvPr>
        </p:nvGraphicFramePr>
        <p:xfrm>
          <a:off x="1493520" y="1298448"/>
          <a:ext cx="95158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5891">
                  <a:extLst>
                    <a:ext uri="{9D8B030D-6E8A-4147-A177-3AD203B41FA5}">
                      <a16:colId xmlns:a16="http://schemas.microsoft.com/office/drawing/2014/main" val="3383543027"/>
                    </a:ext>
                  </a:extLst>
                </a:gridCol>
                <a:gridCol w="2446655">
                  <a:extLst>
                    <a:ext uri="{9D8B030D-6E8A-4147-A177-3AD203B41FA5}">
                      <a16:colId xmlns:a16="http://schemas.microsoft.com/office/drawing/2014/main" val="786290573"/>
                    </a:ext>
                  </a:extLst>
                </a:gridCol>
                <a:gridCol w="2446655">
                  <a:extLst>
                    <a:ext uri="{9D8B030D-6E8A-4147-A177-3AD203B41FA5}">
                      <a16:colId xmlns:a16="http://schemas.microsoft.com/office/drawing/2014/main" val="2349178086"/>
                    </a:ext>
                  </a:extLst>
                </a:gridCol>
                <a:gridCol w="2446655">
                  <a:extLst>
                    <a:ext uri="{9D8B030D-6E8A-4147-A177-3AD203B41FA5}">
                      <a16:colId xmlns:a16="http://schemas.microsoft.com/office/drawing/2014/main" val="631158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Random 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Neural</a:t>
                      </a:r>
                      <a:r>
                        <a:rPr lang="en-US" altLang="ko-KR" baseline="0" dirty="0" smtClean="0"/>
                        <a:t> 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SVM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38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Train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mean square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15.886858640174635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41.26015967357692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48.990210993925814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94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</a:t>
                      </a:r>
                      <a:r>
                        <a:rPr lang="en-US" altLang="ko-KR" baseline="0" dirty="0" smtClean="0"/>
                        <a:t> mean square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38.11525660039934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35.687984822263736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39.991565669217366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275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43656" y="459910"/>
            <a:ext cx="541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Default </a:t>
            </a:r>
            <a:r>
              <a:rPr lang="en-US" altLang="ko-KR" dirty="0" err="1" smtClean="0"/>
              <a:t>hyperparameter</a:t>
            </a:r>
            <a:r>
              <a:rPr lang="en-US" altLang="ko-KR" dirty="0" smtClean="0"/>
              <a:t> models performance   </a:t>
            </a:r>
            <a:endParaRPr lang="ko-KR" altLang="en-US" dirty="0"/>
          </a:p>
        </p:txBody>
      </p:sp>
      <p:sp>
        <p:nvSpPr>
          <p:cNvPr id="6" name="액자 5"/>
          <p:cNvSpPr/>
          <p:nvPr/>
        </p:nvSpPr>
        <p:spPr>
          <a:xfrm>
            <a:off x="6096000" y="1298448"/>
            <a:ext cx="2462784" cy="1112520"/>
          </a:xfrm>
          <a:prstGeom prst="frame">
            <a:avLst>
              <a:gd name="adj1" fmla="val 9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150331"/>
              </p:ext>
            </p:extLst>
          </p:nvPr>
        </p:nvGraphicFramePr>
        <p:xfrm>
          <a:off x="1493520" y="3279648"/>
          <a:ext cx="95158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5891">
                  <a:extLst>
                    <a:ext uri="{9D8B030D-6E8A-4147-A177-3AD203B41FA5}">
                      <a16:colId xmlns:a16="http://schemas.microsoft.com/office/drawing/2014/main" val="3383543027"/>
                    </a:ext>
                  </a:extLst>
                </a:gridCol>
                <a:gridCol w="2446655">
                  <a:extLst>
                    <a:ext uri="{9D8B030D-6E8A-4147-A177-3AD203B41FA5}">
                      <a16:colId xmlns:a16="http://schemas.microsoft.com/office/drawing/2014/main" val="786290573"/>
                    </a:ext>
                  </a:extLst>
                </a:gridCol>
                <a:gridCol w="2446655">
                  <a:extLst>
                    <a:ext uri="{9D8B030D-6E8A-4147-A177-3AD203B41FA5}">
                      <a16:colId xmlns:a16="http://schemas.microsoft.com/office/drawing/2014/main" val="2349178086"/>
                    </a:ext>
                  </a:extLst>
                </a:gridCol>
                <a:gridCol w="2446655">
                  <a:extLst>
                    <a:ext uri="{9D8B030D-6E8A-4147-A177-3AD203B41FA5}">
                      <a16:colId xmlns:a16="http://schemas.microsoft.com/office/drawing/2014/main" val="631158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Random 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Neural</a:t>
                      </a:r>
                      <a:r>
                        <a:rPr lang="en-US" altLang="ko-KR" baseline="0" dirty="0" smtClean="0"/>
                        <a:t> 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SVM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38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Train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mean square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18.851336252173947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43.48454304828039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50.11847075790632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94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</a:t>
                      </a:r>
                      <a:r>
                        <a:rPr lang="en-US" altLang="ko-KR" baseline="0" dirty="0" smtClean="0"/>
                        <a:t> mean square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41.4673861833986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36.24433740860674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41.621196834954496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275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44568" y="2642616"/>
            <a:ext cx="318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PCA 2D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44568" y="4705064"/>
            <a:ext cx="318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PCA 3D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175394"/>
              </p:ext>
            </p:extLst>
          </p:nvPr>
        </p:nvGraphicFramePr>
        <p:xfrm>
          <a:off x="1493520" y="5260848"/>
          <a:ext cx="95158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5891">
                  <a:extLst>
                    <a:ext uri="{9D8B030D-6E8A-4147-A177-3AD203B41FA5}">
                      <a16:colId xmlns:a16="http://schemas.microsoft.com/office/drawing/2014/main" val="3383543027"/>
                    </a:ext>
                  </a:extLst>
                </a:gridCol>
                <a:gridCol w="2446655">
                  <a:extLst>
                    <a:ext uri="{9D8B030D-6E8A-4147-A177-3AD203B41FA5}">
                      <a16:colId xmlns:a16="http://schemas.microsoft.com/office/drawing/2014/main" val="786290573"/>
                    </a:ext>
                  </a:extLst>
                </a:gridCol>
                <a:gridCol w="2446655">
                  <a:extLst>
                    <a:ext uri="{9D8B030D-6E8A-4147-A177-3AD203B41FA5}">
                      <a16:colId xmlns:a16="http://schemas.microsoft.com/office/drawing/2014/main" val="2349178086"/>
                    </a:ext>
                  </a:extLst>
                </a:gridCol>
                <a:gridCol w="2446655">
                  <a:extLst>
                    <a:ext uri="{9D8B030D-6E8A-4147-A177-3AD203B41FA5}">
                      <a16:colId xmlns:a16="http://schemas.microsoft.com/office/drawing/2014/main" val="631158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Random 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Neural</a:t>
                      </a:r>
                      <a:r>
                        <a:rPr lang="en-US" altLang="ko-KR" baseline="0" dirty="0" smtClean="0"/>
                        <a:t> 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SVM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38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Train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mean square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17.36318761850783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43.18824583078685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49.274558661179924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94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</a:t>
                      </a:r>
                      <a:r>
                        <a:rPr lang="en-US" altLang="ko-KR" baseline="0" dirty="0" smtClean="0"/>
                        <a:t> mean square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38.19675574378862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36.07539186904657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42.0103651402934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275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065776" y="879534"/>
            <a:ext cx="2261616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No PCA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6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21964" y="3105834"/>
            <a:ext cx="51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/>
              <a:t>Thank you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8276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4703" y="264920"/>
            <a:ext cx="580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Feature drop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64" y="1042588"/>
            <a:ext cx="4630335" cy="5355312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465063" y="1580971"/>
            <a:ext cx="4630335" cy="828943"/>
          </a:xfrm>
          <a:prstGeom prst="frame">
            <a:avLst>
              <a:gd name="adj1" fmla="val 32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465064" y="2699046"/>
            <a:ext cx="4630335" cy="1146561"/>
          </a:xfrm>
          <a:prstGeom prst="frame">
            <a:avLst>
              <a:gd name="adj1" fmla="val 32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/>
          <p:cNvSpPr/>
          <p:nvPr/>
        </p:nvSpPr>
        <p:spPr>
          <a:xfrm>
            <a:off x="465062" y="5831027"/>
            <a:ext cx="4630335" cy="304853"/>
          </a:xfrm>
          <a:prstGeom prst="frame">
            <a:avLst>
              <a:gd name="adj1" fmla="val 32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 rot="16200000">
            <a:off x="5799568" y="2938303"/>
            <a:ext cx="592864" cy="971018"/>
          </a:xfrm>
          <a:prstGeom prst="downArrow">
            <a:avLst>
              <a:gd name="adj1" fmla="val 22295"/>
              <a:gd name="adj2" fmla="val 6154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601" y="2023866"/>
            <a:ext cx="3896269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58" y="1482990"/>
            <a:ext cx="5487650" cy="3658433"/>
          </a:xfrm>
          <a:prstGeom prst="rect">
            <a:avLst/>
          </a:prstGeom>
        </p:spPr>
      </p:pic>
      <p:sp>
        <p:nvSpPr>
          <p:cNvPr id="6" name="AutoShape 2" descr="서울특별시 지도모습에 대한 이미지 검색결과"/>
          <p:cNvSpPr>
            <a:spLocks noChangeAspect="1" noChangeArrowheads="1"/>
          </p:cNvSpPr>
          <p:nvPr/>
        </p:nvSpPr>
        <p:spPr bwMode="auto">
          <a:xfrm>
            <a:off x="2343298" y="8497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 descr="서울특별시 지도모습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569" y="1599782"/>
            <a:ext cx="4142960" cy="342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40183" y="625445"/>
            <a:ext cx="477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Seoul map</a:t>
            </a:r>
            <a:endParaRPr lang="ko-KR" altLang="en-US" dirty="0"/>
          </a:p>
        </p:txBody>
      </p:sp>
      <p:sp>
        <p:nvSpPr>
          <p:cNvPr id="8" name="액자 7"/>
          <p:cNvSpPr/>
          <p:nvPr/>
        </p:nvSpPr>
        <p:spPr>
          <a:xfrm>
            <a:off x="4990744" y="1777525"/>
            <a:ext cx="1105256" cy="3008120"/>
          </a:xfrm>
          <a:prstGeom prst="frame">
            <a:avLst>
              <a:gd name="adj1" fmla="val 32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5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760" y="364850"/>
            <a:ext cx="5730480" cy="6401765"/>
          </a:xfrm>
          <a:prstGeom prst="rect">
            <a:avLst/>
          </a:prstGeom>
        </p:spPr>
      </p:pic>
      <p:sp>
        <p:nvSpPr>
          <p:cNvPr id="5" name="액자 4"/>
          <p:cNvSpPr/>
          <p:nvPr/>
        </p:nvSpPr>
        <p:spPr>
          <a:xfrm>
            <a:off x="7185969" y="5315485"/>
            <a:ext cx="521293" cy="256374"/>
          </a:xfrm>
          <a:prstGeom prst="frame">
            <a:avLst>
              <a:gd name="adj1" fmla="val 32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액자 5"/>
          <p:cNvSpPr/>
          <p:nvPr/>
        </p:nvSpPr>
        <p:spPr>
          <a:xfrm>
            <a:off x="3894414" y="5161660"/>
            <a:ext cx="521293" cy="410199"/>
          </a:xfrm>
          <a:prstGeom prst="frame">
            <a:avLst>
              <a:gd name="adj1" fmla="val 32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8304043" y="4905285"/>
            <a:ext cx="521293" cy="487111"/>
          </a:xfrm>
          <a:prstGeom prst="frame">
            <a:avLst>
              <a:gd name="adj1" fmla="val 32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/>
          <p:cNvSpPr/>
          <p:nvPr/>
        </p:nvSpPr>
        <p:spPr>
          <a:xfrm>
            <a:off x="7782750" y="4365477"/>
            <a:ext cx="521293" cy="242358"/>
          </a:xfrm>
          <a:prstGeom prst="frame">
            <a:avLst>
              <a:gd name="adj1" fmla="val 32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/>
          <p:cNvSpPr/>
          <p:nvPr/>
        </p:nvSpPr>
        <p:spPr>
          <a:xfrm>
            <a:off x="7798417" y="3953856"/>
            <a:ext cx="521293" cy="256374"/>
          </a:xfrm>
          <a:prstGeom prst="frame">
            <a:avLst>
              <a:gd name="adj1" fmla="val 32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7247926" y="5750494"/>
            <a:ext cx="521293" cy="214471"/>
          </a:xfrm>
          <a:prstGeom prst="frame">
            <a:avLst>
              <a:gd name="adj1" fmla="val 32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6690313" y="5494120"/>
            <a:ext cx="430850" cy="658852"/>
          </a:xfrm>
          <a:prstGeom prst="frame">
            <a:avLst>
              <a:gd name="adj1" fmla="val 32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3894413" y="6100046"/>
            <a:ext cx="521293" cy="256374"/>
          </a:xfrm>
          <a:prstGeom prst="frame">
            <a:avLst>
              <a:gd name="adj1" fmla="val 32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5572239" y="5366759"/>
            <a:ext cx="521293" cy="205100"/>
          </a:xfrm>
          <a:prstGeom prst="frame">
            <a:avLst>
              <a:gd name="adj1" fmla="val 32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5575799" y="4777098"/>
            <a:ext cx="521293" cy="144454"/>
          </a:xfrm>
          <a:prstGeom prst="frame">
            <a:avLst>
              <a:gd name="adj1" fmla="val 32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/>
          <p:cNvSpPr/>
          <p:nvPr/>
        </p:nvSpPr>
        <p:spPr>
          <a:xfrm>
            <a:off x="5008868" y="4921552"/>
            <a:ext cx="521293" cy="256374"/>
          </a:xfrm>
          <a:prstGeom prst="frame">
            <a:avLst>
              <a:gd name="adj1" fmla="val 32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3890793" y="4377099"/>
            <a:ext cx="521293" cy="256374"/>
          </a:xfrm>
          <a:prstGeom prst="frame">
            <a:avLst>
              <a:gd name="adj1" fmla="val 32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4472204" y="4142461"/>
            <a:ext cx="521293" cy="256374"/>
          </a:xfrm>
          <a:prstGeom prst="frame">
            <a:avLst>
              <a:gd name="adj1" fmla="val 32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71103" y="0"/>
            <a:ext cx="2376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Price info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5484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96811" y="2828835"/>
            <a:ext cx="339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Price &gt;= 200$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and</a:t>
            </a:r>
          </a:p>
          <a:p>
            <a:pPr algn="ctr"/>
            <a:r>
              <a:rPr lang="en-US" altLang="ko-KR" sz="2400" dirty="0" smtClean="0"/>
              <a:t>Accommodates &lt; 6</a:t>
            </a:r>
          </a:p>
        </p:txBody>
      </p:sp>
    </p:spTree>
    <p:extLst>
      <p:ext uri="{BB962C8B-B14F-4D97-AF65-F5344CB8AC3E}">
        <p14:creationId xmlns:p14="http://schemas.microsoft.com/office/powerpoint/2010/main" val="105843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089" y="393860"/>
            <a:ext cx="4010585" cy="2600688"/>
          </a:xfrm>
          <a:prstGeom prst="rect">
            <a:avLst/>
          </a:prstGeom>
        </p:spPr>
      </p:pic>
      <p:sp>
        <p:nvSpPr>
          <p:cNvPr id="8" name="액자 7"/>
          <p:cNvSpPr/>
          <p:nvPr/>
        </p:nvSpPr>
        <p:spPr>
          <a:xfrm>
            <a:off x="8529735" y="1309602"/>
            <a:ext cx="521293" cy="512520"/>
          </a:xfrm>
          <a:prstGeom prst="frame">
            <a:avLst>
              <a:gd name="adj1" fmla="val 32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/>
          <p:cNvSpPr/>
          <p:nvPr/>
        </p:nvSpPr>
        <p:spPr>
          <a:xfrm>
            <a:off x="8529735" y="2023774"/>
            <a:ext cx="521293" cy="256374"/>
          </a:xfrm>
          <a:prstGeom prst="frame">
            <a:avLst>
              <a:gd name="adj1" fmla="val 32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08307" y="3244334"/>
            <a:ext cx="248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Missing value Drop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40" y="1685390"/>
            <a:ext cx="5565421" cy="4276427"/>
          </a:xfrm>
          <a:prstGeom prst="rect">
            <a:avLst/>
          </a:prstGeom>
        </p:spPr>
      </p:pic>
      <p:sp>
        <p:nvSpPr>
          <p:cNvPr id="5" name="액자 4"/>
          <p:cNvSpPr/>
          <p:nvPr/>
        </p:nvSpPr>
        <p:spPr>
          <a:xfrm>
            <a:off x="814306" y="5300045"/>
            <a:ext cx="521293" cy="256374"/>
          </a:xfrm>
          <a:prstGeom prst="frame">
            <a:avLst>
              <a:gd name="adj1" fmla="val 132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액자 5"/>
          <p:cNvSpPr/>
          <p:nvPr/>
        </p:nvSpPr>
        <p:spPr>
          <a:xfrm>
            <a:off x="5232483" y="4959865"/>
            <a:ext cx="521293" cy="256374"/>
          </a:xfrm>
          <a:prstGeom prst="frame">
            <a:avLst>
              <a:gd name="adj1" fmla="val 32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3863732" y="5300045"/>
            <a:ext cx="521293" cy="256374"/>
          </a:xfrm>
          <a:prstGeom prst="frame">
            <a:avLst>
              <a:gd name="adj1" fmla="val 32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090" y="3863452"/>
            <a:ext cx="4067742" cy="2781688"/>
          </a:xfrm>
          <a:prstGeom prst="rect">
            <a:avLst/>
          </a:prstGeom>
        </p:spPr>
      </p:pic>
      <p:sp>
        <p:nvSpPr>
          <p:cNvPr id="12" name="액자 11"/>
          <p:cNvSpPr/>
          <p:nvPr/>
        </p:nvSpPr>
        <p:spPr>
          <a:xfrm>
            <a:off x="6868089" y="4548013"/>
            <a:ext cx="4067743" cy="246177"/>
          </a:xfrm>
          <a:prstGeom prst="frame">
            <a:avLst>
              <a:gd name="adj1" fmla="val 32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08307" y="-21128"/>
            <a:ext cx="248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Missing value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20" idx="2"/>
            <a:endCxn id="12" idx="0"/>
          </p:cNvCxnSpPr>
          <p:nvPr/>
        </p:nvCxnSpPr>
        <p:spPr>
          <a:xfrm flipH="1">
            <a:off x="8901961" y="3705838"/>
            <a:ext cx="2245886" cy="84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195133" y="3336506"/>
            <a:ext cx="190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Categorical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2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5" grpId="0" animBg="1"/>
      <p:bldP spid="6" grpId="0" animBg="1"/>
      <p:bldP spid="14" grpId="0" animBg="1"/>
      <p:bldP spid="12" grpId="0" animBg="1"/>
      <p:bldP spid="16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09160" y="192024"/>
            <a:ext cx="2862072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Data Slicing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9" y="2255493"/>
            <a:ext cx="5220429" cy="31151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894" y="2255493"/>
            <a:ext cx="762106" cy="31151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55494"/>
            <a:ext cx="485843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21823 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1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48148E-6 L 0.2181 1.48148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21" y="1808835"/>
            <a:ext cx="5097090" cy="3822817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 rot="16200000">
            <a:off x="5799568" y="2943491"/>
            <a:ext cx="592864" cy="971018"/>
          </a:xfrm>
          <a:prstGeom prst="downArrow">
            <a:avLst>
              <a:gd name="adj1" fmla="val 22295"/>
              <a:gd name="adj2" fmla="val 6154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313" y="2566866"/>
            <a:ext cx="3324689" cy="17242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31293" y="529839"/>
            <a:ext cx="35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Room_type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OneHotEncoder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36776" y="1261872"/>
            <a:ext cx="299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Room_type</a:t>
            </a:r>
            <a:r>
              <a:rPr lang="en-US" altLang="ko-KR" dirty="0" smtClean="0"/>
              <a:t> bar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604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278</Words>
  <Application>Microsoft Office PowerPoint</Application>
  <PresentationFormat>와이드스크린</PresentationFormat>
  <Paragraphs>106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entity</dc:creator>
  <cp:lastModifiedBy>entity</cp:lastModifiedBy>
  <cp:revision>21</cp:revision>
  <dcterms:created xsi:type="dcterms:W3CDTF">2019-10-21T11:01:08Z</dcterms:created>
  <dcterms:modified xsi:type="dcterms:W3CDTF">2019-10-21T14:01:19Z</dcterms:modified>
</cp:coreProperties>
</file>