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C0374A-E7D8-46A4-A4E9-07311E3EB0FA}">
  <a:tblStyle styleId="{E8C0374A-E7D8-46A4-A4E9-07311E3EB0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e420b2c5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e420b2c5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e420b2c5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e420b2c5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e420b2c5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e420b2c5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e420b2c5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e420b2c5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e420b2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e420b2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e420b2c5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e420b2c5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e420b2c5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e420b2c5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e420b2c5_6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e420b2c5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e420b2c5_6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e420b2c5_6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e420b2c5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e420b2c5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e382c9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e382c9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e420b2c5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e420b2c5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e420b2c5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e420b2c5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e420b2c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e420b2c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420b2c5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420b2c5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382c9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382c9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e420b2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e420b2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e420b2c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e420b2c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e420b2c5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e420b2c5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e420b2c5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e420b2c5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e382c9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e382c9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5042" l="0" r="-5042" t="0"/>
          <a:stretch/>
        </p:blipFill>
        <p:spPr>
          <a:xfrm>
            <a:off x="3120625" y="878550"/>
            <a:ext cx="2902750" cy="29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11100" y="273850"/>
            <a:ext cx="5521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SW 품질관리 WBT Report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61500" y="3842700"/>
            <a:ext cx="31506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2017315034    전세종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2017315018    방제호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2017315051    다나카 무네사토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2017315048    쿠마자와 유이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Statement Coverage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25" y="714375"/>
            <a:ext cx="3067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 flipH="1">
            <a:off x="4752550" y="1712075"/>
            <a:ext cx="11100" cy="185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75" y="695375"/>
            <a:ext cx="4768475" cy="4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Statement Coverage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 flipH="1">
            <a:off x="4935562" y="1495436"/>
            <a:ext cx="11400" cy="256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3"/>
          <p:cNvSpPr txBox="1"/>
          <p:nvPr/>
        </p:nvSpPr>
        <p:spPr>
          <a:xfrm>
            <a:off x="5716350" y="1563700"/>
            <a:ext cx="53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①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125" y="613700"/>
            <a:ext cx="4135413" cy="4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Statement Coverage</a:t>
            </a:r>
            <a:endParaRPr/>
          </a:p>
        </p:txBody>
      </p:sp>
      <p:cxnSp>
        <p:nvCxnSpPr>
          <p:cNvPr id="148" name="Google Shape;148;p24"/>
          <p:cNvCxnSpPr/>
          <p:nvPr/>
        </p:nvCxnSpPr>
        <p:spPr>
          <a:xfrm>
            <a:off x="4933775" y="1400075"/>
            <a:ext cx="11100" cy="268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4"/>
          <p:cNvSpPr txBox="1"/>
          <p:nvPr/>
        </p:nvSpPr>
        <p:spPr>
          <a:xfrm>
            <a:off x="5688750" y="1455275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0000"/>
                </a:solidFill>
              </a:rPr>
              <a:t>②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750" y="624750"/>
            <a:ext cx="4183925" cy="45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Statement Coverage</a:t>
            </a:r>
            <a:endParaRPr/>
          </a:p>
        </p:txBody>
      </p:sp>
      <p:cxnSp>
        <p:nvCxnSpPr>
          <p:cNvPr id="158" name="Google Shape;158;p25"/>
          <p:cNvCxnSpPr/>
          <p:nvPr/>
        </p:nvCxnSpPr>
        <p:spPr>
          <a:xfrm>
            <a:off x="4933775" y="1496000"/>
            <a:ext cx="0" cy="253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5"/>
          <p:cNvSpPr txBox="1"/>
          <p:nvPr/>
        </p:nvSpPr>
        <p:spPr>
          <a:xfrm>
            <a:off x="5522175" y="1496000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0000"/>
                </a:solidFill>
              </a:rPr>
              <a:t>③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</a:t>
            </a:r>
            <a:r>
              <a:rPr lang="ko" sz="1800">
                <a:solidFill>
                  <a:schemeClr val="dk2"/>
                </a:solidFill>
              </a:rPr>
              <a:t>est Case(Statement</a:t>
            </a:r>
            <a:r>
              <a:rPr lang="ko" sz="1800">
                <a:solidFill>
                  <a:schemeClr val="dk2"/>
                </a:solidFill>
              </a:rPr>
              <a:t> Coverage</a:t>
            </a:r>
            <a:r>
              <a:rPr lang="ko" sz="1800">
                <a:solidFill>
                  <a:schemeClr val="dk2"/>
                </a:solidFill>
              </a:rPr>
              <a:t>)</a:t>
            </a:r>
            <a:endParaRPr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962525" y="16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{E8C0374A-E7D8-46A4-A4E9-07311E3EB0FA}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987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입력값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기대되는 결과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실행 결과값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판정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30775" y="2676375"/>
            <a:ext cx="53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①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30775" y="3203413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②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30775" y="3754775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③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Test Report(Statement Coverage)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" y="1350288"/>
            <a:ext cx="4390525" cy="31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19849" l="0" r="14199" t="2402"/>
          <a:stretch/>
        </p:blipFill>
        <p:spPr>
          <a:xfrm>
            <a:off x="5170800" y="1898450"/>
            <a:ext cx="3301650" cy="17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75" y="597563"/>
            <a:ext cx="4923626" cy="454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Decision Coverage</a:t>
            </a:r>
            <a:endParaRPr/>
          </a:p>
        </p:txBody>
      </p:sp>
      <p:cxnSp>
        <p:nvCxnSpPr>
          <p:cNvPr id="188" name="Google Shape;188;p28"/>
          <p:cNvCxnSpPr/>
          <p:nvPr/>
        </p:nvCxnSpPr>
        <p:spPr>
          <a:xfrm>
            <a:off x="4130850" y="1273350"/>
            <a:ext cx="14100" cy="185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/>
          <p:nvPr/>
        </p:nvCxnSpPr>
        <p:spPr>
          <a:xfrm flipH="1">
            <a:off x="4140875" y="3118175"/>
            <a:ext cx="18348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 flipH="1">
            <a:off x="5985575" y="3118175"/>
            <a:ext cx="3000" cy="88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 flipH="1" rot="10800000">
            <a:off x="4050875" y="4273350"/>
            <a:ext cx="1745700" cy="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4028975" y="1276475"/>
            <a:ext cx="31800" cy="30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4404550" y="2661575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0000"/>
                </a:solidFill>
              </a:rPr>
              <a:t>①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4404550" y="3855450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0000"/>
                </a:solidFill>
              </a:rPr>
              <a:t>②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962525" y="16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{E8C0374A-E7D8-46A4-A4E9-07311E3EB0FA}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987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입력값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기대되는 결과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실행 결과값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판정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number2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r>
                        <a:rPr lang="ko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-999.999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-999.999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9"/>
          <p:cNvSpPr txBox="1"/>
          <p:nvPr/>
        </p:nvSpPr>
        <p:spPr>
          <a:xfrm>
            <a:off x="253850" y="442800"/>
            <a:ext cx="5771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Test Case(</a:t>
            </a:r>
            <a:r>
              <a:rPr lang="ko" sz="1800">
                <a:solidFill>
                  <a:schemeClr val="dk2"/>
                </a:solidFill>
              </a:rPr>
              <a:t>Decision</a:t>
            </a:r>
            <a:r>
              <a:rPr lang="ko" sz="1800">
                <a:solidFill>
                  <a:schemeClr val="dk2"/>
                </a:solidFill>
              </a:rPr>
              <a:t> Coverage - div method)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30775" y="2676375"/>
            <a:ext cx="53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①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30775" y="3203413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②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975" y="2455375"/>
            <a:ext cx="33237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975" y="1969600"/>
            <a:ext cx="33237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253850" y="442800"/>
            <a:ext cx="5771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Test Report(Decision Coverage - div method)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214" name="Google Shape;214;p30"/>
          <p:cNvCxnSpPr/>
          <p:nvPr/>
        </p:nvCxnSpPr>
        <p:spPr>
          <a:xfrm flipH="1">
            <a:off x="4854425" y="2442500"/>
            <a:ext cx="10500" cy="4647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50" y="1357625"/>
            <a:ext cx="4327850" cy="31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327" y="446300"/>
            <a:ext cx="5223274" cy="4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Decision </a:t>
            </a:r>
            <a:r>
              <a:rPr lang="ko" sz="1800">
                <a:solidFill>
                  <a:schemeClr val="dk2"/>
                </a:solidFill>
              </a:rPr>
              <a:t>Coverage</a:t>
            </a:r>
            <a:endParaRPr/>
          </a:p>
        </p:txBody>
      </p:sp>
      <p:cxnSp>
        <p:nvCxnSpPr>
          <p:cNvPr id="222" name="Google Shape;222;p31"/>
          <p:cNvCxnSpPr/>
          <p:nvPr/>
        </p:nvCxnSpPr>
        <p:spPr>
          <a:xfrm>
            <a:off x="7229100" y="4286300"/>
            <a:ext cx="1800" cy="40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6131000" y="1845363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①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6131000" y="2430913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②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6131000" y="3016463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③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6131000" y="3564850"/>
            <a:ext cx="53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④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6365475" y="3564838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⑤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30" name="Google Shape;230;p31"/>
          <p:cNvCxnSpPr/>
          <p:nvPr/>
        </p:nvCxnSpPr>
        <p:spPr>
          <a:xfrm flipH="1" rot="-5400000">
            <a:off x="3198325" y="641750"/>
            <a:ext cx="4251300" cy="3810000"/>
          </a:xfrm>
          <a:prstGeom prst="bentConnector3">
            <a:avLst>
              <a:gd fmla="val 5754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 flipH="1" rot="-5400000">
            <a:off x="3198325" y="681850"/>
            <a:ext cx="4251300" cy="3810000"/>
          </a:xfrm>
          <a:prstGeom prst="bentConnector3">
            <a:avLst>
              <a:gd fmla="val 7028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1"/>
          <p:cNvCxnSpPr/>
          <p:nvPr/>
        </p:nvCxnSpPr>
        <p:spPr>
          <a:xfrm flipH="1" rot="-5400000">
            <a:off x="3228600" y="671625"/>
            <a:ext cx="4200900" cy="3800100"/>
          </a:xfrm>
          <a:prstGeom prst="bentConnector3">
            <a:avLst>
              <a:gd fmla="val 8377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1"/>
          <p:cNvCxnSpPr/>
          <p:nvPr/>
        </p:nvCxnSpPr>
        <p:spPr>
          <a:xfrm flipH="1" rot="-5400000">
            <a:off x="3248550" y="671750"/>
            <a:ext cx="4161000" cy="3800100"/>
          </a:xfrm>
          <a:prstGeom prst="bentConnector3">
            <a:avLst>
              <a:gd fmla="val 4385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/>
          <p:nvPr/>
        </p:nvSpPr>
        <p:spPr>
          <a:xfrm>
            <a:off x="2712325" y="4139800"/>
            <a:ext cx="17781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3623275" y="4444975"/>
            <a:ext cx="3511800" cy="2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61900"/>
            <a:ext cx="8520600" cy="9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</a:rPr>
              <a:t>INDEX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85975" y="802400"/>
            <a:ext cx="28686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</a:t>
            </a:r>
            <a:r>
              <a:rPr lang="ko" sz="1800"/>
              <a:t>low Chart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Class Diagram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Java 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Test Coverage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      - Statement Coverage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     - Decision Coverage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Test Case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Test Report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3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</a:t>
            </a:r>
            <a:r>
              <a:rPr lang="ko" sz="1800">
                <a:solidFill>
                  <a:schemeClr val="dk2"/>
                </a:solidFill>
              </a:rPr>
              <a:t>est Case(Decision Coverage - doCalculate)</a:t>
            </a:r>
            <a:endParaRPr/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942475" y="14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{E8C0374A-E7D8-46A4-A4E9-07311E3EB0FA}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5226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입력값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기대되는 결과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실행 결과값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판정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41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-999.999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-999.999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621675" y="2362800"/>
            <a:ext cx="58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621675" y="2802225"/>
            <a:ext cx="58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621675" y="3213875"/>
            <a:ext cx="58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621675" y="3620025"/>
            <a:ext cx="58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21675" y="4012425"/>
            <a:ext cx="58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Test Report </a:t>
            </a:r>
            <a:r>
              <a:rPr lang="ko" sz="1800">
                <a:solidFill>
                  <a:schemeClr val="dk2"/>
                </a:solidFill>
              </a:rPr>
              <a:t>(Decision Coverage)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63523" l="0" r="45091" t="0"/>
          <a:stretch/>
        </p:blipFill>
        <p:spPr>
          <a:xfrm>
            <a:off x="781175" y="3460731"/>
            <a:ext cx="2629100" cy="159609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b="0" l="0" r="12541" t="0"/>
          <a:stretch/>
        </p:blipFill>
        <p:spPr>
          <a:xfrm>
            <a:off x="4157157" y="190425"/>
            <a:ext cx="3638618" cy="486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5">
            <a:alphaModFix/>
          </a:blip>
          <a:srcRect b="22124" l="0" r="17300" t="0"/>
          <a:stretch/>
        </p:blipFill>
        <p:spPr>
          <a:xfrm>
            <a:off x="636488" y="932450"/>
            <a:ext cx="3177874" cy="23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Test Report</a:t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25" y="877351"/>
            <a:ext cx="3824375" cy="39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4451675" y="2409750"/>
            <a:ext cx="444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상에서 존재하지 않던 4칙연산 외의 연산자들을 처리해주지 못한 부분을 찾을 수 있었다.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-찾은 경로에 대한 테스트해주기(코드수정)</a:t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806975" y="4240125"/>
            <a:ext cx="1404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F</a:t>
            </a:r>
            <a:r>
              <a:rPr lang="ko" sz="700">
                <a:solidFill>
                  <a:srgbClr val="FF0000"/>
                </a:solidFill>
              </a:rPr>
              <a:t>alse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269" name="Google Shape;269;p34"/>
          <p:cNvCxnSpPr/>
          <p:nvPr/>
        </p:nvCxnSpPr>
        <p:spPr>
          <a:xfrm flipH="1">
            <a:off x="1154625" y="4312300"/>
            <a:ext cx="10500" cy="37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4"/>
          <p:cNvCxnSpPr/>
          <p:nvPr/>
        </p:nvCxnSpPr>
        <p:spPr>
          <a:xfrm>
            <a:off x="1165125" y="4676850"/>
            <a:ext cx="28554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825" y="265850"/>
            <a:ext cx="2992075" cy="19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Flow Chart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450" y="117675"/>
            <a:ext cx="4629575" cy="49081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414475" y="878675"/>
            <a:ext cx="739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Flow</a:t>
            </a:r>
            <a:r>
              <a:rPr lang="ko" sz="1800">
                <a:solidFill>
                  <a:schemeClr val="dk2"/>
                </a:solidFill>
              </a:rPr>
              <a:t> Chart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375" y="765900"/>
            <a:ext cx="35289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Flow Chart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50" y="1017725"/>
            <a:ext cx="42193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Flow Chart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25" y="965100"/>
            <a:ext cx="351529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Flow Chart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50" y="912400"/>
            <a:ext cx="3664850" cy="40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Flow Chart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50" y="515300"/>
            <a:ext cx="4918849" cy="45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C</a:t>
            </a:r>
            <a:r>
              <a:rPr lang="ko" sz="1800">
                <a:solidFill>
                  <a:schemeClr val="dk2"/>
                </a:solidFill>
              </a:rPr>
              <a:t>lass Diagram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00" y="1511025"/>
            <a:ext cx="27622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50" y="2093025"/>
            <a:ext cx="18764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1"/>
          <p:cNvCxnSpPr>
            <a:endCxn id="118" idx="3"/>
          </p:cNvCxnSpPr>
          <p:nvPr/>
        </p:nvCxnSpPr>
        <p:spPr>
          <a:xfrm flipH="1">
            <a:off x="4208050" y="2827425"/>
            <a:ext cx="14568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044775" y="0"/>
            <a:ext cx="2560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2019-05-09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2017315034    전세종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2017315018    방제호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2017315051    다나카 무네사토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2017315048    쿠마자와 유이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