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5" r:id="rId2"/>
    <p:sldId id="256" r:id="rId3"/>
    <p:sldId id="586" r:id="rId4"/>
    <p:sldId id="587" r:id="rId5"/>
    <p:sldId id="588" r:id="rId6"/>
    <p:sldId id="589" r:id="rId7"/>
    <p:sldId id="590" r:id="rId8"/>
    <p:sldId id="593" r:id="rId9"/>
    <p:sldId id="591" r:id="rId10"/>
    <p:sldId id="592" r:id="rId11"/>
    <p:sldId id="594" r:id="rId12"/>
    <p:sldId id="595" r:id="rId13"/>
    <p:sldId id="596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3FDC7-946F-4855-840C-5E7870F9D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226C2B-2741-4773-BA9C-FC8B1E13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FA2F1-60CF-4096-B32A-E4457CDA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EC73F-0364-464B-9932-5CFA008E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5C55E-BF20-4FC7-9E7F-52A38612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8E7-F488-41FC-9321-1B62644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110E27-FF31-42CA-8B3D-30A3BFE9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A12F-142F-4BAF-84FC-2780D1D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1DF805-A62A-4752-896E-6AFB0DC0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35E35-AB64-4DC7-B377-C5CBC240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EAB5D3-E9E0-4F4D-9960-19F24D7E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9E1474-4BC7-431A-A226-72821D83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DFA528-199A-4210-A776-404364C9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6A43D-EA80-447D-9736-C70802C2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F75B0-F889-4506-8E76-B87E559A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FC7DA-F932-4008-BFFD-61A34AEA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9AF16-FC7C-4DA0-A752-1EBF1646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F4276-0F24-48D7-B444-CF9541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19EC1-229C-44EB-ABDE-8977D50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2FE18-3407-4DFC-AA87-29BF4D5A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16C1B-0F7E-4229-B57F-96F1A854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75463-EC72-4B8F-AB6F-44B2A04B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2BAB9-D876-4DB2-A298-00EFC680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F87361-5C1A-4E51-92F1-EE9EF989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5F959-5C59-4A78-A57C-D5C870B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83940-2DEE-4BEE-8CD2-9F54311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B267A-6D80-421B-A8B2-D25D97DAA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21704D-A39E-43A0-A269-6D444337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08FE43-7EBE-49E8-B03B-5F04253E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AF289C-2163-4058-A158-D61F82D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AFE90-685A-4B83-A461-4BDFCA4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0C6ED-8EB0-4830-AAF9-F1146033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1656E-FF4C-467B-8562-A79E8E96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899486-B63A-49A7-9F2A-5E903176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17A788-B844-4746-884F-B07611D9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581FFA-52F5-4CDC-8928-7523F681F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8945A7-4258-4D74-BC8E-0C58823C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E96AF3-A445-4C55-87ED-5BBE220D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2DECE-992D-47C9-82D2-E1B4433D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56138-FF58-4AD1-BF58-2E16190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B06290-2A63-4457-8451-26BA5CFC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0CB4CF-2A2C-4469-BEB1-D5445BC0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955586-3E86-4BE2-89B1-E7691C68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994416-33EB-4F1F-ACCD-395B4A68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87ADEA-7F45-4421-A29B-31233D08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0FE3BF-5011-4623-B388-5117D6E0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26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E040F-B270-4A46-A83D-14EAA66A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DB152-32D1-4288-BD17-82DB768C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703919-C44D-48D3-B140-8AFFBB4A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FEF779-4C61-40A3-9C52-B2AE3A55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C0BB89-E1F0-4167-B361-D480DF35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F6219-CB32-4258-B2C3-C73020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71375-A972-4B74-ABD5-43CC01CA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9B2DBE-FD4A-4D63-BD4C-25C8FAFF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8B2170-33E2-40EC-A7B7-B70213B3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1707A3-9598-46A2-BF9F-97AEFC3D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3D6635-ADBB-404D-90FA-1C8CD36E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3ABE7-6715-4030-9B8F-38603C2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AA8183-C957-4694-AC7F-BD5C01E9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56D414-78B9-465A-8A19-2D182F9C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6F3680-E805-45E0-9766-150AB92D3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7C4B-14D8-413E-8AAE-B6557115205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184538-EE82-4688-8309-8D7CC0A30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710DE5-7B3F-4F8F-AD15-F3C414F5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6C76-F23B-4C3D-908C-C07D1D749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7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4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5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B3306-2665-45F0-BD6C-E6AA8D7A9A7B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0B31C9-CFCE-4915-AD0D-42CFD7C6E780}"/>
              </a:ext>
            </a:extLst>
          </p:cNvPr>
          <p:cNvSpPr txBox="1"/>
          <p:nvPr/>
        </p:nvSpPr>
        <p:spPr>
          <a:xfrm>
            <a:off x="4194209" y="2875002"/>
            <a:ext cx="3803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006200"/>
                </a:solidFill>
              </a:rPr>
              <a:t>Python</a:t>
            </a:r>
            <a:r>
              <a:rPr lang="zh-TW" altLang="en-US" sz="6600" dirty="0">
                <a:solidFill>
                  <a:srgbClr val="006200"/>
                </a:solidFill>
              </a:rPr>
              <a:t> </a:t>
            </a:r>
            <a:r>
              <a:rPr lang="en-US" altLang="zh-TW" sz="6600" dirty="0">
                <a:solidFill>
                  <a:srgbClr val="006200"/>
                </a:solidFill>
              </a:rPr>
              <a:t>DP</a:t>
            </a:r>
            <a:endParaRPr lang="zh-TW" altLang="en-US" sz="6600" dirty="0">
              <a:solidFill>
                <a:srgbClr val="0062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89B4A-447E-4688-86EC-0D443300D07A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054600D-CF6F-4BE4-9371-2830F9363484}"/>
              </a:ext>
            </a:extLst>
          </p:cNvPr>
          <p:cNvSpPr txBox="1"/>
          <p:nvPr/>
        </p:nvSpPr>
        <p:spPr>
          <a:xfrm>
            <a:off x="326390" y="-4401759"/>
            <a:ext cx="11539220" cy="1117228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5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407687-B64F-458D-BFE6-F4F9F732F4DD}"/>
              </a:ext>
            </a:extLst>
          </p:cNvPr>
          <p:cNvSpPr txBox="1"/>
          <p:nvPr/>
        </p:nvSpPr>
        <p:spPr>
          <a:xfrm>
            <a:off x="367030" y="1958682"/>
            <a:ext cx="6846570" cy="3539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，即該期最佳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24D5A5-B7BD-4A1A-85D5-7E9DEFE1059E}"/>
              </a:ext>
            </a:extLst>
          </p:cNvPr>
          <p:cNvGrpSpPr/>
          <p:nvPr/>
        </p:nvGrpSpPr>
        <p:grpSpPr>
          <a:xfrm>
            <a:off x="7944485" y="2160509"/>
            <a:ext cx="3880485" cy="3577206"/>
            <a:chOff x="7944485" y="2220303"/>
            <a:chExt cx="3880485" cy="3577206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E414106-57F4-4E3E-ACB1-9844D69E3983}"/>
                </a:ext>
              </a:extLst>
            </p:cNvPr>
            <p:cNvSpPr txBox="1"/>
            <p:nvPr/>
          </p:nvSpPr>
          <p:spPr>
            <a:xfrm>
              <a:off x="8148320" y="2220303"/>
              <a:ext cx="282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基本參數設定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36EDC4F-F4D0-4577-84C3-4849B8AB5881}"/>
                </a:ext>
              </a:extLst>
            </p:cNvPr>
            <p:cNvSpPr txBox="1"/>
            <p:nvPr/>
          </p:nvSpPr>
          <p:spPr>
            <a:xfrm>
              <a:off x="8148320" y="2782153"/>
              <a:ext cx="34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先想會有什麼</a:t>
              </a:r>
              <a:r>
                <a:rPr lang="en-US" altLang="zh-TW" dirty="0"/>
                <a:t>dictionary</a:t>
              </a:r>
              <a:r>
                <a:rPr lang="zh-TW" altLang="en-US" dirty="0"/>
                <a:t>要定義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FE9055D-F08C-4EEF-8452-766E255D80FD}"/>
                </a:ext>
              </a:extLst>
            </p:cNvPr>
            <p:cNvSpPr txBox="1"/>
            <p:nvPr/>
          </p:nvSpPr>
          <p:spPr>
            <a:xfrm>
              <a:off x="8148320" y="3208536"/>
              <a:ext cx="3444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所有決策下的</a:t>
              </a:r>
              <a:r>
                <a:rPr lang="en-US" altLang="zh-TW" dirty="0"/>
                <a:t>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各期最佳</a:t>
              </a:r>
              <a:r>
                <a:rPr lang="en-US" altLang="zh-TW" dirty="0"/>
                <a:t>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/>
                <a:t>各期最佳</a:t>
              </a:r>
              <a:r>
                <a:rPr lang="en-US" altLang="zh-TW" dirty="0"/>
                <a:t>value</a:t>
              </a:r>
              <a:r>
                <a:rPr lang="zh-TW" altLang="en-US" dirty="0"/>
                <a:t>的決策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078A1478-C5B7-4722-9264-31C016D19E7F}"/>
                </a:ext>
              </a:extLst>
            </p:cNvPr>
            <p:cNvSpPr/>
            <p:nvPr/>
          </p:nvSpPr>
          <p:spPr>
            <a:xfrm>
              <a:off x="7944485" y="2368550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58F66A6-E39C-4D82-A3FD-3C13C400CFC0}"/>
                </a:ext>
              </a:extLst>
            </p:cNvPr>
            <p:cNvSpPr/>
            <p:nvPr/>
          </p:nvSpPr>
          <p:spPr>
            <a:xfrm>
              <a:off x="7944485" y="29334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C8DC4D3-3F3F-4D5E-A9AC-F20791424AF7}"/>
                </a:ext>
              </a:extLst>
            </p:cNvPr>
            <p:cNvSpPr txBox="1"/>
            <p:nvPr/>
          </p:nvSpPr>
          <p:spPr>
            <a:xfrm>
              <a:off x="8148320" y="4433587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各期各決策可再增設小字典以方便分類與比較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149C530-4F05-4642-AE4D-D461D835DB91}"/>
                </a:ext>
              </a:extLst>
            </p:cNvPr>
            <p:cNvSpPr/>
            <p:nvPr/>
          </p:nvSpPr>
          <p:spPr>
            <a:xfrm>
              <a:off x="7944485" y="4584915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F8EE84F-FFB6-4CB1-A901-9F6FBB6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20" y="5181815"/>
              <a:ext cx="3164381" cy="615694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180A55E-B2AF-4551-8CF0-ED0C1394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746230"/>
            <a:ext cx="2927141" cy="41816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624208B-C900-40C2-A9B4-738F9572F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1266826"/>
            <a:ext cx="2927142" cy="4929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71C6497-6F28-4C83-8574-2470FB1E7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792" y="1688872"/>
            <a:ext cx="2895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679848-9FEE-4182-8C77-97BDA90F74E3}"/>
              </a:ext>
            </a:extLst>
          </p:cNvPr>
          <p:cNvSpPr txBox="1"/>
          <p:nvPr/>
        </p:nvSpPr>
        <p:spPr>
          <a:xfrm>
            <a:off x="355600" y="873938"/>
            <a:ext cx="5019040" cy="54784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4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4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4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4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4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CE86FF-D919-4850-A654-FD8459BB44A3}"/>
              </a:ext>
            </a:extLst>
          </p:cNvPr>
          <p:cNvSpPr txBox="1"/>
          <p:nvPr/>
        </p:nvSpPr>
        <p:spPr>
          <a:xfrm>
            <a:off x="6014720" y="111006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建立動態規劃程式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9E38B8D-65B6-49BE-AA4C-790D611CAF29}"/>
              </a:ext>
            </a:extLst>
          </p:cNvPr>
          <p:cNvSpPr/>
          <p:nvPr/>
        </p:nvSpPr>
        <p:spPr>
          <a:xfrm>
            <a:off x="5810885" y="1258307"/>
            <a:ext cx="6667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E44979F-4571-4337-A18F-D41B4816ADB0}"/>
              </a:ext>
            </a:extLst>
          </p:cNvPr>
          <p:cNvSpPr txBox="1"/>
          <p:nvPr/>
        </p:nvSpPr>
        <p:spPr>
          <a:xfrm>
            <a:off x="6014719" y="1581825"/>
            <a:ext cx="5203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由最後一期往前計算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T, T-1, …., 2,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</a:t>
            </a:r>
            <a:r>
              <a:rPr lang="en-US" altLang="zh-TW" dirty="0"/>
              <a:t>T-1</a:t>
            </a:r>
            <a:r>
              <a:rPr lang="zh-TW" altLang="en-US" dirty="0"/>
              <a:t>期</a:t>
            </a:r>
            <a:r>
              <a:rPr lang="en-US" altLang="zh-TW" dirty="0"/>
              <a:t>value</a:t>
            </a:r>
            <a:r>
              <a:rPr lang="zh-TW" altLang="en-US" dirty="0"/>
              <a:t>的計算會使用到</a:t>
            </a:r>
            <a:r>
              <a:rPr lang="en-US" altLang="zh-TW" dirty="0"/>
              <a:t>T</a:t>
            </a:r>
            <a:r>
              <a:rPr lang="zh-TW" altLang="en-US" dirty="0"/>
              <a:t>期的最佳成本，依此類推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注意：</a:t>
            </a:r>
            <a:r>
              <a:rPr lang="en-US" altLang="zh-TW" dirty="0"/>
              <a:t>range(3, 0, -1)</a:t>
            </a:r>
            <a:r>
              <a:rPr lang="zh-TW" altLang="en-US" dirty="0"/>
              <a:t>為</a:t>
            </a:r>
            <a:r>
              <a:rPr lang="en-US" altLang="zh-TW" dirty="0"/>
              <a:t>[3, 2,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此題目中，最後一期的</a:t>
            </a:r>
            <a:r>
              <a:rPr lang="en-US" altLang="zh-TW" dirty="0"/>
              <a:t>value</a:t>
            </a:r>
            <a:r>
              <a:rPr lang="zh-TW" altLang="en-US" dirty="0"/>
              <a:t>計算方式與其他期數不同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最後一期失敗需乘上懲罰性成本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其他期數失敗則乘以下期最佳成本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程式以</a:t>
            </a:r>
            <a:r>
              <a:rPr lang="en-US" altLang="zh-TW" dirty="0"/>
              <a:t>if-else</a:t>
            </a:r>
            <a:r>
              <a:rPr lang="zh-TW" altLang="en-US" dirty="0"/>
              <a:t>區隔成兩種計算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</a:t>
            </a:r>
            <a:r>
              <a:rPr lang="en-US" altLang="zh-TW" dirty="0"/>
              <a:t>min</a:t>
            </a:r>
            <a:r>
              <a:rPr lang="zh-TW" altLang="en-US" dirty="0"/>
              <a:t>函數取第</a:t>
            </a:r>
            <a:r>
              <a:rPr lang="en-US" altLang="zh-TW" dirty="0"/>
              <a:t>t</a:t>
            </a:r>
            <a:r>
              <a:rPr lang="zh-TW" altLang="en-US" dirty="0"/>
              <a:t>期下的最小值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</a:t>
            </a:r>
            <a:r>
              <a:rPr lang="zh-TW" altLang="en-US" dirty="0"/>
              <a:t>字典存取所有決策的</a:t>
            </a:r>
            <a:r>
              <a:rPr lang="en-US" altLang="zh-TW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</a:t>
            </a:r>
            <a:r>
              <a:rPr lang="zh-TW" altLang="en-US" dirty="0"/>
              <a:t>字典存取最小</a:t>
            </a:r>
            <a:r>
              <a:rPr lang="en-US" altLang="zh-TW" dirty="0"/>
              <a:t>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</a:t>
            </a:r>
            <a:r>
              <a:rPr lang="zh-TW" altLang="en-US" dirty="0"/>
              <a:t>字典存取最小</a:t>
            </a:r>
            <a:r>
              <a:rPr lang="en-US" altLang="zh-TW" dirty="0"/>
              <a:t>value</a:t>
            </a:r>
            <a:r>
              <a:rPr lang="zh-TW" altLang="en-US" dirty="0"/>
              <a:t>的決策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註：可能出現多個決策皆會得出最小</a:t>
            </a:r>
            <a:r>
              <a:rPr lang="en-US" altLang="zh-TW" dirty="0"/>
              <a:t>value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EC64AF-2FFC-43DF-82DA-93803BD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92" y="746230"/>
            <a:ext cx="2927141" cy="418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582135-60C3-4A45-BFD1-5DD08754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1266826"/>
            <a:ext cx="2927142" cy="49299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2FC36E8-A553-4D56-B820-7DA8F1ED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1709894"/>
            <a:ext cx="2895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0FA9C8-812B-483F-8E3E-78D0CE84DFD9}"/>
              </a:ext>
            </a:extLst>
          </p:cNvPr>
          <p:cNvSpPr txBox="1"/>
          <p:nvPr/>
        </p:nvSpPr>
        <p:spPr>
          <a:xfrm>
            <a:off x="4044950" y="1338794"/>
            <a:ext cx="2721610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E154CB-D562-48E4-B933-8DB6F311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5" y="3616380"/>
            <a:ext cx="11376889" cy="19367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0DA37A7-7C1D-453A-BC03-A3D7518283ED}"/>
              </a:ext>
            </a:extLst>
          </p:cNvPr>
          <p:cNvSpPr txBox="1"/>
          <p:nvPr/>
        </p:nvSpPr>
        <p:spPr>
          <a:xfrm>
            <a:off x="7699586" y="2058327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把三個字典印出來 完成！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9FC6A66-A43B-4064-A229-3634C03B3E7B}"/>
              </a:ext>
            </a:extLst>
          </p:cNvPr>
          <p:cNvSpPr/>
          <p:nvPr/>
        </p:nvSpPr>
        <p:spPr>
          <a:xfrm>
            <a:off x="7495751" y="2206574"/>
            <a:ext cx="6667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6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19B6E0-F37F-4BB4-B5AC-8AC5FAAB699F}"/>
              </a:ext>
            </a:extLst>
          </p:cNvPr>
          <p:cNvSpPr txBox="1"/>
          <p:nvPr/>
        </p:nvSpPr>
        <p:spPr>
          <a:xfrm>
            <a:off x="935119" y="971790"/>
            <a:ext cx="1057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enterprising young statistician believes that she has developed a system for winning a popular Las Vegas game. Her colleagues do not believe that her system works, so they have made a large bet with her that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she starts with </a:t>
            </a:r>
            <a:r>
              <a:rPr lang="en-US" altLang="zh-TW" sz="2400" b="1" dirty="0">
                <a:solidFill>
                  <a:srgbClr val="FF0000"/>
                </a:solidFill>
              </a:rPr>
              <a:t>three chips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she will not have </a:t>
            </a:r>
            <a:r>
              <a:rPr lang="en-US" altLang="zh-TW" sz="2400" b="1" dirty="0">
                <a:solidFill>
                  <a:srgbClr val="FF0000"/>
                </a:solidFill>
              </a:rPr>
              <a:t>at least five chips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</a:t>
            </a:r>
            <a:r>
              <a:rPr lang="en-US" altLang="zh-TW" sz="2400" b="1" dirty="0">
                <a:solidFill>
                  <a:srgbClr val="FF0000"/>
                </a:solidFill>
              </a:rPr>
              <a:t>three plays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game.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F11B7E-ED0A-41D8-9B50-2EB55C196548}"/>
              </a:ext>
            </a:extLst>
          </p:cNvPr>
          <p:cNvSpPr txBox="1"/>
          <p:nvPr/>
        </p:nvSpPr>
        <p:spPr>
          <a:xfrm>
            <a:off x="935119" y="2686282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play of the game involves </a:t>
            </a:r>
            <a:r>
              <a:rPr lang="en-US" altLang="zh-TW" sz="2400" b="1" dirty="0"/>
              <a:t>betting any desired number of available chips and then either winning or losing this number of chips</a:t>
            </a:r>
            <a:r>
              <a:rPr lang="en-US" altLang="zh-TW" sz="2400" dirty="0"/>
              <a:t>. The statistician believes that her system will give her a </a:t>
            </a:r>
            <a:r>
              <a:rPr lang="en-US" altLang="zh-TW" sz="2400" b="1" dirty="0"/>
              <a:t>probability of </a:t>
            </a:r>
            <a:r>
              <a:rPr lang="en-US" altLang="zh-TW" sz="2400" b="1" dirty="0">
                <a:solidFill>
                  <a:srgbClr val="FF0000"/>
                </a:solidFill>
              </a:rPr>
              <a:t>2/3</a:t>
            </a:r>
            <a:r>
              <a:rPr lang="en-US" altLang="zh-TW" sz="2400" b="1" dirty="0"/>
              <a:t> of winning a given play </a:t>
            </a:r>
            <a:r>
              <a:rPr lang="en-US" altLang="zh-TW" sz="2400" dirty="0"/>
              <a:t>of the game.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DD1B11-14C7-42A6-8073-6E1D05CB435A}"/>
              </a:ext>
            </a:extLst>
          </p:cNvPr>
          <p:cNvSpPr txBox="1"/>
          <p:nvPr/>
        </p:nvSpPr>
        <p:spPr>
          <a:xfrm>
            <a:off x="935119" y="4031443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Assuming the statistician is correct, we now use dynamic programming to determine her optimal policy </a:t>
            </a:r>
            <a:r>
              <a:rPr lang="en-US" altLang="zh-TW" sz="2400" b="1" dirty="0"/>
              <a:t>regarding how many chips to bet at each of the three plays of the game.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E1EAB0-5CA1-4A0F-9174-61A0CFFB8195}"/>
              </a:ext>
            </a:extLst>
          </p:cNvPr>
          <p:cNvSpPr txBox="1"/>
          <p:nvPr/>
        </p:nvSpPr>
        <p:spPr>
          <a:xfrm>
            <a:off x="935119" y="5376603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decision at each play should take into account the results of earlier plays. The </a:t>
            </a:r>
            <a:r>
              <a:rPr lang="en-US" altLang="zh-TW" sz="2400" b="1" dirty="0"/>
              <a:t>objective is to </a:t>
            </a:r>
            <a:r>
              <a:rPr lang="en-US" altLang="zh-TW" sz="2400" b="1" dirty="0">
                <a:solidFill>
                  <a:srgbClr val="FF0000"/>
                </a:solidFill>
              </a:rPr>
              <a:t>maximize the probability 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winning her bet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with her colleagues.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D66626-E77A-4416-B6AC-5C07F481CE4D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1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D58184-F9A0-40EA-946D-20488E881055}"/>
              </a:ext>
            </a:extLst>
          </p:cNvPr>
          <p:cNvSpPr txBox="1"/>
          <p:nvPr/>
        </p:nvSpPr>
        <p:spPr>
          <a:xfrm>
            <a:off x="935119" y="981950"/>
            <a:ext cx="828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Stage n : nth number of game (n=1, 2, 3)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D1E724-4CFE-4463-BAB3-7A9781CB959C}"/>
                  </a:ext>
                </a:extLst>
              </p:cNvPr>
              <p:cNvSpPr txBox="1"/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chips to bet at stage n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DD1E724-4CFE-4463-BAB3-7A9781CB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blipFill>
                <a:blip r:embed="rId2"/>
                <a:stretch>
                  <a:fillRect l="-1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F4BEAB8-1061-4E84-B138-1D721547B019}"/>
                  </a:ext>
                </a:extLst>
              </p:cNvPr>
              <p:cNvSpPr txBox="1"/>
              <p:nvPr/>
            </p:nvSpPr>
            <p:spPr>
              <a:xfrm>
                <a:off x="935119" y="2076548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chips in hand to begin state n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F4BEAB8-1061-4E84-B138-1D721547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2076548"/>
                <a:ext cx="8285883" cy="461665"/>
              </a:xfrm>
              <a:prstGeom prst="rect">
                <a:avLst/>
              </a:prstGeom>
              <a:blipFill>
                <a:blip r:embed="rId3"/>
                <a:stretch>
                  <a:fillRect l="-1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3DA01-8758-4BC5-A55B-A7F49EB8E37D}"/>
                  </a:ext>
                </a:extLst>
              </p:cNvPr>
              <p:cNvSpPr txBox="1"/>
              <p:nvPr/>
            </p:nvSpPr>
            <p:spPr>
              <a:xfrm>
                <a:off x="935118" y="2623847"/>
                <a:ext cx="10122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: </a:t>
                </a:r>
              </a:p>
              <a:p>
                <a:r>
                  <a:rPr lang="en-US" altLang="zh-TW" sz="2400" dirty="0"/>
                  <a:t>probability of finishing three plays with at least five chips, given that she starts stage 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and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and makes optimal decisions thereafter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FE3DA01-8758-4BC5-A55B-A7F49EB8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2623847"/>
                <a:ext cx="10122349" cy="1200329"/>
              </a:xfrm>
              <a:prstGeom prst="rect">
                <a:avLst/>
              </a:prstGeom>
              <a:blipFill>
                <a:blip r:embed="rId4"/>
                <a:stretch>
                  <a:fillRect l="-90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D5E9C51F-788D-46C2-AA94-E0101872D475}"/>
              </a:ext>
            </a:extLst>
          </p:cNvPr>
          <p:cNvGrpSpPr/>
          <p:nvPr/>
        </p:nvGrpSpPr>
        <p:grpSpPr>
          <a:xfrm>
            <a:off x="935117" y="3909811"/>
            <a:ext cx="3789283" cy="714346"/>
            <a:chOff x="935117" y="4702291"/>
            <a:chExt cx="3789283" cy="714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55D1B3-7546-4B29-8ADC-D8FED775CA02}"/>
                    </a:ext>
                  </a:extLst>
                </p:cNvPr>
                <p:cNvSpPr txBox="1"/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:   max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55D1B3-7546-4B29-8ADC-D8FED775C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86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51B2CF1-1E23-4D30-800F-C286CC339856}"/>
                    </a:ext>
                  </a:extLst>
                </p:cNvPr>
                <p:cNvSpPr txBox="1"/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=0, …,</m:t>
                        </m:r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51B2CF1-1E23-4D30-800F-C286CC339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DE18BBD8-B555-4811-A1B3-6DD7EFBD599E}"/>
              </a:ext>
            </a:extLst>
          </p:cNvPr>
          <p:cNvSpPr/>
          <p:nvPr/>
        </p:nvSpPr>
        <p:spPr>
          <a:xfrm>
            <a:off x="1444374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62F6F8-E479-4DCB-A54A-762EB5B289A9}"/>
              </a:ext>
            </a:extLst>
          </p:cNvPr>
          <p:cNvSpPr/>
          <p:nvPr/>
        </p:nvSpPr>
        <p:spPr>
          <a:xfrm>
            <a:off x="4332760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F77CF8E-098E-4AE7-95D7-EDCBD8BF380C}"/>
              </a:ext>
            </a:extLst>
          </p:cNvPr>
          <p:cNvSpPr/>
          <p:nvPr/>
        </p:nvSpPr>
        <p:spPr>
          <a:xfrm>
            <a:off x="7221146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90C7CEB-3A80-498D-B3B7-E517A6B3EB1A}"/>
              </a:ext>
            </a:extLst>
          </p:cNvPr>
          <p:cNvCxnSpPr>
            <a:cxnSpLocks/>
          </p:cNvCxnSpPr>
          <p:nvPr/>
        </p:nvCxnSpPr>
        <p:spPr>
          <a:xfrm>
            <a:off x="2509394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DA87722-45FE-427C-9CD9-A99BD809644F}"/>
              </a:ext>
            </a:extLst>
          </p:cNvPr>
          <p:cNvCxnSpPr>
            <a:cxnSpLocks/>
          </p:cNvCxnSpPr>
          <p:nvPr/>
        </p:nvCxnSpPr>
        <p:spPr>
          <a:xfrm>
            <a:off x="5397780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DB8C224-758F-4BB7-A74D-648B8631F405}"/>
                  </a:ext>
                </a:extLst>
              </p:cNvPr>
              <p:cNvSpPr txBox="1"/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DB8C224-758F-4BB7-A74D-648B8631F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0F49B1D-3940-4900-80D0-89870E73B24B}"/>
                  </a:ext>
                </a:extLst>
              </p:cNvPr>
              <p:cNvSpPr txBox="1"/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0F49B1D-3940-4900-80D0-89870E73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F256973-C5ED-4CD5-80DB-8F14F321D6A8}"/>
                  </a:ext>
                </a:extLst>
              </p:cNvPr>
              <p:cNvSpPr txBox="1"/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F256973-C5ED-4CD5-80DB-8F14F321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CB010E8-E739-413F-895A-68977E4C60AA}"/>
              </a:ext>
            </a:extLst>
          </p:cNvPr>
          <p:cNvCxnSpPr>
            <a:cxnSpLocks/>
          </p:cNvCxnSpPr>
          <p:nvPr/>
        </p:nvCxnSpPr>
        <p:spPr>
          <a:xfrm>
            <a:off x="8208713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65E8B7-53F7-455D-8B3D-CB451A79AD7F}"/>
              </a:ext>
            </a:extLst>
          </p:cNvPr>
          <p:cNvSpPr txBox="1"/>
          <p:nvPr/>
        </p:nvSpPr>
        <p:spPr>
          <a:xfrm>
            <a:off x="10002560" y="5244709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09D3F77-D7AF-48DC-9376-6119B02906EF}"/>
                  </a:ext>
                </a:extLst>
              </p:cNvPr>
              <p:cNvSpPr txBox="1"/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09D3F77-D7AF-48DC-9376-6119B029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BC5074C-E922-4056-B192-5A605311D17D}"/>
                  </a:ext>
                </a:extLst>
              </p:cNvPr>
              <p:cNvSpPr txBox="1"/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BC5074C-E922-4056-B192-5A605311D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B5C5D0C-0F13-4C4C-8B5A-3C4A428E2BF8}"/>
                  </a:ext>
                </a:extLst>
              </p:cNvPr>
              <p:cNvSpPr txBox="1"/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B5C5D0C-0F13-4C4C-8B5A-3C4A428E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BCDA7C7-4BDC-4BED-9F84-83F0B75A40C1}"/>
                  </a:ext>
                </a:extLst>
              </p:cNvPr>
              <p:cNvSpPr txBox="1"/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BCDA7C7-4BDC-4BED-9F84-83F0B75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484C92A-DB31-45F2-917D-4EA896F6028C}"/>
                  </a:ext>
                </a:extLst>
              </p:cNvPr>
              <p:cNvSpPr txBox="1"/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484C92A-DB31-45F2-917D-4EA896F6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8F268D-A83E-4B27-96FE-BF12FEADA7D6}"/>
                  </a:ext>
                </a:extLst>
              </p:cNvPr>
              <p:cNvSpPr txBox="1"/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68F268D-A83E-4B27-96FE-BF12FEAD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740C5EE3-237B-42EA-95CA-F998CA4A197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029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0E5F3D-B4B8-42CB-A21E-D4511D97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121549"/>
            <a:ext cx="5806757" cy="5043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EBC39F-446E-4F1C-8A32-BAA5F895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1700371"/>
            <a:ext cx="5396664" cy="38255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78954D-F47C-4CBE-9200-955EE597C3DF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F3A30-DCA9-4971-BC54-1E1CB15FEAFB}"/>
              </a:ext>
            </a:extLst>
          </p:cNvPr>
          <p:cNvSpPr txBox="1"/>
          <p:nvPr/>
        </p:nvSpPr>
        <p:spPr>
          <a:xfrm>
            <a:off x="788276" y="2039007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前兩期</a:t>
            </a:r>
          </a:p>
        </p:txBody>
      </p:sp>
    </p:spTree>
    <p:extLst>
      <p:ext uri="{BB962C8B-B14F-4D97-AF65-F5344CB8AC3E}">
        <p14:creationId xmlns:p14="http://schemas.microsoft.com/office/powerpoint/2010/main" val="60677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2829E-41A6-4A93-9415-AE267C33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78" y="876488"/>
            <a:ext cx="7317243" cy="54733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68B6C7-1874-4AA1-8CC7-24E0575AEBDE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54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AF45CD-E405-43B9-98B3-E87BCF8E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1540826"/>
            <a:ext cx="8120380" cy="43011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DA40D5-6142-4C3E-B13A-1E83B4B4AA8C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17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9E3622-6264-4CAD-B374-669A7D5C35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D10E69-4D27-4AF8-B796-6C3107EB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1" y="836453"/>
            <a:ext cx="5303352" cy="54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AD6F0B-C673-421A-9444-311DF2FC9D15}"/>
              </a:ext>
            </a:extLst>
          </p:cNvPr>
          <p:cNvSpPr txBox="1"/>
          <p:nvPr/>
        </p:nvSpPr>
        <p:spPr>
          <a:xfrm>
            <a:off x="935119" y="971790"/>
            <a:ext cx="1057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company has received an order to supply </a:t>
            </a:r>
            <a:r>
              <a:rPr lang="en-US" altLang="zh-TW" sz="2400" b="1" dirty="0">
                <a:solidFill>
                  <a:srgbClr val="FF0000"/>
                </a:solidFill>
              </a:rPr>
              <a:t>one item </a:t>
            </a:r>
            <a:r>
              <a:rPr lang="en-US" altLang="zh-TW" sz="2400" dirty="0"/>
              <a:t>of a particular type. However, the customer has specified such stringent quality requirements that the manufacturer may </a:t>
            </a:r>
            <a:r>
              <a:rPr lang="en-US" altLang="zh-TW" sz="2400" b="1" dirty="0"/>
              <a:t>have to produce more than one item to obtain an item that is acceptable.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A57392-491A-403C-96D3-E133498529BB}"/>
              </a:ext>
            </a:extLst>
          </p:cNvPr>
          <p:cNvSpPr txBox="1"/>
          <p:nvPr/>
        </p:nvSpPr>
        <p:spPr>
          <a:xfrm>
            <a:off x="935118" y="2770479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number of extra items produced in a production run is called the reject allowance. Including a reject allowance is common practice when producing for a custom order, and it seems advisable in this case.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9E2CD41-B14A-4B88-AE93-638637AC06F7}"/>
                  </a:ext>
                </a:extLst>
              </p:cNvPr>
              <p:cNvSpPr txBox="1"/>
              <p:nvPr/>
            </p:nvSpPr>
            <p:spPr>
              <a:xfrm>
                <a:off x="935118" y="4199837"/>
                <a:ext cx="10575089" cy="1721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manufacturer estimates that each item of this type that is </a:t>
                </a:r>
                <a:r>
                  <a:rPr lang="en-US" altLang="zh-TW" sz="2400" b="1" dirty="0"/>
                  <a:t>produced will be acceptable with probability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½ </a:t>
                </a:r>
                <a:r>
                  <a:rPr lang="en-US" altLang="zh-TW" sz="2400" b="1" dirty="0"/>
                  <a:t>and defective with probability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½</a:t>
                </a:r>
                <a:r>
                  <a:rPr lang="en-US" altLang="zh-TW" sz="2400" b="1" dirty="0"/>
                  <a:t>. </a:t>
                </a:r>
                <a:r>
                  <a:rPr lang="en-US" altLang="zh-TW" sz="2400" dirty="0"/>
                  <a:t>Thus, the number of acceptable items produced in a lit of size L will have a binomial distribution ; i.e. the probability of producing no acceptable items in such a lot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TW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en-US" altLang="zh-TW" sz="2400" dirty="0"/>
                  <a:t>.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9E2CD41-B14A-4B88-AE93-638637AC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4199837"/>
                <a:ext cx="10575089" cy="1721882"/>
              </a:xfrm>
              <a:prstGeom prst="rect">
                <a:avLst/>
              </a:prstGeom>
              <a:blipFill>
                <a:blip r:embed="rId2"/>
                <a:stretch>
                  <a:fillRect l="-865" t="-2837" r="-58" b="-3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0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2218DD-44D5-484D-ADF2-F80620DD2EAF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13F12C-7784-4276-8F1E-94915F35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1" y="2799293"/>
            <a:ext cx="11561278" cy="13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39287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14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44312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95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89143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54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145277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22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-18667911"/>
            <a:ext cx="11539220" cy="249606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0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224790" y="1289953"/>
            <a:ext cx="6760210" cy="427809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numpy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np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最後四捨五入需要用到的套件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起始金額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3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range(0,T):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init_money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* (2**(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#print(max_money_on_hand)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裝各期各初始金額下最佳決策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裝各期各金額各決策下的解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未含必輸必贏以及最後一期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range(T,0,-1):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max_money_on_hand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[t]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O[t] = {}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重要，在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的字典裡插入字典，每一期為一個小字典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F26B58A-A765-4B7A-BBDE-364F163CE264}"/>
              </a:ext>
            </a:extLst>
          </p:cNvPr>
          <p:cNvGrpSpPr/>
          <p:nvPr/>
        </p:nvGrpSpPr>
        <p:grpSpPr>
          <a:xfrm>
            <a:off x="7380605" y="1726315"/>
            <a:ext cx="3028315" cy="369332"/>
            <a:chOff x="7527925" y="2061594"/>
            <a:chExt cx="3028315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4D0FEDA-95ED-41F2-A9F6-AFFFA1DF21EB}"/>
                </a:ext>
              </a:extLst>
            </p:cNvPr>
            <p:cNvSpPr txBox="1"/>
            <p:nvPr/>
          </p:nvSpPr>
          <p:spPr>
            <a:xfrm>
              <a:off x="7731760" y="2061594"/>
              <a:ext cx="282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基本參數設定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F9828B2D-9D4B-4AD7-B880-DADBCBD09636}"/>
                </a:ext>
              </a:extLst>
            </p:cNvPr>
            <p:cNvSpPr/>
            <p:nvPr/>
          </p:nvSpPr>
          <p:spPr>
            <a:xfrm>
              <a:off x="7527925" y="220984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3574FE0-354E-440D-B980-0A80FD1002CB}"/>
              </a:ext>
            </a:extLst>
          </p:cNvPr>
          <p:cNvGrpSpPr/>
          <p:nvPr/>
        </p:nvGrpSpPr>
        <p:grpSpPr>
          <a:xfrm>
            <a:off x="7380605" y="2186119"/>
            <a:ext cx="3648075" cy="369332"/>
            <a:chOff x="7527925" y="2623444"/>
            <a:chExt cx="3648075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E31E2CD-316F-462C-95AD-A2694CEB1D9D}"/>
                </a:ext>
              </a:extLst>
            </p:cNvPr>
            <p:cNvSpPr txBox="1"/>
            <p:nvPr/>
          </p:nvSpPr>
          <p:spPr>
            <a:xfrm>
              <a:off x="7731760" y="2623444"/>
              <a:ext cx="34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找出各期所有可能性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F3E9493-5509-4733-A505-0D614402F767}"/>
                </a:ext>
              </a:extLst>
            </p:cNvPr>
            <p:cNvSpPr/>
            <p:nvPr/>
          </p:nvSpPr>
          <p:spPr>
            <a:xfrm>
              <a:off x="7527925" y="2774772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E8A9401-B154-407C-94E5-FBE0090A1D40}"/>
              </a:ext>
            </a:extLst>
          </p:cNvPr>
          <p:cNvGrpSpPr/>
          <p:nvPr/>
        </p:nvGrpSpPr>
        <p:grpSpPr>
          <a:xfrm>
            <a:off x="7380605" y="4213723"/>
            <a:ext cx="3880485" cy="369332"/>
            <a:chOff x="7527925" y="4643178"/>
            <a:chExt cx="3880485" cy="369332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B46F213-9950-440D-B513-F16068361891}"/>
                </a:ext>
              </a:extLst>
            </p:cNvPr>
            <p:cNvSpPr txBox="1"/>
            <p:nvPr/>
          </p:nvSpPr>
          <p:spPr>
            <a:xfrm>
              <a:off x="7731760" y="4643178"/>
              <a:ext cx="367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設置字典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E9C2F1E-5356-47B7-8CEE-F434AC0AB5FD}"/>
                </a:ext>
              </a:extLst>
            </p:cNvPr>
            <p:cNvSpPr/>
            <p:nvPr/>
          </p:nvSpPr>
          <p:spPr>
            <a:xfrm>
              <a:off x="7527925" y="4794506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4AF9C53-383A-4E37-9081-6AC401D33E00}"/>
              </a:ext>
            </a:extLst>
          </p:cNvPr>
          <p:cNvGrpSpPr/>
          <p:nvPr/>
        </p:nvGrpSpPr>
        <p:grpSpPr>
          <a:xfrm>
            <a:off x="7380605" y="989512"/>
            <a:ext cx="3880485" cy="646331"/>
            <a:chOff x="7527925" y="1443134"/>
            <a:chExt cx="3880485" cy="64633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A34AA7A-FCC7-4B7D-9D12-2343EA66F328}"/>
                </a:ext>
              </a:extLst>
            </p:cNvPr>
            <p:cNvSpPr txBox="1"/>
            <p:nvPr/>
          </p:nvSpPr>
          <p:spPr>
            <a:xfrm>
              <a:off x="7731760" y="1443134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np</a:t>
              </a:r>
              <a:r>
                <a:rPr lang="zh-TW" altLang="en-US" dirty="0"/>
                <a:t>四捨五入於結尾印出再操作，不然中途計算有誤差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DDB0E9DE-2353-4DC8-AFF4-FD33F089E42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DEF427-473C-47EA-98DC-84EE0704D066}"/>
              </a:ext>
            </a:extLst>
          </p:cNvPr>
          <p:cNvSpPr txBox="1"/>
          <p:nvPr/>
        </p:nvSpPr>
        <p:spPr>
          <a:xfrm>
            <a:off x="7584440" y="2645923"/>
            <a:ext cx="367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理由：當期遞迴成本需從下期找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起始金額為</a:t>
            </a:r>
            <a:r>
              <a:rPr lang="en-US" altLang="zh-TW" dirty="0"/>
              <a:t>3</a:t>
            </a:r>
            <a:r>
              <a:rPr lang="zh-TW" altLang="en-US" dirty="0"/>
              <a:t>，第一期</a:t>
            </a:r>
            <a:r>
              <a:rPr lang="en-US" altLang="zh-TW" dirty="0"/>
              <a:t>all in </a:t>
            </a:r>
            <a:r>
              <a:rPr lang="zh-TW" altLang="en-US" dirty="0"/>
              <a:t>勝則第二期起始金額為</a:t>
            </a:r>
            <a:r>
              <a:rPr lang="en-US" altLang="zh-TW" dirty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繼續，第二期</a:t>
            </a:r>
            <a:r>
              <a:rPr lang="en-US" altLang="zh-TW" dirty="0"/>
              <a:t>all in </a:t>
            </a:r>
            <a:r>
              <a:rPr lang="zh-TW" altLang="en-US" dirty="0"/>
              <a:t>勝，則第三期起始金額為</a:t>
            </a:r>
            <a:r>
              <a:rPr lang="en-US" altLang="zh-TW" dirty="0"/>
              <a:t>12</a:t>
            </a:r>
            <a:r>
              <a:rPr lang="zh-TW" altLang="en-US" dirty="0"/>
              <a:t>，依此類推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B354566-F95B-461D-9EB4-2F2EBA4BFD4C}"/>
              </a:ext>
            </a:extLst>
          </p:cNvPr>
          <p:cNvSpPr txBox="1"/>
          <p:nvPr/>
        </p:nvSpPr>
        <p:spPr>
          <a:xfrm>
            <a:off x="7584440" y="4673527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各期各狀態下最佳決策與最佳解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各期各狀態各決策的解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156A08D-204A-41B8-BE9A-B4F9B980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26" y="5410329"/>
            <a:ext cx="3164381" cy="6156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11BA97-D404-4A92-A7B0-761C7571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40" y="3103049"/>
            <a:ext cx="996019" cy="3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133885" y="1076176"/>
            <a:ext cx="7941712" cy="403187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t == T: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money in range(0, max_money+1):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2*money &lt; 5:  #all in 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還必輸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O[t][money] = (0, [0]) #(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最佳機率、最佳決策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不能出完錢口袋剩不到五塊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range(5-money, money + 1):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如果贏了至少贏後要有五塊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(2/3,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#print(O[3])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853E52-13D7-46D8-B1E4-183F53E8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571" y="1086872"/>
            <a:ext cx="3622379" cy="25678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9F65501-EB1D-4EC6-B4C5-20DA6ADD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5" y="5363881"/>
            <a:ext cx="11762940" cy="95858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D901342-2D42-43C5-A742-158CF8F5DE97}"/>
              </a:ext>
            </a:extLst>
          </p:cNvPr>
          <p:cNvGrpSpPr/>
          <p:nvPr/>
        </p:nvGrpSpPr>
        <p:grpSpPr>
          <a:xfrm>
            <a:off x="8168571" y="370719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D0AA3C-461F-4679-AADF-777EFFEFC17D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最後一期：三種情境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E980ADA-37C9-4082-8426-8EFD4100408E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4D7AE8-A471-47F6-B58B-ECF68FEF70B7}"/>
              </a:ext>
            </a:extLst>
          </p:cNvPr>
          <p:cNvSpPr txBox="1"/>
          <p:nvPr/>
        </p:nvSpPr>
        <p:spPr>
          <a:xfrm>
            <a:off x="8372405" y="4088999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穩輸</a:t>
            </a:r>
            <a:r>
              <a:rPr lang="en-US" altLang="zh-TW" dirty="0"/>
              <a:t>(0)</a:t>
            </a:r>
            <a:r>
              <a:rPr lang="zh-TW" altLang="en-US" dirty="0"/>
              <a:t>、穩贏</a:t>
            </a:r>
            <a:r>
              <a:rPr lang="en-US" altLang="zh-TW" dirty="0"/>
              <a:t>(1)</a:t>
            </a:r>
            <a:r>
              <a:rPr lang="zh-TW" altLang="en-US" dirty="0"/>
              <a:t>、有機會贏</a:t>
            </a:r>
            <a:r>
              <a:rPr lang="en-US" altLang="zh-TW" dirty="0"/>
              <a:t>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89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-171450" y="711200"/>
            <a:ext cx="8065770" cy="63709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t != 1: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不會包含最後一期因為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的順序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 = {}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for money in range(0, max_money+1):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#0,1,2,3,4,5,6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if money * (2**(T-t+1)) &lt; 5: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二的剩餘期數加一次方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每期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all in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但最終必輸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O[t][money] = (0, [0])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money &gt;= 5: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穩贏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[]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for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in range(0, money - 5 + 1):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(1,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else: 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其他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[t][money] = {}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-1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最小值亂設比零小就好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in range(0 , money + 1):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1/3 * O[t+1][money-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][0] + 2/3 * O[t+1][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money+i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][0]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記得補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[t][money][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元做了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決策             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  </a:t>
            </a:r>
          </a:p>
          <a:p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    #print(max_prob,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#print(money_prob)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        O[t][money] = (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) #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期手上有</a:t>
            </a:r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money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元最佳機率為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maxprob</a:t>
            </a:r>
            <a:r>
              <a:rPr lang="zh-TW" altLang="en-US" sz="1200" b="1" spc="-150" dirty="0">
                <a:solidFill>
                  <a:schemeClr val="tx1"/>
                </a:solidFill>
                <a:latin typeface="Courier New" pitchFamily="49" charset="0"/>
              </a:rPr>
              <a:t>最佳決策為</a:t>
            </a:r>
            <a:r>
              <a:rPr lang="en-US" altLang="zh-TW" sz="1200" b="1" spc="-150" dirty="0" err="1">
                <a:solidFill>
                  <a:schemeClr val="tx1"/>
                </a:solidFill>
                <a:latin typeface="Courier New" pitchFamily="49" charset="0"/>
              </a:rPr>
              <a:t>bestaction</a:t>
            </a:r>
            <a:endParaRPr lang="en-US" altLang="zh-TW" sz="12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#print(O[2])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2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90BA5A-2BD6-4CE6-9383-6CFA2D1A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442" y="843280"/>
            <a:ext cx="3925436" cy="293624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1F306552-6120-4D63-AF52-5822A633B336}"/>
              </a:ext>
            </a:extLst>
          </p:cNvPr>
          <p:cNvGrpSpPr/>
          <p:nvPr/>
        </p:nvGrpSpPr>
        <p:grpSpPr>
          <a:xfrm>
            <a:off x="8107611" y="401199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9DC08E7-3FBB-4C28-8123-CD6092968C5E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第二期：同樣三種情境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8E539AF-C524-47F7-9DD8-2B41E2B92840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B0D6AC-EA7F-4DBC-B701-677F47A577A0}"/>
              </a:ext>
            </a:extLst>
          </p:cNvPr>
          <p:cNvGrpSpPr/>
          <p:nvPr/>
        </p:nvGrpSpPr>
        <p:grpSpPr>
          <a:xfrm>
            <a:off x="8107611" y="4554282"/>
            <a:ext cx="3596709" cy="923330"/>
            <a:chOff x="7527925" y="1443134"/>
            <a:chExt cx="3596709" cy="9233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AB69E8F-A026-478A-B70B-FAC61CF7784D}"/>
                </a:ext>
              </a:extLst>
            </p:cNvPr>
            <p:cNvSpPr txBox="1"/>
            <p:nvPr/>
          </p:nvSpPr>
          <p:spPr>
            <a:xfrm>
              <a:off x="7731759" y="1443134"/>
              <a:ext cx="3392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裝第</a:t>
              </a:r>
              <a:r>
                <a:rPr lang="en-US" altLang="zh-TW" dirty="0"/>
                <a:t>t</a:t>
              </a:r>
              <a:r>
                <a:rPr lang="zh-TW" altLang="en-US" dirty="0"/>
                <a:t>期下，起始金額</a:t>
              </a:r>
              <a:r>
                <a:rPr lang="en-US" altLang="zh-TW" dirty="0"/>
                <a:t>money</a:t>
              </a:r>
              <a:r>
                <a:rPr lang="zh-TW" altLang="en-US" dirty="0"/>
                <a:t>的最佳機率</a:t>
              </a:r>
              <a:r>
                <a:rPr lang="en-US" altLang="zh-TW" dirty="0" err="1"/>
                <a:t>max_prob</a:t>
              </a:r>
              <a:r>
                <a:rPr lang="zh-TW" altLang="en-US" dirty="0"/>
                <a:t>與最佳解</a:t>
              </a:r>
              <a:r>
                <a:rPr lang="en-US" altLang="zh-TW" dirty="0" err="1"/>
                <a:t>best_action</a:t>
              </a:r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8F5AD0D-A650-4107-B957-760AC94EF726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D31ECA-D314-45CC-938E-7A9436E48DC0}"/>
              </a:ext>
            </a:extLst>
          </p:cNvPr>
          <p:cNvGrpSpPr/>
          <p:nvPr/>
        </p:nvGrpSpPr>
        <p:grpSpPr>
          <a:xfrm>
            <a:off x="8107611" y="5516408"/>
            <a:ext cx="3723074" cy="646331"/>
            <a:chOff x="7527925" y="1443134"/>
            <a:chExt cx="2823481" cy="64633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1984A38-4AA7-43E7-AF4A-B74907EEB13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裝非必贏必輸情境下，各起始金額</a:t>
              </a:r>
              <a:r>
                <a:rPr lang="en-US" altLang="zh-TW" dirty="0"/>
                <a:t>money</a:t>
              </a:r>
              <a:r>
                <a:rPr lang="zh-TW" altLang="en-US" dirty="0"/>
                <a:t>下各決策的值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49A408E-A2BC-47D3-B716-F1BA8D1EDC7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759D89D-F609-4B3B-9B3E-A4E29D81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37" y="6373711"/>
            <a:ext cx="8016784" cy="4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-313690" y="1227881"/>
            <a:ext cx="8289290" cy="47705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t == 1: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字典中又建了第一期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 = 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在第一期的小字典中又建了手上有三塊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3)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的小字典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-1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range(0, max_money+1): 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1/3 * O[t+1][3-i][0] + 2/3 * O[t+1][3+i][0]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[1][3][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temp_prob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O[t][3] =(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max_prob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best_action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#print(O[1])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57E53C-07C6-4DB7-BC61-4C4B5541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80" y="3843760"/>
            <a:ext cx="4555610" cy="24129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C9A8B7-BA2D-485B-B309-BF5960B3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865651"/>
            <a:ext cx="3676650" cy="52387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5C682BB8-93D3-47A5-8F86-A30444084C6E}"/>
              </a:ext>
            </a:extLst>
          </p:cNvPr>
          <p:cNvGrpSpPr/>
          <p:nvPr/>
        </p:nvGrpSpPr>
        <p:grpSpPr>
          <a:xfrm>
            <a:off x="8392091" y="1604070"/>
            <a:ext cx="2823481" cy="369332"/>
            <a:chOff x="7527925" y="1443134"/>
            <a:chExt cx="2823481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20380C4-7720-4CC7-AF32-DA07206CB782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第一期：初始金額為</a:t>
              </a:r>
              <a:r>
                <a:rPr lang="en-US" altLang="zh-TW" dirty="0"/>
                <a:t>3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80C49AF3-CC3C-4552-AAED-39342D83DA1E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E2705E3-7F8E-4D5D-853C-68B864B88313}"/>
              </a:ext>
            </a:extLst>
          </p:cNvPr>
          <p:cNvGrpSpPr/>
          <p:nvPr/>
        </p:nvGrpSpPr>
        <p:grpSpPr>
          <a:xfrm>
            <a:off x="8392091" y="2120752"/>
            <a:ext cx="3440499" cy="923330"/>
            <a:chOff x="7527925" y="1443134"/>
            <a:chExt cx="2823481" cy="92333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20ECBF2-039B-4CB1-B89B-567EE623AF4A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於</a:t>
              </a:r>
              <a:r>
                <a:rPr lang="en-US" altLang="zh-TW" dirty="0" err="1"/>
                <a:t>money_prob</a:t>
              </a:r>
              <a:r>
                <a:rPr lang="zh-TW" altLang="en-US" dirty="0"/>
                <a:t>建立第一期初始金額為</a:t>
              </a:r>
              <a:r>
                <a:rPr lang="en-US" altLang="zh-TW" dirty="0"/>
                <a:t>3</a:t>
              </a:r>
              <a:r>
                <a:rPr lang="zh-TW" altLang="en-US" dirty="0"/>
                <a:t>的小小字典</a:t>
              </a:r>
              <a:endParaRPr lang="en-US" altLang="zh-TW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03991EF-EBA2-4F34-8982-932DA1B852C9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73D1B8F-45D5-4726-AB16-806AF2EF9FEA}"/>
              </a:ext>
            </a:extLst>
          </p:cNvPr>
          <p:cNvGrpSpPr/>
          <p:nvPr/>
        </p:nvGrpSpPr>
        <p:grpSpPr>
          <a:xfrm>
            <a:off x="8392091" y="2926056"/>
            <a:ext cx="2823481" cy="369332"/>
            <a:chOff x="7527925" y="1443134"/>
            <a:chExt cx="2823481" cy="36933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BA30329-4440-46BC-A6C9-0C533CB5D80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最佳解帶入</a:t>
              </a:r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03EB487-A2A7-4553-B04F-9CDAB8A91AB5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90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86829-8336-4C29-8106-F9F70DEEFF34}"/>
              </a:ext>
            </a:extLst>
          </p:cNvPr>
          <p:cNvSpPr txBox="1"/>
          <p:nvPr/>
        </p:nvSpPr>
        <p:spPr>
          <a:xfrm>
            <a:off x="935119" y="971790"/>
            <a:ext cx="1057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Marginal production costs </a:t>
            </a:r>
            <a:r>
              <a:rPr lang="en-US" altLang="zh-TW" sz="2400" dirty="0"/>
              <a:t>for this product are estimated to be </a:t>
            </a:r>
            <a:r>
              <a:rPr lang="en-US" altLang="zh-TW" sz="2400" b="1" dirty="0">
                <a:solidFill>
                  <a:srgbClr val="FF0000"/>
                </a:solidFill>
              </a:rPr>
              <a:t>$100</a:t>
            </a:r>
            <a:r>
              <a:rPr lang="en-US" altLang="zh-TW" sz="2400" dirty="0"/>
              <a:t> per item (even if defective), and excess items are worthless. In addition, a </a:t>
            </a:r>
            <a:r>
              <a:rPr lang="en-US" altLang="zh-TW" sz="2400" b="1" dirty="0">
                <a:solidFill>
                  <a:srgbClr val="FF0000"/>
                </a:solidFill>
              </a:rPr>
              <a:t>setup cost </a:t>
            </a:r>
            <a:r>
              <a:rPr lang="en-US" altLang="zh-TW" sz="2400" dirty="0"/>
              <a:t>of </a:t>
            </a:r>
            <a:r>
              <a:rPr lang="en-US" altLang="zh-TW" sz="2400" b="1" dirty="0">
                <a:solidFill>
                  <a:srgbClr val="FF0000"/>
                </a:solidFill>
              </a:rPr>
              <a:t>$300 </a:t>
            </a:r>
            <a:r>
              <a:rPr lang="en-US" altLang="zh-TW" sz="2400" dirty="0"/>
              <a:t>must be incurred whenever the production process is set up for this product, and a completely new setup at this same cost is required for each subsequent production run if a lengthy inspection procedure reveals that a completed lot has not yielded an acceptable item.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DD132A-F1DC-4E68-8281-D507384231B8}"/>
              </a:ext>
            </a:extLst>
          </p:cNvPr>
          <p:cNvSpPr txBox="1"/>
          <p:nvPr/>
        </p:nvSpPr>
        <p:spPr>
          <a:xfrm>
            <a:off x="935119" y="3394953"/>
            <a:ext cx="1057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manufacturer has time to make </a:t>
            </a:r>
            <a:r>
              <a:rPr lang="en-US" altLang="zh-TW" sz="2400" b="1" dirty="0"/>
              <a:t>no more than </a:t>
            </a:r>
            <a:r>
              <a:rPr lang="en-US" altLang="zh-TW" sz="2400" b="1" dirty="0">
                <a:solidFill>
                  <a:srgbClr val="FF0000"/>
                </a:solidFill>
              </a:rPr>
              <a:t>three</a:t>
            </a:r>
            <a:r>
              <a:rPr lang="en-US" altLang="zh-TW" sz="2400" b="1" dirty="0"/>
              <a:t> production runs</a:t>
            </a:r>
            <a:r>
              <a:rPr lang="en-US" altLang="zh-TW" sz="2400" dirty="0"/>
              <a:t>. If an acceptable item has not been obtained by the end of the third production run, the cost to the manufacturer in lost sales income and </a:t>
            </a:r>
            <a:r>
              <a:rPr lang="en-US" altLang="zh-TW" sz="2400" b="1" dirty="0">
                <a:solidFill>
                  <a:srgbClr val="FF0000"/>
                </a:solidFill>
              </a:rPr>
              <a:t>penalty costs</a:t>
            </a:r>
            <a:r>
              <a:rPr lang="en-US" altLang="zh-TW" sz="2400" b="1" dirty="0"/>
              <a:t> will be </a:t>
            </a:r>
            <a:r>
              <a:rPr lang="en-US" altLang="zh-TW" sz="2400" b="1" dirty="0">
                <a:solidFill>
                  <a:srgbClr val="FF0000"/>
                </a:solidFill>
              </a:rPr>
              <a:t>$1,600</a:t>
            </a:r>
            <a:r>
              <a:rPr lang="en-US" altLang="zh-TW" sz="2400" dirty="0"/>
              <a:t>.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947B62-271A-414B-A3C7-1CECC9DE27ED}"/>
              </a:ext>
            </a:extLst>
          </p:cNvPr>
          <p:cNvSpPr txBox="1"/>
          <p:nvPr/>
        </p:nvSpPr>
        <p:spPr>
          <a:xfrm>
            <a:off x="935119" y="4710121"/>
            <a:ext cx="1057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objective is to determine the policy regarding the lot size for the required production run(s) that </a:t>
            </a:r>
            <a:r>
              <a:rPr lang="en-US" altLang="zh-TW" sz="2400" b="1" dirty="0"/>
              <a:t>minimizes total expected cost </a:t>
            </a:r>
            <a:r>
              <a:rPr lang="en-US" altLang="zh-TW" sz="2400" dirty="0"/>
              <a:t>for the manufacturer. 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39287"/>
            <a:ext cx="11539220" cy="378565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print(O)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',j)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for k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    print('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付出金額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',k,'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:',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money_prob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][j][k])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O: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j in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  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持有金額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j,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獲勝機率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np.round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][j][0],2), 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最佳決策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 O[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][j][1])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782C3EF-0A7A-44EC-8497-CB81F5FAF9EC}"/>
              </a:ext>
            </a:extLst>
          </p:cNvPr>
          <p:cNvGrpSpPr/>
          <p:nvPr/>
        </p:nvGrpSpPr>
        <p:grpSpPr>
          <a:xfrm>
            <a:off x="4684260" y="5281990"/>
            <a:ext cx="2823481" cy="369332"/>
            <a:chOff x="7527925" y="1443134"/>
            <a:chExt cx="2823481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4B34D90-B996-4D4F-B0DC-2813314D4269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印出所有內容</a:t>
              </a:r>
              <a:r>
                <a:rPr lang="en-US" altLang="zh-TW" dirty="0"/>
                <a:t>(</a:t>
              </a:r>
              <a:r>
                <a:rPr lang="zh-TW" altLang="en-US" dirty="0"/>
                <a:t>於下頁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D4CDF70-DAAE-4EA5-ADA0-E94A644EBF12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4B259D-3BBF-4A99-B7DC-5DB88CC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6" y="1006900"/>
            <a:ext cx="9128164" cy="2175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FD3221-179D-48B8-A92E-C07C171A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76" y="3243325"/>
            <a:ext cx="2839441" cy="30861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1DE4CC9-DB32-49E6-87C8-374391EE4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3789757"/>
            <a:ext cx="4165600" cy="1785257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4D8EE1B-2114-478D-9F66-0B7BD452ADDB}"/>
              </a:ext>
            </a:extLst>
          </p:cNvPr>
          <p:cNvGrpSpPr/>
          <p:nvPr/>
        </p:nvGrpSpPr>
        <p:grpSpPr>
          <a:xfrm>
            <a:off x="9753531" y="1275126"/>
            <a:ext cx="2823481" cy="369332"/>
            <a:chOff x="7527925" y="1443134"/>
            <a:chExt cx="2823481" cy="369332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61C024-9181-4D53-9663-559E17EF5A50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487A15C-F98C-4754-BB67-93C37764BC0D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951E681-AF0A-401B-B1ED-88AECCC4C9B4}"/>
              </a:ext>
            </a:extLst>
          </p:cNvPr>
          <p:cNvGrpSpPr/>
          <p:nvPr/>
        </p:nvGrpSpPr>
        <p:grpSpPr>
          <a:xfrm>
            <a:off x="9753531" y="2085904"/>
            <a:ext cx="2823481" cy="369332"/>
            <a:chOff x="7527925" y="1443134"/>
            <a:chExt cx="2823481" cy="36933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F59025C-39E6-44C2-8CD6-5719E5914C64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9F6062A-5548-46F3-BF03-0A90689D89C9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197BF70-7CC4-4499-A9C2-BBB06919E60B}"/>
              </a:ext>
            </a:extLst>
          </p:cNvPr>
          <p:cNvGrpSpPr/>
          <p:nvPr/>
        </p:nvGrpSpPr>
        <p:grpSpPr>
          <a:xfrm>
            <a:off x="9753531" y="4682385"/>
            <a:ext cx="2823481" cy="369332"/>
            <a:chOff x="7527925" y="1443134"/>
            <a:chExt cx="2823481" cy="36933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B119BAC-8B24-4AA5-BCD1-252C5387C850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money_prob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7DB147C9-F66A-4F3E-8A6C-B7E2D12EAF10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38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E9B438-EC69-475C-9682-359A4110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" y="1290320"/>
            <a:ext cx="6515100" cy="4486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226EF6-E341-4C19-9CD2-970E7B6D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7" y="2347595"/>
            <a:ext cx="4962525" cy="34290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528EC7AE-22E2-43D0-B04B-DD6AB1B567FC}"/>
              </a:ext>
            </a:extLst>
          </p:cNvPr>
          <p:cNvGrpSpPr/>
          <p:nvPr/>
        </p:nvGrpSpPr>
        <p:grpSpPr>
          <a:xfrm>
            <a:off x="7142411" y="1609011"/>
            <a:ext cx="2823481" cy="369332"/>
            <a:chOff x="7527925" y="1443134"/>
            <a:chExt cx="2823481" cy="36933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D0BDB4C-9116-41A1-AE22-FF7D8CA90D4C}"/>
                </a:ext>
              </a:extLst>
            </p:cNvPr>
            <p:cNvSpPr txBox="1"/>
            <p:nvPr/>
          </p:nvSpPr>
          <p:spPr>
            <a:xfrm>
              <a:off x="7731759" y="1443134"/>
              <a:ext cx="2619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</a:t>
              </a:r>
              <a:r>
                <a:rPr lang="zh-TW" altLang="en-US" dirty="0"/>
                <a:t>字典</a:t>
              </a:r>
              <a:endParaRPr lang="en-US" altLang="zh-TW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799BB34-E7D9-415B-BE08-B47A5D9990DB}"/>
                </a:ext>
              </a:extLst>
            </p:cNvPr>
            <p:cNvSpPr/>
            <p:nvPr/>
          </p:nvSpPr>
          <p:spPr>
            <a:xfrm>
              <a:off x="7527925" y="1591381"/>
              <a:ext cx="66675" cy="66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F64A72-247C-4E8B-83F6-24505E56A28A}"/>
              </a:ext>
            </a:extLst>
          </p:cNvPr>
          <p:cNvSpPr txBox="1"/>
          <p:nvPr/>
        </p:nvSpPr>
        <p:spPr>
          <a:xfrm>
            <a:off x="935119" y="981950"/>
            <a:ext cx="828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Stage n : production run n (n=1, 2, 3)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6354F63-D50D-42D9-BB5F-4D8AEC41E06B}"/>
                  </a:ext>
                </a:extLst>
              </p:cNvPr>
              <p:cNvSpPr txBox="1"/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lot size for stage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=0, 1, 2, 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400" dirty="0"/>
                  <a:t>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6354F63-D50D-42D9-BB5F-4D8AEC41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1529249"/>
                <a:ext cx="8285883" cy="461665"/>
              </a:xfrm>
              <a:prstGeom prst="rect">
                <a:avLst/>
              </a:prstGeom>
              <a:blipFill>
                <a:blip r:embed="rId2"/>
                <a:stretch>
                  <a:fillRect l="-1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95E7E6-1D24-4151-9685-C69D24AED847}"/>
                  </a:ext>
                </a:extLst>
              </p:cNvPr>
              <p:cNvSpPr txBox="1"/>
              <p:nvPr/>
            </p:nvSpPr>
            <p:spPr>
              <a:xfrm>
                <a:off x="935119" y="2076548"/>
                <a:ext cx="89454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: number of acceptable items still needed at beginning of stage n </a:t>
                </a:r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95E7E6-1D24-4151-9685-C69D24AED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9" y="2076548"/>
                <a:ext cx="8945481" cy="461665"/>
              </a:xfrm>
              <a:prstGeom prst="rect">
                <a:avLst/>
              </a:prstGeom>
              <a:blipFill>
                <a:blip r:embed="rId3"/>
                <a:stretch>
                  <a:fillRect l="-13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C684419-2056-43A0-BAF7-021508AC058B}"/>
                  </a:ext>
                </a:extLst>
              </p:cNvPr>
              <p:cNvSpPr txBox="1"/>
              <p:nvPr/>
            </p:nvSpPr>
            <p:spPr>
              <a:xfrm>
                <a:off x="935118" y="2623847"/>
                <a:ext cx="10122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: </a:t>
                </a:r>
              </a:p>
              <a:p>
                <a:r>
                  <a:rPr lang="en-US" altLang="zh-TW" sz="2400" dirty="0"/>
                  <a:t>total  expected cost for stage n onward, if system state is</a:t>
                </a:r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, and decision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C684419-2056-43A0-BAF7-021508AC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18" y="2623847"/>
                <a:ext cx="10122349" cy="830997"/>
              </a:xfrm>
              <a:prstGeom prst="rect">
                <a:avLst/>
              </a:prstGeom>
              <a:blipFill>
                <a:blip r:embed="rId4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CDDC85DA-3B73-40C4-9FB1-CF1B7289182E}"/>
              </a:ext>
            </a:extLst>
          </p:cNvPr>
          <p:cNvGrpSpPr/>
          <p:nvPr/>
        </p:nvGrpSpPr>
        <p:grpSpPr>
          <a:xfrm>
            <a:off x="935117" y="3909811"/>
            <a:ext cx="3789283" cy="714346"/>
            <a:chOff x="935117" y="4702291"/>
            <a:chExt cx="3789283" cy="714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583A4551-9D5E-416C-B8C7-25B472F50A18}"/>
                    </a:ext>
                  </a:extLst>
                </p:cNvPr>
                <p:cNvSpPr txBox="1"/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:   min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583A4551-9D5E-416C-B8C7-25B472F50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17" y="4702291"/>
                  <a:ext cx="37892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86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2F6C9C6-B9B1-4F15-BB7A-2748A026E14A}"/>
                    </a:ext>
                  </a:extLst>
                </p:cNvPr>
                <p:cNvSpPr txBox="1"/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=0, 1, 2,…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92F6C9C6-B9B1-4F15-BB7A-2748A026E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03" y="5108860"/>
                  <a:ext cx="163326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橢圓 16">
            <a:extLst>
              <a:ext uri="{FF2B5EF4-FFF2-40B4-BE49-F238E27FC236}">
                <a16:creationId xmlns:a16="http://schemas.microsoft.com/office/drawing/2014/main" id="{6DDE2B82-44DB-4165-9B13-97D1596AE516}"/>
              </a:ext>
            </a:extLst>
          </p:cNvPr>
          <p:cNvSpPr/>
          <p:nvPr/>
        </p:nvSpPr>
        <p:spPr>
          <a:xfrm>
            <a:off x="1444374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DB9AF29-F4E2-450D-A0E4-E9D67820C485}"/>
              </a:ext>
            </a:extLst>
          </p:cNvPr>
          <p:cNvSpPr/>
          <p:nvPr/>
        </p:nvSpPr>
        <p:spPr>
          <a:xfrm>
            <a:off x="4332760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3DC9173-39C4-4984-9896-86BF07B508E6}"/>
              </a:ext>
            </a:extLst>
          </p:cNvPr>
          <p:cNvSpPr/>
          <p:nvPr/>
        </p:nvSpPr>
        <p:spPr>
          <a:xfrm>
            <a:off x="7221146" y="5075034"/>
            <a:ext cx="801016" cy="80101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29A2A0A-0625-4700-8A0B-8750907843E5}"/>
              </a:ext>
            </a:extLst>
          </p:cNvPr>
          <p:cNvCxnSpPr>
            <a:cxnSpLocks/>
          </p:cNvCxnSpPr>
          <p:nvPr/>
        </p:nvCxnSpPr>
        <p:spPr>
          <a:xfrm>
            <a:off x="2509394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65DA3CD-A132-4D3E-A766-42F4E82F027E}"/>
              </a:ext>
            </a:extLst>
          </p:cNvPr>
          <p:cNvCxnSpPr>
            <a:cxnSpLocks/>
          </p:cNvCxnSpPr>
          <p:nvPr/>
        </p:nvCxnSpPr>
        <p:spPr>
          <a:xfrm>
            <a:off x="5397780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DD4D9EB-BEA8-4241-A350-205D74C0D412}"/>
                  </a:ext>
                </a:extLst>
              </p:cNvPr>
              <p:cNvSpPr txBox="1"/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DD4D9EB-BEA8-4241-A350-205D74C0D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8" y="5202898"/>
                <a:ext cx="80101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A9D39C-86F2-40DC-AE03-8CC43512F89F}"/>
                  </a:ext>
                </a:extLst>
              </p:cNvPr>
              <p:cNvSpPr txBox="1"/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A9D39C-86F2-40DC-AE03-8CC43512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51" y="5202898"/>
                <a:ext cx="801016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237704-977F-4C27-B5BB-7A6979F4EB39}"/>
                  </a:ext>
                </a:extLst>
              </p:cNvPr>
              <p:cNvSpPr txBox="1"/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237704-977F-4C27-B5BB-7A6979F4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94" y="5202898"/>
                <a:ext cx="80101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D4FED87-D7BA-4836-BA1A-6153A848D417}"/>
              </a:ext>
            </a:extLst>
          </p:cNvPr>
          <p:cNvCxnSpPr>
            <a:cxnSpLocks/>
          </p:cNvCxnSpPr>
          <p:nvPr/>
        </p:nvCxnSpPr>
        <p:spPr>
          <a:xfrm>
            <a:off x="8208713" y="5475542"/>
            <a:ext cx="1559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735647-AE29-4033-88D9-8F1FACEAEEE0}"/>
              </a:ext>
            </a:extLst>
          </p:cNvPr>
          <p:cNvSpPr txBox="1"/>
          <p:nvPr/>
        </p:nvSpPr>
        <p:spPr>
          <a:xfrm>
            <a:off x="10002560" y="5244709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52306D1-D80C-48FC-9126-4C87CD61409D}"/>
                  </a:ext>
                </a:extLst>
              </p:cNvPr>
              <p:cNvSpPr txBox="1"/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52306D1-D80C-48FC-9126-4C87CD61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45" y="4938805"/>
                <a:ext cx="966814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1E2439F-6653-4755-80DE-9BEC9869B061}"/>
                  </a:ext>
                </a:extLst>
              </p:cNvPr>
              <p:cNvSpPr txBox="1"/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1E2439F-6653-4755-80DE-9BEC9869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4938805"/>
                <a:ext cx="966814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E68EB7-F132-4CA4-B9C2-C70734C81585}"/>
                  </a:ext>
                </a:extLst>
              </p:cNvPr>
              <p:cNvSpPr txBox="1"/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E68EB7-F132-4CA4-B9C2-C70734C8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39" y="4938805"/>
                <a:ext cx="966814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7A7011-2BD4-4183-B3FC-BA32028AE187}"/>
                  </a:ext>
                </a:extLst>
              </p:cNvPr>
              <p:cNvSpPr txBox="1"/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47A7011-2BD4-4183-B3FC-BA32028A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98" y="5931484"/>
                <a:ext cx="92943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B19B9A5-92D3-405B-9D34-79EDC32F75C6}"/>
                  </a:ext>
                </a:extLst>
              </p:cNvPr>
              <p:cNvSpPr txBox="1"/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B19B9A5-92D3-405B-9D34-79EDC32F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82" y="5931484"/>
                <a:ext cx="92943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550C1F-6299-4197-9137-84F84F75176E}"/>
                  </a:ext>
                </a:extLst>
              </p:cNvPr>
              <p:cNvSpPr txBox="1"/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550C1F-6299-4197-9137-84F84F75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46" y="5931484"/>
                <a:ext cx="92943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1B73D2-3E06-4314-8C50-E3658383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" y="1524000"/>
            <a:ext cx="4154491" cy="42729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C1E815-31A5-4E7A-A839-37569C86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080" y="1524000"/>
            <a:ext cx="6407037" cy="40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6545C3-321F-42B6-A474-C0BD465E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79" y="822560"/>
            <a:ext cx="4004753" cy="1135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91500-5034-4975-AFB5-B9882ADF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12" y="2069432"/>
            <a:ext cx="6557688" cy="42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EB7E30-40DA-4823-9888-5843FFD2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37" y="954171"/>
            <a:ext cx="7160126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EXAMPLE1: DETERMINING REJECT ALLOWANCE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769A2-8661-4C8C-8862-08645270C5C5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7F464E-F255-417B-ADDC-111C6918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5" y="2654738"/>
            <a:ext cx="11376889" cy="19367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7C1970-481F-4C2A-9BB6-711219499F22}"/>
              </a:ext>
            </a:extLst>
          </p:cNvPr>
          <p:cNvSpPr txBox="1"/>
          <p:nvPr/>
        </p:nvSpPr>
        <p:spPr>
          <a:xfrm>
            <a:off x="3667759" y="2654738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各期最佳決策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328176-F7C4-4206-930C-E6210FBC88AB}"/>
              </a:ext>
            </a:extLst>
          </p:cNvPr>
          <p:cNvSpPr txBox="1"/>
          <p:nvPr/>
        </p:nvSpPr>
        <p:spPr>
          <a:xfrm>
            <a:off x="3738879" y="3142418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各期最佳解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5DA291-BCE6-435C-A8B2-2F4040DE89BF}"/>
              </a:ext>
            </a:extLst>
          </p:cNvPr>
          <p:cNvSpPr txBox="1"/>
          <p:nvPr/>
        </p:nvSpPr>
        <p:spPr>
          <a:xfrm>
            <a:off x="9356204" y="3319902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各期各決策解</a:t>
            </a:r>
          </a:p>
        </p:txBody>
      </p:sp>
    </p:spTree>
    <p:extLst>
      <p:ext uri="{BB962C8B-B14F-4D97-AF65-F5344CB8AC3E}">
        <p14:creationId xmlns:p14="http://schemas.microsoft.com/office/powerpoint/2010/main" val="55684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DA38959-3AAC-48B9-8422-EBE871B47DB1}"/>
              </a:ext>
            </a:extLst>
          </p:cNvPr>
          <p:cNvSpPr txBox="1"/>
          <p:nvPr/>
        </p:nvSpPr>
        <p:spPr>
          <a:xfrm>
            <a:off x="326390" y="890089"/>
            <a:ext cx="11539220" cy="114185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300 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cPen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1600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 = {}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recursive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，即該期最佳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 = {}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裝各期最佳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key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 = 6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商品最大數量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 = 3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總期數</a:t>
            </a:r>
          </a:p>
          <a:p>
            <a:b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建立字典中的字典，每個小字典裝當期值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S[t] = {}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t in range(T, 0, -1):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執行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backward induction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x in range(0 , X+1):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所有的生產量都嘗試看看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t == T: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如果現在是最後一期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 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1600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else: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否則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 x == 0: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reward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cSet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+ x *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cMar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value = reward + ((1/2)**x) * R[t+1]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S[t][t, x] = value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紀錄當下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min(S[t].values())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找出當期最小值 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R[t]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# 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當期最小的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for v in S[t]: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if S[t][v] ==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minval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if t not in K: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 = [v[1]]  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期的最佳解是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X=x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else: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          K[t].append(v[1])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print(K)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print(R)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print('----'*10)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S: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18D56-5CD8-44B9-A378-66A96A7E82C5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EXAMPLE2: WINNING IN LAS VEGAS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0052C-86DB-4299-977C-6DFA7F993FB8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D4F53-610D-4C4C-A430-5F0311EFC913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0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9024</Words>
  <Application>Microsoft Office PowerPoint</Application>
  <PresentationFormat>寬螢幕</PresentationFormat>
  <Paragraphs>905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林鑫宏</dc:creator>
  <cp:lastModifiedBy>崔緯平</cp:lastModifiedBy>
  <cp:revision>23</cp:revision>
  <dcterms:created xsi:type="dcterms:W3CDTF">2021-11-12T05:44:23Z</dcterms:created>
  <dcterms:modified xsi:type="dcterms:W3CDTF">2022-10-30T10:13:53Z</dcterms:modified>
</cp:coreProperties>
</file>