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575" r:id="rId2"/>
    <p:sldId id="576" r:id="rId3"/>
    <p:sldId id="578" r:id="rId4"/>
    <p:sldId id="579" r:id="rId5"/>
    <p:sldId id="580" r:id="rId6"/>
    <p:sldId id="582" r:id="rId7"/>
    <p:sldId id="584" r:id="rId8"/>
    <p:sldId id="583" r:id="rId9"/>
    <p:sldId id="585" r:id="rId10"/>
    <p:sldId id="586" r:id="rId11"/>
    <p:sldId id="605" r:id="rId12"/>
    <p:sldId id="606" r:id="rId13"/>
    <p:sldId id="592" r:id="rId14"/>
    <p:sldId id="262" r:id="rId15"/>
    <p:sldId id="603" r:id="rId16"/>
    <p:sldId id="587" r:id="rId17"/>
    <p:sldId id="594" r:id="rId18"/>
    <p:sldId id="604" r:id="rId19"/>
    <p:sldId id="588" r:id="rId20"/>
    <p:sldId id="591" r:id="rId21"/>
    <p:sldId id="589" r:id="rId22"/>
    <p:sldId id="595" r:id="rId23"/>
    <p:sldId id="590" r:id="rId24"/>
    <p:sldId id="607" r:id="rId25"/>
    <p:sldId id="608" r:id="rId26"/>
    <p:sldId id="609" r:id="rId27"/>
    <p:sldId id="612" r:id="rId28"/>
    <p:sldId id="596" r:id="rId29"/>
    <p:sldId id="610" r:id="rId30"/>
    <p:sldId id="611" r:id="rId31"/>
    <p:sldId id="597" r:id="rId32"/>
    <p:sldId id="598" r:id="rId33"/>
    <p:sldId id="600" r:id="rId34"/>
    <p:sldId id="601" r:id="rId35"/>
    <p:sldId id="602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00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B7B85-8204-4417-B272-61DCBA785A96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9C15B-2473-4D8B-B280-6E9983FC3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03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AF7BC-9282-4A5D-A5DC-6FB84964C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3D9F21-B327-4130-A454-59EF3C9AA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66284F-37EF-443B-B40A-CFBD689A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A5ED-58AC-466B-9DEE-5AB62F0D6757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FFFDB-486E-48FC-94BD-7D63E906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516507-878C-4859-AE03-BF450FAF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8212-47D1-49C7-B8D7-EE2EE59F48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56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7C121F-8970-4EEE-93B5-55DBC62E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863676-6347-471F-B5CE-B1C6CAD9A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B595B9-7FBE-4D24-80D7-CC12CF35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A5ED-58AC-466B-9DEE-5AB62F0D6757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29BF0-F92A-4277-A4A2-AC7141E5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665EA-0A4B-483C-B26F-E88287F9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8212-47D1-49C7-B8D7-EE2EE59F48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87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9DC794-09E7-4357-83BC-8B77FAA05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B7E791-2841-49F0-B0B6-705F677ED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3871F1-C156-4EA2-A3B0-F278552D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A5ED-58AC-466B-9DEE-5AB62F0D6757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43E6D3-E532-4495-8CC4-92B8AB53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5098EB-E747-4430-B83D-38CB362C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8212-47D1-49C7-B8D7-EE2EE59F48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26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C4B4C-05E2-4F71-9941-A6E1679A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6E2CBB-029F-45E9-AA3E-30A228DA8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4647D4-99DD-4FB1-9E50-16BD93B7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A5ED-58AC-466B-9DEE-5AB62F0D6757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CB59AD-7942-4558-B31B-ACF615FD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EFDC6B-33D3-456A-83D4-876167BC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8212-47D1-49C7-B8D7-EE2EE59F48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10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75C2D-2DBA-4806-A07E-15756262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5FC047-4F7A-4156-9809-ABDF34DAE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2B3A60-17D7-473A-9EAA-8386DED7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A5ED-58AC-466B-9DEE-5AB62F0D6757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0D3832-32D9-4B94-A05B-37FA8490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5E6EF7-6D81-47A9-B8C8-00121048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8212-47D1-49C7-B8D7-EE2EE59F48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63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8966F-6D8B-40BD-97B7-B0D4725B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C051B-FBB3-4257-BDA3-429C674BC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411415-B7F6-4072-A690-F92DE41FC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FC12D1-A9DF-449D-8A14-AB85C419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A5ED-58AC-466B-9DEE-5AB62F0D6757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FA44BF-E3FE-4B11-8B06-B1775E59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A4E7BA-4717-4D11-A91D-16157814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8212-47D1-49C7-B8D7-EE2EE59F48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04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C171F-4AB9-422F-A62D-57784D87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A0E5D2-28A4-444D-AD7C-FC64070E1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BFF811-BCBC-4073-B6A5-C98D48ECB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491190-A8F7-43C1-AA3A-FB58F5E9B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DE8FA3-D74C-461E-9C83-ACCB29E71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C6A752-F25C-48E0-AC0C-5DA7DACD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A5ED-58AC-466B-9DEE-5AB62F0D6757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42F9C7-737A-4AB2-A753-96C2C154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7E2C99-3F6A-48E9-881A-6A893BF4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8212-47D1-49C7-B8D7-EE2EE59F48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62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57CD9-30DE-40AA-A22C-9E5F8FCD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5B68DE-5381-41C6-B706-E85BF577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A5ED-58AC-466B-9DEE-5AB62F0D6757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F78FD0-C92F-46F1-8A14-F296182B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6687D84-9E82-4F8D-9DD5-163E27B9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8212-47D1-49C7-B8D7-EE2EE59F48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61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CDA757-B455-4B5E-B906-8A9058F3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A5ED-58AC-466B-9DEE-5AB62F0D6757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612CFA-5ADF-4DCB-BEC1-2EA21E15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21C44B-B813-44A9-B39B-5816C125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8212-47D1-49C7-B8D7-EE2EE59F48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4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181CD-A780-4ECE-8764-162CFA8E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7CD2A4-09AE-40ED-A454-3E19E4748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CAF252-BCC9-40E6-BFB6-BAFC0618B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E6439C-0003-4097-AFE2-531BCDE6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A5ED-58AC-466B-9DEE-5AB62F0D6757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3E8289-67A7-4EF4-AA44-DA22ECF0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E19BCC-BDAD-4EED-8CCE-8AED5A3A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8212-47D1-49C7-B8D7-EE2EE59F48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93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4433A-3A3A-44CA-811C-F923DB84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692578E-D42D-4D65-9537-C81CA8CF5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F2474D-3514-4EEB-ADC3-DEBE61B03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EB6B9C-7397-45A3-BE05-6DFBDEAC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A5ED-58AC-466B-9DEE-5AB62F0D6757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4D0C7A-C653-4CDB-A6C2-DE1DF66E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B769A4-E777-42ED-927A-5292A4AA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8212-47D1-49C7-B8D7-EE2EE59F48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32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73ACD5-7C88-4201-A904-CF5B3E01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A9D1F7-4C37-4CFC-BD3C-894AAA43A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E82FEA-38AE-4DA1-B9C7-6B0BFE5D3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A5ED-58AC-466B-9DEE-5AB62F0D6757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4461C7-8A5C-437B-BA9F-1BFB07593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A1ADC6-8EFC-439F-AFFD-28F174209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08212-47D1-49C7-B8D7-EE2EE59F48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66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tmp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tmp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tm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FB3306-2665-45F0-BD6C-E6AA8D7A9A7B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0B31C9-CFCE-4915-AD0D-42CFD7C6E780}"/>
              </a:ext>
            </a:extLst>
          </p:cNvPr>
          <p:cNvSpPr txBox="1"/>
          <p:nvPr/>
        </p:nvSpPr>
        <p:spPr>
          <a:xfrm>
            <a:off x="4724400" y="2875002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solidFill>
                  <a:srgbClr val="006200"/>
                </a:solidFill>
              </a:rPr>
              <a:t>Python</a:t>
            </a:r>
            <a:endParaRPr lang="zh-TW" altLang="en-US" sz="6600" dirty="0">
              <a:solidFill>
                <a:srgbClr val="0062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A89B4A-447E-4688-86EC-0D443300D07A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6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</a:t>
            </a:r>
            <a:r>
              <a:rPr lang="zh-TW" altLang="en-US" sz="2400" dirty="0"/>
              <a:t>迴圈</a:t>
            </a:r>
            <a:r>
              <a:rPr lang="en-US" altLang="zh-TW" sz="2400" dirty="0"/>
              <a:t>(for </a:t>
            </a:r>
            <a:r>
              <a:rPr lang="zh-TW" altLang="en-US" sz="2400" dirty="0"/>
              <a:t>、 </a:t>
            </a:r>
            <a:r>
              <a:rPr lang="en-US" altLang="zh-TW" sz="2400" dirty="0"/>
              <a:t>while)</a:t>
            </a:r>
            <a:endParaRPr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DBA55E-9407-48EC-89E1-93C7ED5ED5C6}"/>
              </a:ext>
            </a:extLst>
          </p:cNvPr>
          <p:cNvSpPr txBox="1"/>
          <p:nvPr/>
        </p:nvSpPr>
        <p:spPr>
          <a:xfrm>
            <a:off x="397040" y="1004980"/>
            <a:ext cx="2340819" cy="5847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en-US" altLang="zh-TW" sz="1600" b="1" spc="-151" dirty="0">
                <a:latin typeface="Courier New" pitchFamily="49" charset="0"/>
              </a:rPr>
              <a:t> </a:t>
            </a:r>
            <a:r>
              <a:rPr lang="en-US" altLang="zh-TW" sz="1600" b="1" i="1" u="sng" spc="-15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altLang="zh-TW" sz="1600" b="1" spc="-151" dirty="0">
                <a:latin typeface="Courier New" pitchFamily="49" charset="0"/>
              </a:rPr>
              <a:t>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in</a:t>
            </a:r>
            <a:r>
              <a:rPr lang="en-US" altLang="zh-TW" sz="1600" b="1" spc="-151" dirty="0">
                <a:latin typeface="Courier New" pitchFamily="49" charset="0"/>
              </a:rPr>
              <a:t> </a:t>
            </a:r>
            <a:r>
              <a:rPr lang="en-US" altLang="zh-TW" sz="1600" b="1" i="1" u="sng" spc="-15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zh-TW" sz="1600" b="1" spc="-151" dirty="0">
                <a:latin typeface="Courier New" pitchFamily="49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</a:t>
            </a:r>
            <a:r>
              <a:rPr lang="en-US" altLang="zh-TW" sz="1600" b="1" i="1" u="sng" spc="-151" dirty="0">
                <a:latin typeface="Courier New" pitchFamily="49" charset="0"/>
                <a:cs typeface="Courier New" pitchFamily="49" charset="0"/>
              </a:rPr>
              <a:t>statements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69AC45E-78E6-4CDE-B700-7B6407EF8ABC}"/>
              </a:ext>
            </a:extLst>
          </p:cNvPr>
          <p:cNvSpPr txBox="1"/>
          <p:nvPr/>
        </p:nvSpPr>
        <p:spPr>
          <a:xfrm>
            <a:off x="397040" y="3906789"/>
            <a:ext cx="3459321" cy="15696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sum = 0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en-US" altLang="zh-TW" sz="1600" b="1" spc="-151" dirty="0">
                <a:latin typeface="Courier New" pitchFamily="49" charset="0"/>
              </a:rPr>
              <a:t>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in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range</a:t>
            </a:r>
            <a:r>
              <a:rPr lang="en-US" altLang="zh-TW" sz="1600" b="1" spc="-151" dirty="0">
                <a:latin typeface="Courier New" pitchFamily="49" charset="0"/>
              </a:rPr>
              <a:t>(1,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11</a:t>
            </a:r>
            <a:r>
              <a:rPr lang="en-US" altLang="zh-TW" sz="1600" b="1" spc="-151" dirty="0">
                <a:latin typeface="Courier New" pitchFamily="49" charset="0"/>
              </a:rPr>
              <a:t>):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sum = sum + i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print(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, sum)</a:t>
            </a:r>
          </a:p>
          <a:p>
            <a:pPr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print("total sum:“ + str(sum))</a:t>
            </a:r>
            <a:endParaRPr lang="en-US" altLang="zh-TW" sz="1600" spc="-151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4C5A677-BAC4-4F19-8D72-EAB34E1E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125" y="4000420"/>
            <a:ext cx="1091589" cy="2208271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D69E8C9-E4BD-4744-B7A6-98E35C9B9A97}"/>
              </a:ext>
            </a:extLst>
          </p:cNvPr>
          <p:cNvCxnSpPr/>
          <p:nvPr/>
        </p:nvCxnSpPr>
        <p:spPr>
          <a:xfrm>
            <a:off x="6096000" y="1108992"/>
            <a:ext cx="0" cy="517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38EF10-49B9-BEB1-9B90-9A8D53C22E49}"/>
              </a:ext>
            </a:extLst>
          </p:cNvPr>
          <p:cNvSpPr txBox="1"/>
          <p:nvPr/>
        </p:nvSpPr>
        <p:spPr>
          <a:xfrm>
            <a:off x="6551287" y="1108992"/>
            <a:ext cx="2340819" cy="5847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while</a:t>
            </a:r>
            <a:r>
              <a:rPr lang="en-US" altLang="zh-TW" sz="1600" b="1" spc="-151" dirty="0">
                <a:latin typeface="Courier New" pitchFamily="49" charset="0"/>
              </a:rPr>
              <a:t> condition: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</a:t>
            </a:r>
            <a:r>
              <a:rPr lang="en-US" altLang="zh-TW" sz="1600" b="1" i="1" u="sng" spc="-151" dirty="0">
                <a:latin typeface="Courier New" pitchFamily="49" charset="0"/>
                <a:cs typeface="Courier New" pitchFamily="49" charset="0"/>
              </a:rPr>
              <a:t>statements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27FAAF-9B9F-DFF7-16C9-76B6377FF60B}"/>
              </a:ext>
            </a:extLst>
          </p:cNvPr>
          <p:cNvSpPr txBox="1"/>
          <p:nvPr/>
        </p:nvSpPr>
        <p:spPr>
          <a:xfrm>
            <a:off x="397039" y="2212907"/>
            <a:ext cx="3459321" cy="5847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>
                <a:latin typeface="Courier New" pitchFamily="49" charset="0"/>
              </a:rPr>
              <a:t>for i in range(1,11):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>
                <a:latin typeface="Courier New" pitchFamily="49" charset="0"/>
              </a:rPr>
              <a:t>  print(i)</a:t>
            </a:r>
            <a:endParaRPr lang="en-US" altLang="zh-TW" sz="1600" b="1" spc="-151" dirty="0">
              <a:latin typeface="Courier New" pitchFamily="49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7FF5CAD3-FA5F-3391-032B-FA66347F4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84" y="1931818"/>
            <a:ext cx="828791" cy="1743318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833E9748-4606-4B54-2087-125A30686096}"/>
              </a:ext>
            </a:extLst>
          </p:cNvPr>
          <p:cNvSpPr txBox="1"/>
          <p:nvPr/>
        </p:nvSpPr>
        <p:spPr>
          <a:xfrm>
            <a:off x="6551287" y="2212906"/>
            <a:ext cx="3459321" cy="107721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nn-NO" altLang="zh-TW" sz="1600" b="1" spc="-151" dirty="0">
                <a:latin typeface="Courier New" pitchFamily="49" charset="0"/>
              </a:rPr>
              <a:t>i = 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nn-NO" altLang="zh-TW" sz="1600" b="1" spc="-151" dirty="0">
                <a:latin typeface="Courier New" pitchFamily="49" charset="0"/>
              </a:rPr>
              <a:t>while i &lt;= 10 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nn-NO" altLang="zh-TW" sz="1600" b="1" spc="-151" dirty="0">
                <a:latin typeface="Courier New" pitchFamily="49" charset="0"/>
              </a:rPr>
              <a:t>  print(i)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nn-NO" altLang="zh-TW" sz="1600" b="1" spc="-151" dirty="0">
                <a:latin typeface="Courier New" pitchFamily="49" charset="0"/>
              </a:rPr>
              <a:t>  i+=1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86195647-1998-1533-9A24-15776B3D5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536" y="1685682"/>
            <a:ext cx="828791" cy="1743318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4C8E9C87-17F7-E9B3-3B7D-881C25536D78}"/>
              </a:ext>
            </a:extLst>
          </p:cNvPr>
          <p:cNvSpPr txBox="1"/>
          <p:nvPr/>
        </p:nvSpPr>
        <p:spPr>
          <a:xfrm>
            <a:off x="6551286" y="3894832"/>
            <a:ext cx="3459321" cy="181588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nn-NO" altLang="zh-TW" sz="1600" b="1" spc="-151" dirty="0">
                <a:latin typeface="Courier New" pitchFamily="49" charset="0"/>
              </a:rPr>
              <a:t>i = 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nn-NO" altLang="zh-TW" sz="1600" b="1" spc="-151" dirty="0">
                <a:latin typeface="Courier New" pitchFamily="49" charset="0"/>
              </a:rPr>
              <a:t>sum = 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nn-NO" altLang="zh-TW" sz="1600" b="1" spc="-151" dirty="0">
                <a:latin typeface="Courier New" pitchFamily="49" charset="0"/>
              </a:rPr>
              <a:t>while i &lt;= 10 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nn-NO" altLang="zh-TW" sz="1600" b="1" spc="-151" dirty="0">
                <a:latin typeface="Courier New" pitchFamily="49" charset="0"/>
              </a:rPr>
              <a:t>  sum += i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nn-NO" altLang="zh-TW" sz="1600" b="1" spc="-151" dirty="0">
                <a:latin typeface="Courier New" pitchFamily="49" charset="0"/>
              </a:rPr>
              <a:t>  print(i,sum)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nn-NO" altLang="zh-TW" sz="1600" b="1" spc="-151" dirty="0">
                <a:latin typeface="Courier New" pitchFamily="49" charset="0"/>
              </a:rPr>
              <a:t>  i+=1</a:t>
            </a:r>
          </a:p>
          <a:p>
            <a:pPr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print("total sum:“ + str(sum))</a:t>
            </a:r>
            <a:endParaRPr lang="en-US" altLang="zh-TW" sz="1600" spc="-151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AAABF98F-713C-6A58-B021-479F6459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36" y="3945746"/>
            <a:ext cx="1091589" cy="22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4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for </a:t>
            </a:r>
            <a:r>
              <a:rPr lang="zh-TW" altLang="en-US" sz="2400" dirty="0"/>
              <a:t>迴圈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DBA55E-9407-48EC-89E1-93C7ED5ED5C6}"/>
              </a:ext>
            </a:extLst>
          </p:cNvPr>
          <p:cNvSpPr txBox="1"/>
          <p:nvPr/>
        </p:nvSpPr>
        <p:spPr>
          <a:xfrm>
            <a:off x="779715" y="1184984"/>
            <a:ext cx="2340819" cy="5847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en-US" altLang="zh-TW" sz="1600" b="1" spc="-151" dirty="0">
                <a:latin typeface="Courier New" pitchFamily="49" charset="0"/>
              </a:rPr>
              <a:t> </a:t>
            </a:r>
            <a:r>
              <a:rPr lang="en-US" altLang="zh-TW" sz="1600" b="1" i="1" u="sng" spc="-15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altLang="zh-TW" sz="1600" b="1" spc="-151" dirty="0">
                <a:latin typeface="Courier New" pitchFamily="49" charset="0"/>
              </a:rPr>
              <a:t>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in</a:t>
            </a:r>
            <a:r>
              <a:rPr lang="en-US" altLang="zh-TW" sz="1600" b="1" spc="-151" dirty="0">
                <a:latin typeface="Courier New" pitchFamily="49" charset="0"/>
              </a:rPr>
              <a:t> </a:t>
            </a:r>
            <a:r>
              <a:rPr lang="en-US" altLang="zh-TW" sz="1600" b="1" i="1" u="sng" spc="-15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zh-TW" sz="1600" b="1" spc="-151" dirty="0">
                <a:latin typeface="Courier New" pitchFamily="49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</a:t>
            </a:r>
            <a:r>
              <a:rPr lang="en-US" altLang="zh-TW" sz="1600" b="1" i="1" u="sng" spc="-151" dirty="0">
                <a:latin typeface="Courier New" pitchFamily="49" charset="0"/>
                <a:cs typeface="Courier New" pitchFamily="49" charset="0"/>
              </a:rPr>
              <a:t>statements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2C4618-9BFD-40DC-A29A-581EA7D6630A}"/>
              </a:ext>
            </a:extLst>
          </p:cNvPr>
          <p:cNvSpPr txBox="1"/>
          <p:nvPr/>
        </p:nvSpPr>
        <p:spPr bwMode="auto">
          <a:xfrm>
            <a:off x="813728" y="2418257"/>
            <a:ext cx="2232025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a = 1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b = 2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c = 3</a:t>
            </a:r>
          </a:p>
          <a:p>
            <a:pPr eaLnBrk="1" hangingPunct="1">
              <a:defRPr/>
            </a:pP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in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a, c, b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9" name="文字方塊 7">
            <a:extLst>
              <a:ext uri="{FF2B5EF4-FFF2-40B4-BE49-F238E27FC236}">
                <a16:creationId xmlns:a16="http://schemas.microsoft.com/office/drawing/2014/main" id="{695E3709-8A5B-4720-8B47-4A17D29315F9}"/>
              </a:ext>
            </a:extLst>
          </p:cNvPr>
          <p:cNvSpPr txBox="1"/>
          <p:nvPr/>
        </p:nvSpPr>
        <p:spPr bwMode="auto">
          <a:xfrm>
            <a:off x="813728" y="4442159"/>
            <a:ext cx="2232025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for 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in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1, 2, 3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if 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% 2 != 0: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6367E54-F2A6-4968-9527-3210041A8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55" y="4537133"/>
            <a:ext cx="323850" cy="7143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6721324-D847-47C7-9495-CF8A6327D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181" y="2706111"/>
            <a:ext cx="406224" cy="993952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069AC45E-78E6-4CDE-B700-7B6407EF8ABC}"/>
              </a:ext>
            </a:extLst>
          </p:cNvPr>
          <p:cNvSpPr txBox="1"/>
          <p:nvPr/>
        </p:nvSpPr>
        <p:spPr>
          <a:xfrm>
            <a:off x="4442577" y="1184984"/>
            <a:ext cx="3459321" cy="15696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sum = 0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for i in range(1,11):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if i % 2 == 0: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  sum = sum + i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  print(i,sum)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print("total sum:",sum)</a:t>
            </a:r>
            <a:endParaRPr lang="en-US" altLang="zh-TW" sz="1600" spc="-151" dirty="0"/>
          </a:p>
        </p:txBody>
      </p:sp>
      <p:sp>
        <p:nvSpPr>
          <p:cNvPr id="20" name="文字方塊 4">
            <a:extLst>
              <a:ext uri="{FF2B5EF4-FFF2-40B4-BE49-F238E27FC236}">
                <a16:creationId xmlns:a16="http://schemas.microsoft.com/office/drawing/2014/main" id="{FA0E8EB6-FF63-411A-9733-E7899FB20D34}"/>
              </a:ext>
            </a:extLst>
          </p:cNvPr>
          <p:cNvSpPr txBox="1"/>
          <p:nvPr/>
        </p:nvSpPr>
        <p:spPr>
          <a:xfrm>
            <a:off x="4422611" y="3156360"/>
            <a:ext cx="624221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1" dirty="0">
                <a:latin typeface="Courier New" pitchFamily="49" charset="0"/>
              </a:rPr>
              <a:t>for x in range(3):</a:t>
            </a:r>
            <a:r>
              <a:rPr lang="zh-TW" altLang="en-US" sz="1600" b="1" spc="-151" dirty="0">
                <a:latin typeface="Courier New" pitchFamily="49" charset="0"/>
              </a:rPr>
              <a:t> </a:t>
            </a:r>
            <a:r>
              <a:rPr lang="en-US" altLang="zh-TW" sz="1600" b="1" spc="-151" dirty="0">
                <a:latin typeface="Courier New" pitchFamily="49" charset="0"/>
              </a:rPr>
              <a:t>#0, 1, 2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  x += 1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  for y in range(3): #0, 1, 2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    y += 1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    print("(" + str(x) + ", " + str(y) + ")", end = " ")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  print()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F88FC5EE-5F1A-44FC-A21F-FF2BBD7CA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768" y="4984283"/>
            <a:ext cx="2232026" cy="924459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D69E8C9-E4BD-4744-B7A6-98E35C9B9A97}"/>
              </a:ext>
            </a:extLst>
          </p:cNvPr>
          <p:cNvCxnSpPr/>
          <p:nvPr/>
        </p:nvCxnSpPr>
        <p:spPr>
          <a:xfrm>
            <a:off x="4102100" y="965200"/>
            <a:ext cx="0" cy="517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FEA5D59-F9D0-F4FB-0549-B200D78FC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768" y="1224027"/>
            <a:ext cx="1759931" cy="149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7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    while</a:t>
            </a:r>
            <a:r>
              <a:rPr lang="zh-TW" altLang="en-US" sz="2400" dirty="0"/>
              <a:t>迴圈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2C4618-9BFD-40DC-A29A-581EA7D6630A}"/>
              </a:ext>
            </a:extLst>
          </p:cNvPr>
          <p:cNvSpPr txBox="1"/>
          <p:nvPr/>
        </p:nvSpPr>
        <p:spPr bwMode="auto">
          <a:xfrm>
            <a:off x="704934" y="2397948"/>
            <a:ext cx="2232025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反轉數字 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ex :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輸入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123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輸出 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: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321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a = int(input())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reverse = 0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while a != 0: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temp = a % 10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reverse = reverse*10 + temp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a = a // 10</a:t>
            </a:r>
          </a:p>
          <a:p>
            <a:pPr eaLnBrk="1" hangingPunct="1"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print(reverse)</a:t>
            </a:r>
          </a:p>
        </p:txBody>
      </p:sp>
      <p:sp>
        <p:nvSpPr>
          <p:cNvPr id="20" name="文字方塊 4">
            <a:extLst>
              <a:ext uri="{FF2B5EF4-FFF2-40B4-BE49-F238E27FC236}">
                <a16:creationId xmlns:a16="http://schemas.microsoft.com/office/drawing/2014/main" id="{FA0E8EB6-FF63-411A-9733-E7899FB20D34}"/>
              </a:ext>
            </a:extLst>
          </p:cNvPr>
          <p:cNvSpPr txBox="1"/>
          <p:nvPr/>
        </p:nvSpPr>
        <p:spPr>
          <a:xfrm>
            <a:off x="10225665" y="1068798"/>
            <a:ext cx="1189621" cy="3429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1" dirty="0">
                <a:latin typeface="Courier New" pitchFamily="49" charset="0"/>
              </a:rPr>
              <a:t>continue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D69E8C9-E4BD-4744-B7A6-98E35C9B9A97}"/>
              </a:ext>
            </a:extLst>
          </p:cNvPr>
          <p:cNvCxnSpPr/>
          <p:nvPr/>
        </p:nvCxnSpPr>
        <p:spPr>
          <a:xfrm>
            <a:off x="4102100" y="965200"/>
            <a:ext cx="0" cy="517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E7FE26-6A3F-964F-2088-AF853B9461A7}"/>
              </a:ext>
            </a:extLst>
          </p:cNvPr>
          <p:cNvSpPr txBox="1"/>
          <p:nvPr/>
        </p:nvSpPr>
        <p:spPr>
          <a:xfrm>
            <a:off x="704934" y="1161462"/>
            <a:ext cx="2340819" cy="5847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while</a:t>
            </a:r>
            <a:r>
              <a:rPr lang="en-US" altLang="zh-TW" sz="1600" b="1" spc="-151" dirty="0">
                <a:latin typeface="Courier New" pitchFamily="49" charset="0"/>
              </a:rPr>
              <a:t> condition: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1" dirty="0">
                <a:latin typeface="Courier New" pitchFamily="49" charset="0"/>
              </a:rPr>
              <a:t>  </a:t>
            </a:r>
            <a:r>
              <a:rPr lang="en-US" altLang="zh-TW" sz="1600" b="1" i="1" u="sng" spc="-151" dirty="0">
                <a:latin typeface="Courier New" pitchFamily="49" charset="0"/>
                <a:cs typeface="Courier New" pitchFamily="49" charset="0"/>
              </a:rPr>
              <a:t>statements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4">
            <a:extLst>
              <a:ext uri="{FF2B5EF4-FFF2-40B4-BE49-F238E27FC236}">
                <a16:creationId xmlns:a16="http://schemas.microsoft.com/office/drawing/2014/main" id="{306DE993-ABE9-9858-2440-A03565D4CA64}"/>
              </a:ext>
            </a:extLst>
          </p:cNvPr>
          <p:cNvSpPr txBox="1"/>
          <p:nvPr/>
        </p:nvSpPr>
        <p:spPr>
          <a:xfrm>
            <a:off x="5158448" y="1068798"/>
            <a:ext cx="1189621" cy="3429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1" dirty="0">
                <a:latin typeface="Courier New" pitchFamily="49" charset="0"/>
              </a:rPr>
              <a:t>break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8AA3B7A-0A21-0E1B-4DDA-565D0D7B3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34" y="5187045"/>
            <a:ext cx="1390527" cy="834317"/>
          </a:xfrm>
          <a:prstGeom prst="rect">
            <a:avLst/>
          </a:prstGeom>
        </p:spPr>
      </p:pic>
      <p:sp>
        <p:nvSpPr>
          <p:cNvPr id="16" name="文字方塊 4">
            <a:extLst>
              <a:ext uri="{FF2B5EF4-FFF2-40B4-BE49-F238E27FC236}">
                <a16:creationId xmlns:a16="http://schemas.microsoft.com/office/drawing/2014/main" id="{5EB419E1-FA1B-9C73-0D3C-59C7C69CACAF}"/>
              </a:ext>
            </a:extLst>
          </p:cNvPr>
          <p:cNvSpPr txBox="1"/>
          <p:nvPr/>
        </p:nvSpPr>
        <p:spPr>
          <a:xfrm>
            <a:off x="8783273" y="3384965"/>
            <a:ext cx="3245975" cy="15696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= 0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while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&lt; 10: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 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= i+1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  if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== 4: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    continue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  print(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,end = "")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920A5EEF-7DFB-A607-3A1C-81A7DF8A8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431" y="5415539"/>
            <a:ext cx="2479780" cy="5213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D6DE0A3-9DFE-4E2F-4A6B-528ED3A9C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448" y="1428955"/>
            <a:ext cx="5860823" cy="190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4">
            <a:extLst>
              <a:ext uri="{FF2B5EF4-FFF2-40B4-BE49-F238E27FC236}">
                <a16:creationId xmlns:a16="http://schemas.microsoft.com/office/drawing/2014/main" id="{E80BA4B0-F6C3-3930-004C-5203983ABD7D}"/>
              </a:ext>
            </a:extLst>
          </p:cNvPr>
          <p:cNvSpPr txBox="1"/>
          <p:nvPr/>
        </p:nvSpPr>
        <p:spPr>
          <a:xfrm>
            <a:off x="4762433" y="3302429"/>
            <a:ext cx="3171272" cy="181588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= 0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while True :   #while </a:t>
            </a:r>
            <a:r>
              <a:rPr lang="zh-TW" altLang="en-US" sz="1600" b="1" spc="-151" dirty="0">
                <a:latin typeface="Courier New" pitchFamily="49" charset="0"/>
              </a:rPr>
              <a:t>判別為真，一直持續下去</a:t>
            </a:r>
          </a:p>
          <a:p>
            <a:r>
              <a:rPr lang="zh-TW" altLang="en-US" sz="1600" b="1" spc="-151" dirty="0">
                <a:latin typeface="Courier New" pitchFamily="49" charset="0"/>
              </a:rPr>
              <a:t> 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= i+1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  print(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,</a:t>
            </a:r>
            <a:r>
              <a:rPr lang="en-US" altLang="zh-TW" sz="1600" b="1" spc="-151" dirty="0" err="1">
                <a:latin typeface="Courier New" pitchFamily="49" charset="0"/>
              </a:rPr>
              <a:t>emd</a:t>
            </a:r>
            <a:r>
              <a:rPr lang="en-US" altLang="zh-TW" sz="1600" b="1" spc="-151" dirty="0">
                <a:latin typeface="Courier New" pitchFamily="49" charset="0"/>
              </a:rPr>
              <a:t>="")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  if 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 == 10: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    break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1E643E0E-C406-7786-2D94-710D7D310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316" y="5317985"/>
            <a:ext cx="1906592" cy="56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8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Exercise 2 – </a:t>
            </a:r>
            <a:r>
              <a:rPr lang="zh-TW" altLang="en-US" sz="2400" dirty="0"/>
              <a:t>九九乘法表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698AF4-6BA6-48BE-B3A6-CFBD0584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60600"/>
            <a:ext cx="7467600" cy="27051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AD07216-FD00-47EE-8994-C9EAF2A649F6}"/>
              </a:ext>
            </a:extLst>
          </p:cNvPr>
          <p:cNvSpPr txBox="1"/>
          <p:nvPr/>
        </p:nvSpPr>
        <p:spPr>
          <a:xfrm>
            <a:off x="1665922" y="1264919"/>
            <a:ext cx="536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九九乘法表 </a:t>
            </a:r>
            <a:r>
              <a:rPr lang="en-US" altLang="zh-TW" sz="2400" dirty="0"/>
              <a:t>(</a:t>
            </a:r>
            <a:r>
              <a:rPr lang="zh-TW" altLang="en-US" sz="2400" dirty="0"/>
              <a:t>印出結果</a:t>
            </a:r>
            <a:r>
              <a:rPr lang="en-US" altLang="zh-TW" sz="2400" dirty="0"/>
              <a:t>)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40E62B6-78A7-4E0D-B38A-8E8055E617F4}"/>
              </a:ext>
            </a:extLst>
          </p:cNvPr>
          <p:cNvSpPr/>
          <p:nvPr/>
        </p:nvSpPr>
        <p:spPr>
          <a:xfrm>
            <a:off x="1429702" y="1444952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060561-B81B-466A-92E1-46F12FCDC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499716"/>
            <a:ext cx="1238250" cy="55245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9576A0E-AEA0-47DB-A86C-F8CE065125A2}"/>
              </a:ext>
            </a:extLst>
          </p:cNvPr>
          <p:cNvSpPr txBox="1"/>
          <p:nvPr/>
        </p:nvSpPr>
        <p:spPr>
          <a:xfrm>
            <a:off x="3779202" y="5509567"/>
            <a:ext cx="536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同一個迴圈在同一排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45355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143E5B74-EEB3-4B05-983D-A1B51B72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671762"/>
            <a:ext cx="10039350" cy="151447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6404B90-EC90-4EF5-B0DB-69AD3E36E24C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Exercise 2 – </a:t>
            </a:r>
            <a:r>
              <a:rPr lang="zh-TW" altLang="en-US" sz="2400" dirty="0"/>
              <a:t>九九乘法表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5EF4D3-D902-4889-BB78-AAB525D16779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9DD9EC-C1B5-403D-B15B-03E42698BD79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</a:t>
            </a:r>
            <a:r>
              <a:rPr lang="zh-TW" altLang="en-US" sz="2400" dirty="0"/>
              <a:t>串列 </a:t>
            </a:r>
            <a:r>
              <a:rPr lang="en-US" altLang="zh-TW" sz="2400" dirty="0"/>
              <a:t>list</a:t>
            </a:r>
            <a:r>
              <a:rPr lang="zh-TW" altLang="en-US" sz="2400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AD61478-91C2-45DE-B78F-4530B6CF93A0}"/>
              </a:ext>
            </a:extLst>
          </p:cNvPr>
          <p:cNvSpPr txBox="1"/>
          <p:nvPr/>
        </p:nvSpPr>
        <p:spPr>
          <a:xfrm>
            <a:off x="3561069" y="27004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0</a:t>
            </a:r>
            <a:endParaRPr kumimoji="1"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4598C55-BAA7-4932-86E7-03F83506519D}"/>
              </a:ext>
            </a:extLst>
          </p:cNvPr>
          <p:cNvSpPr txBox="1"/>
          <p:nvPr/>
        </p:nvSpPr>
        <p:spPr>
          <a:xfrm>
            <a:off x="4927567" y="27004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1</a:t>
            </a:r>
            <a:endParaRPr kumimoji="1" lang="zh-TW" altLang="en-US" sz="28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32C28ED-6986-4656-829E-83FA1D1D50CA}"/>
              </a:ext>
            </a:extLst>
          </p:cNvPr>
          <p:cNvSpPr txBox="1"/>
          <p:nvPr/>
        </p:nvSpPr>
        <p:spPr>
          <a:xfrm>
            <a:off x="6309091" y="27004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2</a:t>
            </a:r>
            <a:endParaRPr kumimoji="1" lang="zh-TW" altLang="en-US" sz="28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218BA0-033C-441E-A81E-205EF57BCB77}"/>
              </a:ext>
            </a:extLst>
          </p:cNvPr>
          <p:cNvSpPr txBox="1"/>
          <p:nvPr/>
        </p:nvSpPr>
        <p:spPr>
          <a:xfrm>
            <a:off x="7650596" y="27004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3</a:t>
            </a:r>
            <a:endParaRPr kumimoji="1" lang="zh-TW" altLang="en-US" sz="28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E3B7781-FB64-4FA9-A4DA-9ACFF8AF70CB}"/>
              </a:ext>
            </a:extLst>
          </p:cNvPr>
          <p:cNvSpPr txBox="1"/>
          <p:nvPr/>
        </p:nvSpPr>
        <p:spPr>
          <a:xfrm>
            <a:off x="10262536" y="2700498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n-1</a:t>
            </a:r>
            <a:endParaRPr kumimoji="1"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EBACE9B-04A9-4A72-BA07-DE5418F845B6}"/>
              </a:ext>
            </a:extLst>
          </p:cNvPr>
          <p:cNvSpPr txBox="1"/>
          <p:nvPr/>
        </p:nvSpPr>
        <p:spPr>
          <a:xfrm>
            <a:off x="8922710" y="270049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…</a:t>
            </a:r>
            <a:endParaRPr kumimoji="1"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05EB580-83A4-4551-817C-2CEFD7B1E604}"/>
              </a:ext>
            </a:extLst>
          </p:cNvPr>
          <p:cNvSpPr txBox="1"/>
          <p:nvPr/>
        </p:nvSpPr>
        <p:spPr>
          <a:xfrm>
            <a:off x="1422387" y="2881840"/>
            <a:ext cx="1418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/>
              <a:t>索引</a:t>
            </a:r>
            <a:r>
              <a:rPr kumimoji="1" lang="en-US" altLang="zh-TW" sz="2000" dirty="0"/>
              <a:t>(index)</a:t>
            </a:r>
            <a:endParaRPr kumimoji="1" lang="zh-TW" altLang="en-US" sz="2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11A271D-938B-4EE5-A841-90376E10D097}"/>
              </a:ext>
            </a:extLst>
          </p:cNvPr>
          <p:cNvSpPr txBox="1"/>
          <p:nvPr/>
        </p:nvSpPr>
        <p:spPr>
          <a:xfrm>
            <a:off x="752139" y="3855516"/>
            <a:ext cx="1979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/>
              <a:t>元素值</a:t>
            </a:r>
            <a:r>
              <a:rPr kumimoji="1" lang="en-US" altLang="zh-TW" sz="2000" dirty="0"/>
              <a:t>(element)</a:t>
            </a:r>
          </a:p>
        </p:txBody>
      </p:sp>
      <p:graphicFrame>
        <p:nvGraphicFramePr>
          <p:cNvPr id="25" name="表格 21">
            <a:extLst>
              <a:ext uri="{FF2B5EF4-FFF2-40B4-BE49-F238E27FC236}">
                <a16:creationId xmlns:a16="http://schemas.microsoft.com/office/drawing/2014/main" id="{B0AE4153-1DE4-40B0-B5C2-913567D52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21694"/>
              </p:ext>
            </p:extLst>
          </p:nvPr>
        </p:nvGraphicFramePr>
        <p:xfrm>
          <a:off x="3081127" y="3507853"/>
          <a:ext cx="8128002" cy="1064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700832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642622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75950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6936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856390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63338748"/>
                    </a:ext>
                  </a:extLst>
                </a:gridCol>
              </a:tblGrid>
              <a:tr h="106488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32874"/>
                  </a:ext>
                </a:extLst>
              </a:tr>
            </a:tbl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1CE6A6DA-FF6D-42AE-9449-C88BC7A2ECB2}"/>
              </a:ext>
            </a:extLst>
          </p:cNvPr>
          <p:cNvSpPr txBox="1"/>
          <p:nvPr/>
        </p:nvSpPr>
        <p:spPr>
          <a:xfrm>
            <a:off x="3500804" y="373838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89</a:t>
            </a:r>
            <a:endParaRPr kumimoji="1"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5F33F52-2FB1-42F9-B12F-F8E894E3EFA0}"/>
              </a:ext>
            </a:extLst>
          </p:cNvPr>
          <p:cNvSpPr txBox="1"/>
          <p:nvPr/>
        </p:nvSpPr>
        <p:spPr>
          <a:xfrm>
            <a:off x="4836196" y="373838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55</a:t>
            </a:r>
            <a:endParaRPr kumimoji="1" lang="zh-TW" altLang="en-US" sz="28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1B54621-EF09-41BD-A200-46A8C1305970}"/>
              </a:ext>
            </a:extLst>
          </p:cNvPr>
          <p:cNvSpPr txBox="1"/>
          <p:nvPr/>
        </p:nvSpPr>
        <p:spPr>
          <a:xfrm>
            <a:off x="6216017" y="373838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73</a:t>
            </a:r>
            <a:endParaRPr kumimoji="1" lang="zh-TW" altLang="en-US" sz="28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C94F8D8-6C99-4093-A67A-3B4A3EB343AC}"/>
              </a:ext>
            </a:extLst>
          </p:cNvPr>
          <p:cNvSpPr txBox="1"/>
          <p:nvPr/>
        </p:nvSpPr>
        <p:spPr>
          <a:xfrm>
            <a:off x="7595838" y="373838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66</a:t>
            </a:r>
            <a:endParaRPr kumimoji="1" lang="zh-TW" altLang="en-US" sz="28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FBF4280-94D5-4F63-AEAA-F65591D07F9E}"/>
              </a:ext>
            </a:extLst>
          </p:cNvPr>
          <p:cNvSpPr txBox="1"/>
          <p:nvPr/>
        </p:nvSpPr>
        <p:spPr>
          <a:xfrm>
            <a:off x="10206239" y="373838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100</a:t>
            </a:r>
            <a:endParaRPr kumimoji="1" lang="zh-TW" altLang="en-US" sz="28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EA6BB2E-84CE-455F-B36C-0DDF4615EB9A}"/>
              </a:ext>
            </a:extLst>
          </p:cNvPr>
          <p:cNvSpPr txBox="1"/>
          <p:nvPr/>
        </p:nvSpPr>
        <p:spPr>
          <a:xfrm>
            <a:off x="8922710" y="373838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…</a:t>
            </a:r>
            <a:endParaRPr kumimoji="1"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5793455-477D-48EB-81FB-783581DD8833}"/>
              </a:ext>
            </a:extLst>
          </p:cNvPr>
          <p:cNvSpPr txBox="1"/>
          <p:nvPr/>
        </p:nvSpPr>
        <p:spPr>
          <a:xfrm>
            <a:off x="1261137" y="1459355"/>
            <a:ext cx="403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儲存一連串有順序性的元素</a:t>
            </a:r>
            <a:endParaRPr lang="en-US" altLang="zh-TW" sz="2400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FDD37A26-56E5-47C1-A60F-DED0A97C908F}"/>
              </a:ext>
            </a:extLst>
          </p:cNvPr>
          <p:cNvSpPr/>
          <p:nvPr/>
        </p:nvSpPr>
        <p:spPr>
          <a:xfrm>
            <a:off x="1084262" y="1627541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91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</a:t>
            </a:r>
            <a:r>
              <a:rPr lang="zh-TW" altLang="en-US" sz="2400" dirty="0"/>
              <a:t>串列 </a:t>
            </a:r>
            <a:r>
              <a:rPr lang="en-US" altLang="zh-TW" sz="2400" dirty="0"/>
              <a:t>list</a:t>
            </a:r>
            <a:r>
              <a:rPr lang="zh-TW" altLang="en-US" sz="2400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B55BB20-2C8A-41AE-94BA-823F3C879626}"/>
              </a:ext>
            </a:extLst>
          </p:cNvPr>
          <p:cNvSpPr txBox="1"/>
          <p:nvPr/>
        </p:nvSpPr>
        <p:spPr>
          <a:xfrm>
            <a:off x="1665922" y="1427479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串列 </a:t>
            </a:r>
            <a:r>
              <a:rPr lang="en-US" altLang="zh-TW" sz="2400" dirty="0"/>
              <a:t>list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C148813-E462-4039-B30F-1D20DD3F5896}"/>
              </a:ext>
            </a:extLst>
          </p:cNvPr>
          <p:cNvSpPr/>
          <p:nvPr/>
        </p:nvSpPr>
        <p:spPr>
          <a:xfrm>
            <a:off x="1429702" y="1607512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5E661B-5FC8-4E6D-B615-D31D25428152}"/>
              </a:ext>
            </a:extLst>
          </p:cNvPr>
          <p:cNvSpPr txBox="1"/>
          <p:nvPr/>
        </p:nvSpPr>
        <p:spPr>
          <a:xfrm>
            <a:off x="1665922" y="1949488"/>
            <a:ext cx="4033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儲存一連串有順序性的元素</a:t>
            </a:r>
            <a:endParaRPr lang="en-US" altLang="zh-TW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09549F0-3266-44E8-829C-BE2B2A67548D}"/>
              </a:ext>
            </a:extLst>
          </p:cNvPr>
          <p:cNvSpPr txBox="1"/>
          <p:nvPr/>
        </p:nvSpPr>
        <p:spPr>
          <a:xfrm>
            <a:off x="1665922" y="2600343"/>
            <a:ext cx="3261678" cy="187128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alist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[90, 8.7, "hey"]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alist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len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alist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alist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[1])  #index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alist.append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(44)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alist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latin typeface="Courier New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BBA2842-D20B-4C02-9200-0B012795A484}"/>
              </a:ext>
            </a:extLst>
          </p:cNvPr>
          <p:cNvSpPr txBox="1"/>
          <p:nvPr/>
        </p:nvSpPr>
        <p:spPr>
          <a:xfrm>
            <a:off x="6070920" y="1424939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一維串列</a:t>
            </a:r>
            <a:endParaRPr lang="en-US" altLang="zh-TW" sz="2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2D451DF-8300-4A52-B7F8-3CE5308C94B9}"/>
              </a:ext>
            </a:extLst>
          </p:cNvPr>
          <p:cNvSpPr/>
          <p:nvPr/>
        </p:nvSpPr>
        <p:spPr>
          <a:xfrm>
            <a:off x="5834700" y="1604972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E9B2145-D120-4F1F-ABCE-495D2B63AC79}"/>
              </a:ext>
            </a:extLst>
          </p:cNvPr>
          <p:cNvSpPr txBox="1"/>
          <p:nvPr/>
        </p:nvSpPr>
        <p:spPr>
          <a:xfrm>
            <a:off x="5699760" y="2401752"/>
            <a:ext cx="5351460" cy="156966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score = [89, 55, 73, 66]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sum = 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in range(4):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#0, 1, 2, 3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sum = sum + score[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print("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第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 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i+1, "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位同學成績為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",score[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print(sum)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621C628-79CF-46A5-88B0-ED87FCF52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60" y="4161440"/>
            <a:ext cx="2000250" cy="12192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DC5D1C-9644-4046-956F-142F920D3B1E}"/>
              </a:ext>
            </a:extLst>
          </p:cNvPr>
          <p:cNvSpPr txBox="1"/>
          <p:nvPr/>
        </p:nvSpPr>
        <p:spPr>
          <a:xfrm>
            <a:off x="5699760" y="1949488"/>
            <a:ext cx="4033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成績計算</a:t>
            </a:r>
            <a:endParaRPr lang="en-US" altLang="zh-TW" sz="20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7EF37DF9-22E0-4483-8448-983EE947F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922" y="4722370"/>
            <a:ext cx="21240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63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</a:t>
            </a:r>
            <a:r>
              <a:rPr lang="zh-TW" altLang="en-US" sz="2400" dirty="0"/>
              <a:t>串列 </a:t>
            </a:r>
            <a:r>
              <a:rPr lang="en-US" altLang="zh-TW" sz="2400" dirty="0"/>
              <a:t>list</a:t>
            </a:r>
            <a:r>
              <a:rPr lang="zh-TW" altLang="en-US" sz="2400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BBA2842-D20B-4C02-9200-0B012795A484}"/>
              </a:ext>
            </a:extLst>
          </p:cNvPr>
          <p:cNvSpPr txBox="1"/>
          <p:nvPr/>
        </p:nvSpPr>
        <p:spPr>
          <a:xfrm>
            <a:off x="1163640" y="1424939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一維串列</a:t>
            </a:r>
            <a:endParaRPr lang="en-US" altLang="zh-TW" sz="2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2D451DF-8300-4A52-B7F8-3CE5308C94B9}"/>
              </a:ext>
            </a:extLst>
          </p:cNvPr>
          <p:cNvSpPr/>
          <p:nvPr/>
        </p:nvSpPr>
        <p:spPr>
          <a:xfrm>
            <a:off x="927420" y="1604972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E9B2145-D120-4F1F-ABCE-495D2B63AC79}"/>
              </a:ext>
            </a:extLst>
          </p:cNvPr>
          <p:cNvSpPr txBox="1"/>
          <p:nvPr/>
        </p:nvSpPr>
        <p:spPr>
          <a:xfrm>
            <a:off x="792480" y="2401752"/>
            <a:ext cx="3596640" cy="181588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fib = [0]*10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fib[0] = 1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fib[1] = 1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in range(2,10):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#2,3,…,9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fib[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 = fib[i-1] + fib[i-2]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in range(10):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print(i+1, fib[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DC5D1C-9644-4046-956F-142F920D3B1E}"/>
              </a:ext>
            </a:extLst>
          </p:cNvPr>
          <p:cNvSpPr txBox="1"/>
          <p:nvPr/>
        </p:nvSpPr>
        <p:spPr>
          <a:xfrm>
            <a:off x="792480" y="1949488"/>
            <a:ext cx="4033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費式數列</a:t>
            </a:r>
            <a:endParaRPr lang="en-US" altLang="zh-TW" sz="20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D5F50DE-7CEA-4E25-912E-1908D8A9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4420795"/>
            <a:ext cx="576260" cy="183780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096E4CC7-580E-4FDB-A2D0-4EA05C4E3AE7}"/>
              </a:ext>
            </a:extLst>
          </p:cNvPr>
          <p:cNvSpPr txBox="1"/>
          <p:nvPr/>
        </p:nvSpPr>
        <p:spPr>
          <a:xfrm>
            <a:off x="5974080" y="1424939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二維串列</a:t>
            </a:r>
            <a:endParaRPr lang="en-US" altLang="zh-TW" sz="2400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BF4EE66E-A9E4-4C6A-AD96-753ADE8F9D28}"/>
              </a:ext>
            </a:extLst>
          </p:cNvPr>
          <p:cNvSpPr/>
          <p:nvPr/>
        </p:nvSpPr>
        <p:spPr>
          <a:xfrm>
            <a:off x="5737860" y="1604972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8C7A418-7D04-496B-8BFB-9773E9A8A4A1}"/>
              </a:ext>
            </a:extLst>
          </p:cNvPr>
          <p:cNvSpPr txBox="1"/>
          <p:nvPr/>
        </p:nvSpPr>
        <p:spPr>
          <a:xfrm>
            <a:off x="5737860" y="2060085"/>
            <a:ext cx="4544060" cy="304698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score = []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in range(2):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score.append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([0]*3)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print(score)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score[0][0]=79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score[0][1]=89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score[0][2]=99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score[1][0]=57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score[1][1]=54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score[1][2]=60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print(score)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6F1B6F0-1658-4E2F-8C40-4E6EBBF970BF}"/>
              </a:ext>
            </a:extLst>
          </p:cNvPr>
          <p:cNvSpPr txBox="1"/>
          <p:nvPr/>
        </p:nvSpPr>
        <p:spPr>
          <a:xfrm>
            <a:off x="5737860" y="5412312"/>
            <a:ext cx="4544060" cy="33855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score = [[79,89,99],[57,54,60]]</a:t>
            </a:r>
          </a:p>
        </p:txBody>
      </p:sp>
    </p:spTree>
    <p:extLst>
      <p:ext uri="{BB962C8B-B14F-4D97-AF65-F5344CB8AC3E}">
        <p14:creationId xmlns:p14="http://schemas.microsoft.com/office/powerpoint/2010/main" val="805244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</a:t>
            </a:r>
            <a:r>
              <a:rPr lang="zh-TW" altLang="en-US" sz="2400" dirty="0"/>
              <a:t>字典 </a:t>
            </a:r>
            <a:r>
              <a:rPr lang="en-US" altLang="zh-TW" sz="2400" dirty="0"/>
              <a:t>dictionary</a:t>
            </a:r>
            <a:endParaRPr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圓角矩形 25">
            <a:extLst>
              <a:ext uri="{FF2B5EF4-FFF2-40B4-BE49-F238E27FC236}">
                <a16:creationId xmlns:a16="http://schemas.microsoft.com/office/drawing/2014/main" id="{1E7CFC8F-4B6E-4B5A-9FB3-A078A7DF3D9A}"/>
              </a:ext>
            </a:extLst>
          </p:cNvPr>
          <p:cNvSpPr/>
          <p:nvPr/>
        </p:nvSpPr>
        <p:spPr>
          <a:xfrm>
            <a:off x="6646045" y="2748848"/>
            <a:ext cx="3259326" cy="12279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/>
              <a:t>…</a:t>
            </a:r>
            <a:endParaRPr kumimoji="1" lang="zh-TW" altLang="en-US" sz="2800" dirty="0"/>
          </a:p>
        </p:txBody>
      </p:sp>
      <p:sp>
        <p:nvSpPr>
          <p:cNvPr id="16" name="圓角矩形 2">
            <a:extLst>
              <a:ext uri="{FF2B5EF4-FFF2-40B4-BE49-F238E27FC236}">
                <a16:creationId xmlns:a16="http://schemas.microsoft.com/office/drawing/2014/main" id="{E284A344-B617-4557-BB01-713581AF4DC1}"/>
              </a:ext>
            </a:extLst>
          </p:cNvPr>
          <p:cNvSpPr/>
          <p:nvPr/>
        </p:nvSpPr>
        <p:spPr>
          <a:xfrm>
            <a:off x="1310148" y="1480019"/>
            <a:ext cx="9571703" cy="47047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18" name="表格 6">
            <a:extLst>
              <a:ext uri="{FF2B5EF4-FFF2-40B4-BE49-F238E27FC236}">
                <a16:creationId xmlns:a16="http://schemas.microsoft.com/office/drawing/2014/main" id="{C6554D9B-D541-4B1C-AE22-05A5D581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51017"/>
              </p:ext>
            </p:extLst>
          </p:nvPr>
        </p:nvGraphicFramePr>
        <p:xfrm>
          <a:off x="2227129" y="3620243"/>
          <a:ext cx="3115188" cy="681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594">
                  <a:extLst>
                    <a:ext uri="{9D8B030D-6E8A-4147-A177-3AD203B41FA5}">
                      <a16:colId xmlns:a16="http://schemas.microsoft.com/office/drawing/2014/main" val="1511217630"/>
                    </a:ext>
                  </a:extLst>
                </a:gridCol>
                <a:gridCol w="1557594">
                  <a:extLst>
                    <a:ext uri="{9D8B030D-6E8A-4147-A177-3AD203B41FA5}">
                      <a16:colId xmlns:a16="http://schemas.microsoft.com/office/drawing/2014/main" val="3764787731"/>
                    </a:ext>
                  </a:extLst>
                </a:gridCol>
              </a:tblGrid>
              <a:tr h="68143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29793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A4195D90-C690-4F1B-B0AC-E8DF5B5B9847}"/>
              </a:ext>
            </a:extLst>
          </p:cNvPr>
          <p:cNvSpPr txBox="1"/>
          <p:nvPr/>
        </p:nvSpPr>
        <p:spPr>
          <a:xfrm>
            <a:off x="2459292" y="3712619"/>
            <a:ext cx="125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‘Allen1’</a:t>
            </a:r>
            <a:endParaRPr kumimoji="1" lang="zh-TW" altLang="en-US" sz="28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FC4C58D-407D-4E2A-843D-1CA6DD0093AE}"/>
              </a:ext>
            </a:extLst>
          </p:cNvPr>
          <p:cNvSpPr txBox="1"/>
          <p:nvPr/>
        </p:nvSpPr>
        <p:spPr>
          <a:xfrm>
            <a:off x="4232785" y="3699348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180</a:t>
            </a:r>
            <a:endParaRPr kumimoji="1"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86A1AE4-44B5-4754-8233-8BE398BFDF57}"/>
              </a:ext>
            </a:extLst>
          </p:cNvPr>
          <p:cNvSpPr txBox="1"/>
          <p:nvPr/>
        </p:nvSpPr>
        <p:spPr>
          <a:xfrm>
            <a:off x="2549164" y="3155799"/>
            <a:ext cx="122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/>
              <a:t>鍵值</a:t>
            </a:r>
            <a:r>
              <a:rPr kumimoji="1" lang="en-US" altLang="zh-TW" sz="2000" dirty="0"/>
              <a:t>(Key)</a:t>
            </a:r>
            <a:endParaRPr kumimoji="1" lang="zh-TW" altLang="en-US" sz="2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751FC3A-2453-4AEB-AD11-9FB00CF2B62A}"/>
              </a:ext>
            </a:extLst>
          </p:cNvPr>
          <p:cNvSpPr txBox="1"/>
          <p:nvPr/>
        </p:nvSpPr>
        <p:spPr>
          <a:xfrm>
            <a:off x="3833572" y="3155799"/>
            <a:ext cx="1688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/>
              <a:t>字典值</a:t>
            </a:r>
            <a:r>
              <a:rPr kumimoji="1" lang="en-US" altLang="zh-TW" sz="2000" dirty="0"/>
              <a:t>(Value)</a:t>
            </a:r>
            <a:endParaRPr kumimoji="1" lang="zh-TW" altLang="en-US" sz="2000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23FE6D8-6858-4AD2-8A81-2EDE539F4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63" y="2582385"/>
            <a:ext cx="1239814" cy="573414"/>
          </a:xfrm>
          <a:prstGeom prst="rect">
            <a:avLst/>
          </a:prstGeom>
        </p:spPr>
      </p:pic>
      <p:pic>
        <p:nvPicPr>
          <p:cNvPr id="28" name="圖片 27" descr="一張含有 容器, 盒子, 木製的, 木頭 的圖片&#10;&#10;自動產生的描述">
            <a:extLst>
              <a:ext uri="{FF2B5EF4-FFF2-40B4-BE49-F238E27FC236}">
                <a16:creationId xmlns:a16="http://schemas.microsoft.com/office/drawing/2014/main" id="{944CBD6E-C2FA-4BAF-9FE3-DF9CE54AA4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799" b="19087"/>
          <a:stretch/>
        </p:blipFill>
        <p:spPr>
          <a:xfrm>
            <a:off x="3889559" y="2175815"/>
            <a:ext cx="1748010" cy="1015850"/>
          </a:xfrm>
          <a:prstGeom prst="rect">
            <a:avLst/>
          </a:prstGeom>
        </p:spPr>
      </p:pic>
      <p:sp>
        <p:nvSpPr>
          <p:cNvPr id="29" name="向右箭號 14">
            <a:extLst>
              <a:ext uri="{FF2B5EF4-FFF2-40B4-BE49-F238E27FC236}">
                <a16:creationId xmlns:a16="http://schemas.microsoft.com/office/drawing/2014/main" id="{DE121037-8BE5-47C4-8E9E-FC579EEDD04C}"/>
              </a:ext>
            </a:extLst>
          </p:cNvPr>
          <p:cNvSpPr/>
          <p:nvPr/>
        </p:nvSpPr>
        <p:spPr>
          <a:xfrm>
            <a:off x="3679813" y="2667280"/>
            <a:ext cx="307517" cy="3632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圓角矩形 15">
            <a:extLst>
              <a:ext uri="{FF2B5EF4-FFF2-40B4-BE49-F238E27FC236}">
                <a16:creationId xmlns:a16="http://schemas.microsoft.com/office/drawing/2014/main" id="{31531350-71FC-4BF4-A0A0-F21C5D2FA4AB}"/>
              </a:ext>
            </a:extLst>
          </p:cNvPr>
          <p:cNvSpPr/>
          <p:nvPr/>
        </p:nvSpPr>
        <p:spPr>
          <a:xfrm>
            <a:off x="4363492" y="1081035"/>
            <a:ext cx="3259326" cy="8856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/>
              <a:t>‘My dictionary’</a:t>
            </a:r>
            <a:endParaRPr kumimoji="1" lang="zh-TW" altLang="en-US" sz="2800" dirty="0"/>
          </a:p>
        </p:txBody>
      </p:sp>
      <p:graphicFrame>
        <p:nvGraphicFramePr>
          <p:cNvPr id="32" name="表格 6">
            <a:extLst>
              <a:ext uri="{FF2B5EF4-FFF2-40B4-BE49-F238E27FC236}">
                <a16:creationId xmlns:a16="http://schemas.microsoft.com/office/drawing/2014/main" id="{C5A76D8C-AB19-4555-95A1-F7E965AC6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96117"/>
              </p:ext>
            </p:extLst>
          </p:nvPr>
        </p:nvGraphicFramePr>
        <p:xfrm>
          <a:off x="3987330" y="4951722"/>
          <a:ext cx="4011650" cy="8425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028">
                  <a:extLst>
                    <a:ext uri="{9D8B030D-6E8A-4147-A177-3AD203B41FA5}">
                      <a16:colId xmlns:a16="http://schemas.microsoft.com/office/drawing/2014/main" val="1511217630"/>
                    </a:ext>
                  </a:extLst>
                </a:gridCol>
                <a:gridCol w="2705622">
                  <a:extLst>
                    <a:ext uri="{9D8B030D-6E8A-4147-A177-3AD203B41FA5}">
                      <a16:colId xmlns:a16="http://schemas.microsoft.com/office/drawing/2014/main" val="3764787731"/>
                    </a:ext>
                  </a:extLst>
                </a:gridCol>
              </a:tblGrid>
              <a:tr h="84256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29793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E745FF6A-5923-4E2C-B92A-FBD8861B5247}"/>
              </a:ext>
            </a:extLst>
          </p:cNvPr>
          <p:cNvSpPr txBox="1"/>
          <p:nvPr/>
        </p:nvSpPr>
        <p:spPr>
          <a:xfrm>
            <a:off x="4099477" y="5117945"/>
            <a:ext cx="125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‘Allen2’</a:t>
            </a:r>
            <a:endParaRPr kumimoji="1" lang="zh-TW" altLang="en-US" sz="2800" dirty="0"/>
          </a:p>
        </p:txBody>
      </p:sp>
      <p:graphicFrame>
        <p:nvGraphicFramePr>
          <p:cNvPr id="34" name="表格 21">
            <a:extLst>
              <a:ext uri="{FF2B5EF4-FFF2-40B4-BE49-F238E27FC236}">
                <a16:creationId xmlns:a16="http://schemas.microsoft.com/office/drawing/2014/main" id="{32E706D5-4557-426D-8A9B-6618EB9BB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52721"/>
              </p:ext>
            </p:extLst>
          </p:nvPr>
        </p:nvGraphicFramePr>
        <p:xfrm>
          <a:off x="5438640" y="5141630"/>
          <a:ext cx="2436996" cy="495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332">
                  <a:extLst>
                    <a:ext uri="{9D8B030D-6E8A-4147-A177-3AD203B41FA5}">
                      <a16:colId xmlns:a16="http://schemas.microsoft.com/office/drawing/2014/main" val="2204481244"/>
                    </a:ext>
                  </a:extLst>
                </a:gridCol>
                <a:gridCol w="812332">
                  <a:extLst>
                    <a:ext uri="{9D8B030D-6E8A-4147-A177-3AD203B41FA5}">
                      <a16:colId xmlns:a16="http://schemas.microsoft.com/office/drawing/2014/main" val="3750970906"/>
                    </a:ext>
                  </a:extLst>
                </a:gridCol>
                <a:gridCol w="812332">
                  <a:extLst>
                    <a:ext uri="{9D8B030D-6E8A-4147-A177-3AD203B41FA5}">
                      <a16:colId xmlns:a16="http://schemas.microsoft.com/office/drawing/2014/main" val="4093509877"/>
                    </a:ext>
                  </a:extLst>
                </a:gridCol>
              </a:tblGrid>
              <a:tr h="49524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928169"/>
                  </a:ext>
                </a:extLst>
              </a:tr>
            </a:tbl>
          </a:graphicData>
        </a:graphic>
      </p:graphicFrame>
      <p:sp>
        <p:nvSpPr>
          <p:cNvPr id="35" name="文字方塊 34">
            <a:extLst>
              <a:ext uri="{FF2B5EF4-FFF2-40B4-BE49-F238E27FC236}">
                <a16:creationId xmlns:a16="http://schemas.microsoft.com/office/drawing/2014/main" id="{3478959A-3A09-40D0-9DB2-F374C2EA8C96}"/>
              </a:ext>
            </a:extLst>
          </p:cNvPr>
          <p:cNvSpPr txBox="1"/>
          <p:nvPr/>
        </p:nvSpPr>
        <p:spPr>
          <a:xfrm>
            <a:off x="5486414" y="5127644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180</a:t>
            </a:r>
            <a:endParaRPr kumimoji="1"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14A1D67-5A4F-4873-948C-0D7C9DC6BE57}"/>
              </a:ext>
            </a:extLst>
          </p:cNvPr>
          <p:cNvSpPr txBox="1"/>
          <p:nvPr/>
        </p:nvSpPr>
        <p:spPr>
          <a:xfrm>
            <a:off x="6396536" y="510804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70</a:t>
            </a:r>
            <a:endParaRPr kumimoji="1"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66E4F95-CEC2-4DCD-9794-0F43A0D298CD}"/>
              </a:ext>
            </a:extLst>
          </p:cNvPr>
          <p:cNvSpPr txBox="1"/>
          <p:nvPr/>
        </p:nvSpPr>
        <p:spPr>
          <a:xfrm>
            <a:off x="7285259" y="506883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…</a:t>
            </a:r>
            <a:endParaRPr kumimoji="1" lang="zh-TW" altLang="en-US" sz="2800" dirty="0"/>
          </a:p>
        </p:txBody>
      </p:sp>
      <p:sp>
        <p:nvSpPr>
          <p:cNvPr id="38" name="圓角矩形 24">
            <a:extLst>
              <a:ext uri="{FF2B5EF4-FFF2-40B4-BE49-F238E27FC236}">
                <a16:creationId xmlns:a16="http://schemas.microsoft.com/office/drawing/2014/main" id="{98DB8DAB-E8A5-4420-ACCB-28CC0FDA9CC9}"/>
              </a:ext>
            </a:extLst>
          </p:cNvPr>
          <p:cNvSpPr/>
          <p:nvPr/>
        </p:nvSpPr>
        <p:spPr>
          <a:xfrm>
            <a:off x="6941297" y="2426276"/>
            <a:ext cx="1511435" cy="6042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/>
              <a:t>‘Allen3’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5943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</a:t>
            </a:r>
            <a:r>
              <a:rPr lang="zh-TW" altLang="en-US" sz="2400" dirty="0"/>
              <a:t>字典 </a:t>
            </a:r>
            <a:r>
              <a:rPr lang="en-US" altLang="zh-TW" sz="2400" dirty="0"/>
              <a:t>dictionary</a:t>
            </a:r>
            <a:endParaRPr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AF93C7-3054-411A-9BF2-789A3057F620}"/>
              </a:ext>
            </a:extLst>
          </p:cNvPr>
          <p:cNvSpPr txBox="1"/>
          <p:nvPr/>
        </p:nvSpPr>
        <p:spPr>
          <a:xfrm>
            <a:off x="1076642" y="1153159"/>
            <a:ext cx="500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每個元素由</a:t>
            </a:r>
            <a:r>
              <a:rPr lang="en-US" altLang="zh-TW" sz="2400" dirty="0"/>
              <a:t>key</a:t>
            </a:r>
            <a:r>
              <a:rPr lang="zh-TW" altLang="en-US" sz="2400" dirty="0"/>
              <a:t>和</a:t>
            </a:r>
            <a:r>
              <a:rPr lang="en-US" altLang="zh-TW" sz="2400" dirty="0"/>
              <a:t>value</a:t>
            </a:r>
            <a:r>
              <a:rPr lang="zh-TW" altLang="en-US" sz="2400" dirty="0"/>
              <a:t>組成</a:t>
            </a:r>
            <a:endParaRPr lang="en-US" altLang="zh-TW" sz="2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75AD2A1-4B4D-4558-8687-EAC73C4B8BAE}"/>
              </a:ext>
            </a:extLst>
          </p:cNvPr>
          <p:cNvSpPr/>
          <p:nvPr/>
        </p:nvSpPr>
        <p:spPr>
          <a:xfrm>
            <a:off x="840422" y="1333192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7">
            <a:extLst>
              <a:ext uri="{FF2B5EF4-FFF2-40B4-BE49-F238E27FC236}">
                <a16:creationId xmlns:a16="http://schemas.microsoft.com/office/drawing/2014/main" id="{F9235F60-366B-42FC-91CB-856E9FE5B19E}"/>
              </a:ext>
            </a:extLst>
          </p:cNvPr>
          <p:cNvSpPr txBox="1"/>
          <p:nvPr/>
        </p:nvSpPr>
        <p:spPr bwMode="auto">
          <a:xfrm>
            <a:off x="840422" y="1712404"/>
            <a:ext cx="7155498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1" dirty="0" err="1">
                <a:latin typeface="Courier New" pitchFamily="49" charset="0"/>
              </a:rPr>
              <a:t>a_class</a:t>
            </a:r>
            <a:r>
              <a:rPr lang="en-US" altLang="zh-TW" sz="1600" b="1" spc="-151" dirty="0">
                <a:latin typeface="Courier New" pitchFamily="49" charset="0"/>
              </a:rPr>
              <a:t> = {"</a:t>
            </a:r>
            <a:r>
              <a:rPr lang="en-US" altLang="zh-TW" sz="1600" b="1" spc="-151" dirty="0" err="1">
                <a:latin typeface="Courier New" pitchFamily="49" charset="0"/>
              </a:rPr>
              <a:t>name":"dynamic</a:t>
            </a:r>
            <a:r>
              <a:rPr lang="en-US" altLang="zh-TW" sz="1600" b="1" spc="-151" dirty="0">
                <a:latin typeface="Courier New" pitchFamily="49" charset="0"/>
              </a:rPr>
              <a:t> programming", "</a:t>
            </a:r>
            <a:r>
              <a:rPr lang="en-US" altLang="zh-TW" sz="1600" b="1" spc="-151" dirty="0" err="1">
                <a:latin typeface="Courier New" pitchFamily="49" charset="0"/>
              </a:rPr>
              <a:t>prof":"tang</a:t>
            </a:r>
            <a:r>
              <a:rPr lang="en-US" altLang="zh-TW" sz="1600" b="1" spc="-151" dirty="0">
                <a:latin typeface="Courier New" pitchFamily="49" charset="0"/>
              </a:rPr>
              <a:t>", "hour":3}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print(</a:t>
            </a:r>
            <a:r>
              <a:rPr lang="en-US" altLang="zh-TW" sz="1600" b="1" spc="-151" dirty="0" err="1">
                <a:latin typeface="Courier New" pitchFamily="49" charset="0"/>
              </a:rPr>
              <a:t>a_class</a:t>
            </a:r>
            <a:r>
              <a:rPr lang="en-US" altLang="zh-TW" sz="1600" b="1" spc="-151" dirty="0">
                <a:latin typeface="Courier New" pitchFamily="49" charset="0"/>
              </a:rPr>
              <a:t>["name"])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print(</a:t>
            </a:r>
            <a:r>
              <a:rPr lang="en-US" altLang="zh-TW" sz="1600" b="1" spc="-151" dirty="0" err="1">
                <a:latin typeface="Courier New" pitchFamily="49" charset="0"/>
              </a:rPr>
              <a:t>a_class</a:t>
            </a:r>
            <a:r>
              <a:rPr lang="en-US" altLang="zh-TW" sz="1600" b="1" spc="-151" dirty="0">
                <a:latin typeface="Courier New" pitchFamily="49" charset="0"/>
              </a:rPr>
              <a:t>["hour"])</a:t>
            </a:r>
          </a:p>
          <a:p>
            <a:r>
              <a:rPr lang="en-US" altLang="zh-TW" sz="1600" b="1" spc="-151" dirty="0" err="1">
                <a:latin typeface="Courier New" pitchFamily="49" charset="0"/>
              </a:rPr>
              <a:t>a_class</a:t>
            </a:r>
            <a:r>
              <a:rPr lang="en-US" altLang="zh-TW" sz="1600" b="1" spc="-151" dirty="0">
                <a:latin typeface="Courier New" pitchFamily="49" charset="0"/>
              </a:rPr>
              <a:t>[“ta”] = “hung”</a:t>
            </a:r>
            <a:r>
              <a:rPr lang="zh-TW" altLang="en-US" sz="1600" b="1" spc="-151" dirty="0">
                <a:latin typeface="Courier New" pitchFamily="49" charset="0"/>
              </a:rPr>
              <a:t> </a:t>
            </a:r>
            <a:r>
              <a:rPr lang="en-US" altLang="zh-TW" sz="1600" b="1" spc="-151" dirty="0">
                <a:latin typeface="Courier New" pitchFamily="49" charset="0"/>
              </a:rPr>
              <a:t>#</a:t>
            </a:r>
            <a:r>
              <a:rPr lang="zh-TW" altLang="en-US" sz="1600" b="1" spc="-151" dirty="0">
                <a:latin typeface="Courier New" pitchFamily="49" charset="0"/>
              </a:rPr>
              <a:t>新增</a:t>
            </a:r>
            <a:endParaRPr lang="en-US" altLang="zh-TW" sz="1600" b="1" spc="-151" dirty="0">
              <a:latin typeface="Courier New" pitchFamily="49" charset="0"/>
            </a:endParaRPr>
          </a:p>
          <a:p>
            <a:r>
              <a:rPr lang="en-US" altLang="zh-TW" sz="1600" b="1" spc="-151" dirty="0">
                <a:latin typeface="Courier New" pitchFamily="49" charset="0"/>
              </a:rPr>
              <a:t>print(</a:t>
            </a:r>
            <a:r>
              <a:rPr lang="en-US" altLang="zh-TW" sz="1600" b="1" spc="-151" dirty="0" err="1">
                <a:latin typeface="Courier New" pitchFamily="49" charset="0"/>
              </a:rPr>
              <a:t>a_class</a:t>
            </a:r>
            <a:r>
              <a:rPr lang="en-US" altLang="zh-TW" sz="1600" b="1" spc="-151" dirty="0">
                <a:latin typeface="Courier New" pitchFamily="49" charset="0"/>
              </a:rPr>
              <a:t>)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print(</a:t>
            </a:r>
            <a:r>
              <a:rPr lang="en-US" altLang="zh-TW" sz="1600" b="1" spc="-151" dirty="0" err="1">
                <a:latin typeface="Courier New" pitchFamily="49" charset="0"/>
              </a:rPr>
              <a:t>a_class.keys</a:t>
            </a:r>
            <a:r>
              <a:rPr lang="en-US" altLang="zh-TW" sz="1600" b="1" spc="-151" dirty="0">
                <a:latin typeface="Courier New" pitchFamily="49" charset="0"/>
              </a:rPr>
              <a:t>())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print(</a:t>
            </a:r>
            <a:r>
              <a:rPr lang="en-US" altLang="zh-TW" sz="1600" b="1" spc="-151" dirty="0" err="1">
                <a:latin typeface="Courier New" pitchFamily="49" charset="0"/>
              </a:rPr>
              <a:t>a_class.values</a:t>
            </a:r>
            <a:r>
              <a:rPr lang="en-US" altLang="zh-TW" sz="1600" b="1" spc="-151" dirty="0">
                <a:latin typeface="Courier New" pitchFamily="49" charset="0"/>
              </a:rPr>
              <a:t>())</a:t>
            </a:r>
          </a:p>
        </p:txBody>
      </p:sp>
      <p:sp>
        <p:nvSpPr>
          <p:cNvPr id="11" name="文字方塊 7">
            <a:extLst>
              <a:ext uri="{FF2B5EF4-FFF2-40B4-BE49-F238E27FC236}">
                <a16:creationId xmlns:a16="http://schemas.microsoft.com/office/drawing/2014/main" id="{99CD3FBF-6F6E-4611-8ED9-536750DE2DA4}"/>
              </a:ext>
            </a:extLst>
          </p:cNvPr>
          <p:cNvSpPr txBox="1"/>
          <p:nvPr/>
        </p:nvSpPr>
        <p:spPr bwMode="auto">
          <a:xfrm>
            <a:off x="8154192" y="4094690"/>
            <a:ext cx="2542858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1" dirty="0" err="1">
                <a:latin typeface="Courier New" pitchFamily="49" charset="0"/>
              </a:rPr>
              <a:t>d_try</a:t>
            </a:r>
            <a:r>
              <a:rPr lang="en-US" altLang="zh-TW" sz="1600" b="1" spc="-151" dirty="0">
                <a:latin typeface="Courier New" pitchFamily="49" charset="0"/>
              </a:rPr>
              <a:t> = {}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for 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 in range(1, 4):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  j = "a" * 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endParaRPr lang="en-US" altLang="zh-TW" sz="1600" b="1" spc="-151" dirty="0">
              <a:latin typeface="Courier New" pitchFamily="49" charset="0"/>
            </a:endParaRPr>
          </a:p>
          <a:p>
            <a:r>
              <a:rPr lang="en-US" altLang="zh-TW" sz="1600" b="1" spc="-151" dirty="0">
                <a:latin typeface="Courier New" pitchFamily="49" charset="0"/>
              </a:rPr>
              <a:t>  </a:t>
            </a:r>
            <a:r>
              <a:rPr lang="en-US" altLang="zh-TW" sz="1600" b="1" spc="-151" dirty="0" err="1">
                <a:latin typeface="Courier New" pitchFamily="49" charset="0"/>
              </a:rPr>
              <a:t>d_try</a:t>
            </a:r>
            <a:r>
              <a:rPr lang="en-US" altLang="zh-TW" sz="1600" b="1" spc="-151" dirty="0">
                <a:latin typeface="Courier New" pitchFamily="49" charset="0"/>
              </a:rPr>
              <a:t>[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] = j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print(</a:t>
            </a:r>
            <a:r>
              <a:rPr lang="en-US" altLang="zh-TW" sz="1600" b="1" spc="-151" dirty="0" err="1">
                <a:latin typeface="Courier New" pitchFamily="49" charset="0"/>
              </a:rPr>
              <a:t>d_try</a:t>
            </a:r>
            <a:r>
              <a:rPr lang="en-US" altLang="zh-TW" sz="1600" b="1" spc="-151" dirty="0">
                <a:latin typeface="Courier New" pitchFamily="49" charset="0"/>
              </a:rPr>
              <a:t>)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E575927-AAB1-4EE2-A40D-E0277C07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192" y="5544268"/>
            <a:ext cx="2562225" cy="381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5BCA2CE-B06A-4A0D-B414-2B89A5B50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40" y="2378470"/>
            <a:ext cx="5936456" cy="1149816"/>
          </a:xfrm>
          <a:prstGeom prst="rect">
            <a:avLst/>
          </a:prstGeom>
        </p:spPr>
      </p:pic>
      <p:sp>
        <p:nvSpPr>
          <p:cNvPr id="20" name="文字方塊 7">
            <a:extLst>
              <a:ext uri="{FF2B5EF4-FFF2-40B4-BE49-F238E27FC236}">
                <a16:creationId xmlns:a16="http://schemas.microsoft.com/office/drawing/2014/main" id="{DBA317CB-1E85-408B-8051-30386CAC3292}"/>
              </a:ext>
            </a:extLst>
          </p:cNvPr>
          <p:cNvSpPr txBox="1"/>
          <p:nvPr/>
        </p:nvSpPr>
        <p:spPr bwMode="auto">
          <a:xfrm>
            <a:off x="840422" y="3602247"/>
            <a:ext cx="2542858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1" dirty="0">
                <a:latin typeface="Courier New" pitchFamily="49" charset="0"/>
              </a:rPr>
              <a:t>temp = </a:t>
            </a:r>
            <a:r>
              <a:rPr lang="en-US" altLang="zh-TW" sz="1600" b="1" spc="-151" dirty="0" err="1">
                <a:latin typeface="Courier New" pitchFamily="49" charset="0"/>
              </a:rPr>
              <a:t>a_class.items</a:t>
            </a:r>
            <a:r>
              <a:rPr lang="en-US" altLang="zh-TW" sz="1600" b="1" spc="-151" dirty="0">
                <a:latin typeface="Courier New" pitchFamily="49" charset="0"/>
              </a:rPr>
              <a:t>()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print(temp)</a:t>
            </a:r>
          </a:p>
          <a:p>
            <a:r>
              <a:rPr lang="en-US" altLang="zh-TW" sz="1600" b="1" spc="-151" dirty="0" err="1">
                <a:latin typeface="Courier New" pitchFamily="49" charset="0"/>
              </a:rPr>
              <a:t>s_class</a:t>
            </a:r>
            <a:r>
              <a:rPr lang="en-US" altLang="zh-TW" sz="1600" b="1" spc="-151" dirty="0">
                <a:latin typeface="Courier New" pitchFamily="49" charset="0"/>
              </a:rPr>
              <a:t> = sorted(temp)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print(</a:t>
            </a:r>
            <a:r>
              <a:rPr lang="en-US" altLang="zh-TW" sz="1600" b="1" spc="-151" dirty="0" err="1">
                <a:latin typeface="Courier New" pitchFamily="49" charset="0"/>
              </a:rPr>
              <a:t>s_class</a:t>
            </a:r>
            <a:r>
              <a:rPr lang="en-US" altLang="zh-TW" sz="1600" b="1" spc="-151" dirty="0">
                <a:latin typeface="Courier New" pitchFamily="49" charset="0"/>
              </a:rPr>
              <a:t>)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x, y = zip(*</a:t>
            </a:r>
            <a:r>
              <a:rPr lang="en-US" altLang="zh-TW" sz="1600" b="1" spc="-151" dirty="0" err="1">
                <a:latin typeface="Courier New" pitchFamily="49" charset="0"/>
              </a:rPr>
              <a:t>s_class</a:t>
            </a:r>
            <a:r>
              <a:rPr lang="en-US" altLang="zh-TW" sz="1600" b="1" spc="-151" dirty="0">
                <a:latin typeface="Courier New" pitchFamily="49" charset="0"/>
              </a:rPr>
              <a:t>)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print(x)</a:t>
            </a:r>
          </a:p>
          <a:p>
            <a:r>
              <a:rPr lang="en-US" altLang="zh-TW" sz="1600" b="1" spc="-151" dirty="0">
                <a:latin typeface="Courier New" pitchFamily="49" charset="0"/>
              </a:rPr>
              <a:t>print(y)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82F760B-DA93-4D0E-A6E0-7BD85005F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22" y="5542981"/>
            <a:ext cx="6561931" cy="820241"/>
          </a:xfrm>
          <a:prstGeom prst="rect">
            <a:avLst/>
          </a:prstGeom>
        </p:spPr>
      </p:pic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6D90E326-01B8-4820-B432-C53182E4029E}"/>
              </a:ext>
            </a:extLst>
          </p:cNvPr>
          <p:cNvSpPr/>
          <p:nvPr/>
        </p:nvSpPr>
        <p:spPr>
          <a:xfrm rot="10800000">
            <a:off x="3657599" y="4398456"/>
            <a:ext cx="436880" cy="406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6C6E7E6-1247-457A-B7DF-68FFDCFDCCA0}"/>
              </a:ext>
            </a:extLst>
          </p:cNvPr>
          <p:cNvSpPr txBox="1"/>
          <p:nvPr/>
        </p:nvSpPr>
        <p:spPr>
          <a:xfrm>
            <a:off x="4135119" y="4370805"/>
            <a:ext cx="200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作圖會用到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28551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</a:t>
            </a:r>
            <a:r>
              <a:rPr lang="zh-TW" altLang="en-US" sz="2400" dirty="0"/>
              <a:t>關於</a:t>
            </a:r>
            <a:r>
              <a:rPr lang="en-US" altLang="zh-TW" sz="2400" dirty="0"/>
              <a:t> Python</a:t>
            </a:r>
            <a:endParaRPr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BD1CBC-7515-4D8F-803F-3599B319EB48}"/>
              </a:ext>
            </a:extLst>
          </p:cNvPr>
          <p:cNvSpPr txBox="1"/>
          <p:nvPr/>
        </p:nvSpPr>
        <p:spPr>
          <a:xfrm>
            <a:off x="1079500" y="1436523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適合初學者學習，較為直觀</a:t>
            </a:r>
            <a:endParaRPr lang="en-US" altLang="zh-TW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44F30B-DEED-4502-8F3E-82068AC5F10C}"/>
              </a:ext>
            </a:extLst>
          </p:cNvPr>
          <p:cNvSpPr txBox="1"/>
          <p:nvPr/>
        </p:nvSpPr>
        <p:spPr>
          <a:xfrm>
            <a:off x="1079500" y="244348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如何使用？ </a:t>
            </a:r>
            <a:r>
              <a:rPr lang="en-US" altLang="zh-TW" sz="2400" dirty="0"/>
              <a:t>Google </a:t>
            </a:r>
            <a:r>
              <a:rPr lang="en-US" altLang="zh-TW" sz="2400" dirty="0" err="1"/>
              <a:t>colab</a:t>
            </a:r>
            <a:endParaRPr lang="en-US" altLang="zh-TW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4B4716D-5232-46DD-B031-1D7EB21D2D84}"/>
              </a:ext>
            </a:extLst>
          </p:cNvPr>
          <p:cNvSpPr txBox="1"/>
          <p:nvPr/>
        </p:nvSpPr>
        <p:spPr>
          <a:xfrm>
            <a:off x="1079500" y="2905145"/>
            <a:ext cx="4203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(</a:t>
            </a:r>
            <a:r>
              <a:rPr lang="zh-TW" altLang="en-US" sz="2000" dirty="0"/>
              <a:t>註</a:t>
            </a:r>
            <a:r>
              <a:rPr lang="en-US" altLang="zh-TW" sz="2000" dirty="0"/>
              <a:t>)</a:t>
            </a:r>
            <a:r>
              <a:rPr lang="zh-TW" altLang="en-US" sz="2000" dirty="0"/>
              <a:t>確保筆電可連網路，使用</a:t>
            </a:r>
            <a:r>
              <a:rPr lang="en-US" altLang="zh-TW" sz="2000" dirty="0"/>
              <a:t>chrome</a:t>
            </a:r>
            <a:r>
              <a:rPr lang="zh-TW" altLang="en-US" sz="2000" dirty="0"/>
              <a:t>作為瀏覽器佳</a:t>
            </a:r>
            <a:endParaRPr lang="en-US" altLang="zh-TW" sz="20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E020027-254B-4ADA-B6C2-755AEABE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80100" y="1050153"/>
            <a:ext cx="5719762" cy="5176794"/>
          </a:xfrm>
          <a:custGeom>
            <a:avLst/>
            <a:gdLst>
              <a:gd name="connsiteX0" fmla="*/ 0 w 5719762"/>
              <a:gd name="connsiteY0" fmla="*/ 0 h 5176794"/>
              <a:gd name="connsiteX1" fmla="*/ 5719762 w 5719762"/>
              <a:gd name="connsiteY1" fmla="*/ 0 h 5176794"/>
              <a:gd name="connsiteX2" fmla="*/ 5719762 w 5719762"/>
              <a:gd name="connsiteY2" fmla="*/ 974287 h 5176794"/>
              <a:gd name="connsiteX3" fmla="*/ 2836862 w 5719762"/>
              <a:gd name="connsiteY3" fmla="*/ 974287 h 5176794"/>
              <a:gd name="connsiteX4" fmla="*/ 2836862 w 5719762"/>
              <a:gd name="connsiteY4" fmla="*/ 3044387 h 5176794"/>
              <a:gd name="connsiteX5" fmla="*/ 5719762 w 5719762"/>
              <a:gd name="connsiteY5" fmla="*/ 3044387 h 5176794"/>
              <a:gd name="connsiteX6" fmla="*/ 5719762 w 5719762"/>
              <a:gd name="connsiteY6" fmla="*/ 5176794 h 5176794"/>
              <a:gd name="connsiteX7" fmla="*/ 0 w 5719762"/>
              <a:gd name="connsiteY7" fmla="*/ 5176794 h 517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9762" h="5176794">
                <a:moveTo>
                  <a:pt x="0" y="0"/>
                </a:moveTo>
                <a:lnTo>
                  <a:pt x="5719762" y="0"/>
                </a:lnTo>
                <a:lnTo>
                  <a:pt x="5719762" y="974287"/>
                </a:lnTo>
                <a:lnTo>
                  <a:pt x="2836862" y="974287"/>
                </a:lnTo>
                <a:lnTo>
                  <a:pt x="2836862" y="3044387"/>
                </a:lnTo>
                <a:lnTo>
                  <a:pt x="5719762" y="3044387"/>
                </a:lnTo>
                <a:lnTo>
                  <a:pt x="5719762" y="5176794"/>
                </a:lnTo>
                <a:lnTo>
                  <a:pt x="0" y="5176794"/>
                </a:lnTo>
                <a:close/>
              </a:path>
            </a:pathLst>
          </a:custGeom>
        </p:spPr>
      </p:pic>
      <p:sp>
        <p:nvSpPr>
          <p:cNvPr id="18" name="橢圓 17">
            <a:extLst>
              <a:ext uri="{FF2B5EF4-FFF2-40B4-BE49-F238E27FC236}">
                <a16:creationId xmlns:a16="http://schemas.microsoft.com/office/drawing/2014/main" id="{4267C9A2-53F1-4D9A-ADD6-B9165F2381A0}"/>
              </a:ext>
            </a:extLst>
          </p:cNvPr>
          <p:cNvSpPr/>
          <p:nvPr/>
        </p:nvSpPr>
        <p:spPr>
          <a:xfrm>
            <a:off x="762000" y="1607512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1F2F6F2-38A6-451D-AECB-406C1DB38DE6}"/>
              </a:ext>
            </a:extLst>
          </p:cNvPr>
          <p:cNvSpPr/>
          <p:nvPr/>
        </p:nvSpPr>
        <p:spPr>
          <a:xfrm>
            <a:off x="762000" y="2623512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BC7C34B-599E-4503-B3E2-FEEDD576B053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72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for</a:t>
            </a:r>
            <a:r>
              <a:rPr lang="zh-TW" altLang="en-US" sz="2400" dirty="0"/>
              <a:t>迴圈 </a:t>
            </a:r>
            <a:r>
              <a:rPr lang="en-US" altLang="zh-TW" sz="2400" dirty="0"/>
              <a:t>-</a:t>
            </a:r>
            <a:r>
              <a:rPr lang="zh-TW" altLang="en-US" sz="2400" dirty="0"/>
              <a:t> </a:t>
            </a:r>
            <a:r>
              <a:rPr lang="en-US" altLang="zh-TW" sz="2400" dirty="0"/>
              <a:t>list</a:t>
            </a:r>
            <a:r>
              <a:rPr lang="zh-TW" altLang="en-US" sz="2400" dirty="0"/>
              <a:t>、</a:t>
            </a:r>
            <a:r>
              <a:rPr lang="en-US" altLang="zh-TW" sz="2400" dirty="0"/>
              <a:t> dictionary</a:t>
            </a:r>
            <a:endParaRPr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C5FC40D-4AB4-461C-B582-26D8DFB88308}"/>
              </a:ext>
            </a:extLst>
          </p:cNvPr>
          <p:cNvSpPr txBox="1"/>
          <p:nvPr/>
        </p:nvSpPr>
        <p:spPr bwMode="auto">
          <a:xfrm>
            <a:off x="593100" y="1075316"/>
            <a:ext cx="2823552" cy="47705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alist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 = []</a:t>
            </a:r>
          </a:p>
          <a:p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for 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 in range(5):</a:t>
            </a:r>
          </a:p>
          <a:p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  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alist.append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alist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b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blist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 = []</a:t>
            </a:r>
          </a:p>
          <a:p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for j in range(3,9):</a:t>
            </a:r>
          </a:p>
          <a:p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  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blist.append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(j)</a:t>
            </a:r>
          </a:p>
          <a:p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blist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b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clist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 = []</a:t>
            </a:r>
          </a:p>
          <a:p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for k in range(3,13,2):</a:t>
            </a:r>
          </a:p>
          <a:p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  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clist.append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(k)</a:t>
            </a:r>
          </a:p>
          <a:p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clist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b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dlist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 = []</a:t>
            </a:r>
          </a:p>
          <a:p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for l in range(20,6,-3):</a:t>
            </a:r>
          </a:p>
          <a:p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  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dlist.append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(l)</a:t>
            </a:r>
          </a:p>
          <a:p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dlist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9C600C9-A3F4-43DA-98B9-D42000B55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874" y="5334396"/>
            <a:ext cx="1884178" cy="106959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3E7DD3-70E4-4649-93B7-2137C9074062}"/>
              </a:ext>
            </a:extLst>
          </p:cNvPr>
          <p:cNvSpPr txBox="1"/>
          <p:nvPr/>
        </p:nvSpPr>
        <p:spPr>
          <a:xfrm>
            <a:off x="5148222" y="859789"/>
            <a:ext cx="4227006" cy="28007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adict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 = {1:11, 2:12, 3:13, 4:14}</a:t>
            </a:r>
          </a:p>
          <a:p>
            <a:pPr>
              <a:defRPr/>
            </a:pPr>
            <a:b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x = 0</a:t>
            </a:r>
          </a:p>
          <a:p>
            <a:pPr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y = 0</a:t>
            </a:r>
            <a:b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for 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 in 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adict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: #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把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KEY VALUE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各自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PRINT</a:t>
            </a:r>
          </a:p>
          <a:p>
            <a:pPr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  print(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, 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adict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])</a:t>
            </a:r>
          </a:p>
          <a:p>
            <a:pPr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  x = x + i #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做加總</a:t>
            </a: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  y = y + 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adict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]</a:t>
            </a:r>
          </a:p>
          <a:p>
            <a:pPr>
              <a:defRPr/>
            </a:pPr>
            <a:b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print(x)</a:t>
            </a:r>
          </a:p>
          <a:p>
            <a:pPr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print(y)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3C8C51-7AE6-4D4B-9638-2ED6F2348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135" y="1331484"/>
            <a:ext cx="704850" cy="1857375"/>
          </a:xfrm>
          <a:prstGeom prst="rect">
            <a:avLst/>
          </a:prstGeom>
        </p:spPr>
      </p:pic>
      <p:sp>
        <p:nvSpPr>
          <p:cNvPr id="17" name="文字方塊 7">
            <a:extLst>
              <a:ext uri="{FF2B5EF4-FFF2-40B4-BE49-F238E27FC236}">
                <a16:creationId xmlns:a16="http://schemas.microsoft.com/office/drawing/2014/main" id="{C5E74238-D004-41FF-8537-B9AC8AE1609C}"/>
              </a:ext>
            </a:extLst>
          </p:cNvPr>
          <p:cNvSpPr txBox="1"/>
          <p:nvPr/>
        </p:nvSpPr>
        <p:spPr bwMode="auto">
          <a:xfrm>
            <a:off x="5148222" y="3826103"/>
            <a:ext cx="4997133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spc="-151" dirty="0" err="1">
                <a:latin typeface="Courier New" pitchFamily="49" charset="0"/>
              </a:rPr>
              <a:t>bdict</a:t>
            </a:r>
            <a:r>
              <a:rPr lang="en-US" altLang="zh-TW" sz="1600" b="1" spc="-151" dirty="0">
                <a:latin typeface="Courier New" pitchFamily="49" charset="0"/>
              </a:rPr>
              <a:t> = {"alan":90, "bella":88, "cena":79}</a:t>
            </a:r>
          </a:p>
          <a:p>
            <a:pPr>
              <a:defRPr/>
            </a:pPr>
            <a:br>
              <a:rPr lang="en-US" altLang="zh-TW" sz="1600" b="1" spc="-151" dirty="0">
                <a:latin typeface="Courier New" pitchFamily="49" charset="0"/>
              </a:rPr>
            </a:br>
            <a:r>
              <a:rPr lang="en-US" altLang="zh-TW" sz="1600" b="1" spc="-151" dirty="0">
                <a:latin typeface="Courier New" pitchFamily="49" charset="0"/>
              </a:rPr>
              <a:t>a = ““  #</a:t>
            </a:r>
            <a:r>
              <a:rPr lang="zh-TW" altLang="en-US" sz="1600" b="1" spc="-151" dirty="0">
                <a:latin typeface="Courier New" pitchFamily="49" charset="0"/>
              </a:rPr>
              <a:t>空字串</a:t>
            </a:r>
            <a:endParaRPr lang="en-US" altLang="zh-TW" sz="1600" b="1" spc="-151" dirty="0">
              <a:latin typeface="Courier New" pitchFamily="49" charset="0"/>
            </a:endParaRPr>
          </a:p>
          <a:p>
            <a:pPr>
              <a:defRPr/>
            </a:pPr>
            <a:r>
              <a:rPr lang="en-US" altLang="zh-TW" sz="1600" b="1" spc="-151" dirty="0">
                <a:latin typeface="Courier New" pitchFamily="49" charset="0"/>
              </a:rPr>
              <a:t>b = 0</a:t>
            </a:r>
          </a:p>
          <a:p>
            <a:pPr>
              <a:defRPr/>
            </a:pPr>
            <a:r>
              <a:rPr lang="en-US" altLang="zh-TW" sz="1600" b="1" spc="-151" dirty="0">
                <a:latin typeface="Courier New" pitchFamily="49" charset="0"/>
              </a:rPr>
              <a:t>for 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 in </a:t>
            </a:r>
            <a:r>
              <a:rPr lang="en-US" altLang="zh-TW" sz="1600" b="1" spc="-151" dirty="0" err="1">
                <a:latin typeface="Courier New" pitchFamily="49" charset="0"/>
              </a:rPr>
              <a:t>bdict</a:t>
            </a:r>
            <a:r>
              <a:rPr lang="en-US" altLang="zh-TW" sz="1600" b="1" spc="-151" dirty="0">
                <a:latin typeface="Courier New" pitchFamily="49" charset="0"/>
              </a:rPr>
              <a:t>:</a:t>
            </a:r>
          </a:p>
          <a:p>
            <a:pPr>
              <a:defRPr/>
            </a:pPr>
            <a:r>
              <a:rPr lang="en-US" altLang="zh-TW" sz="1600" b="1" spc="-151" dirty="0">
                <a:latin typeface="Courier New" pitchFamily="49" charset="0"/>
              </a:rPr>
              <a:t>  print(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, </a:t>
            </a:r>
            <a:r>
              <a:rPr lang="en-US" altLang="zh-TW" sz="1600" b="1" spc="-151" dirty="0" err="1">
                <a:latin typeface="Courier New" pitchFamily="49" charset="0"/>
              </a:rPr>
              <a:t>bdict</a:t>
            </a:r>
            <a:r>
              <a:rPr lang="en-US" altLang="zh-TW" sz="1600" b="1" spc="-151" dirty="0">
                <a:latin typeface="Courier New" pitchFamily="49" charset="0"/>
              </a:rPr>
              <a:t>[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])</a:t>
            </a:r>
          </a:p>
          <a:p>
            <a:pPr>
              <a:defRPr/>
            </a:pPr>
            <a:r>
              <a:rPr lang="en-US" altLang="zh-TW" sz="1600" b="1" spc="-151" dirty="0">
                <a:latin typeface="Courier New" pitchFamily="49" charset="0"/>
              </a:rPr>
              <a:t>  a = a + “ ” +</a:t>
            </a:r>
            <a:r>
              <a:rPr lang="zh-TW" altLang="en-US" sz="1600" b="1" spc="-151" dirty="0">
                <a:latin typeface="Courier New" pitchFamily="49" charset="0"/>
              </a:rPr>
              <a:t> </a:t>
            </a:r>
            <a:r>
              <a:rPr lang="en-US" altLang="zh-TW" sz="1600" b="1" spc="-151" dirty="0">
                <a:latin typeface="Courier New" pitchFamily="49" charset="0"/>
              </a:rPr>
              <a:t>i</a:t>
            </a:r>
            <a:r>
              <a:rPr lang="zh-TW" altLang="en-US" sz="1600" b="1" spc="-151" dirty="0">
                <a:latin typeface="Courier New" pitchFamily="49" charset="0"/>
              </a:rPr>
              <a:t>  </a:t>
            </a:r>
            <a:r>
              <a:rPr lang="en-US" altLang="zh-TW" sz="1600" b="1" spc="-151" dirty="0">
                <a:latin typeface="Courier New" pitchFamily="49" charset="0"/>
              </a:rPr>
              <a:t>#</a:t>
            </a:r>
            <a:r>
              <a:rPr lang="zh-TW" altLang="en-US" sz="1600" b="1" spc="-151" dirty="0">
                <a:latin typeface="Courier New" pitchFamily="49" charset="0"/>
              </a:rPr>
              <a:t>做加總</a:t>
            </a:r>
            <a:endParaRPr lang="en-US" altLang="zh-TW" sz="1600" b="1" spc="-151" dirty="0">
              <a:latin typeface="Courier New" pitchFamily="49" charset="0"/>
            </a:endParaRPr>
          </a:p>
          <a:p>
            <a:pPr>
              <a:defRPr/>
            </a:pPr>
            <a:r>
              <a:rPr lang="en-US" altLang="zh-TW" sz="1600" b="1" spc="-151" dirty="0">
                <a:latin typeface="Courier New" pitchFamily="49" charset="0"/>
              </a:rPr>
              <a:t>  b = b + </a:t>
            </a:r>
            <a:r>
              <a:rPr lang="en-US" altLang="zh-TW" sz="1600" b="1" spc="-151" dirty="0" err="1">
                <a:latin typeface="Courier New" pitchFamily="49" charset="0"/>
              </a:rPr>
              <a:t>bdict</a:t>
            </a:r>
            <a:r>
              <a:rPr lang="en-US" altLang="zh-TW" sz="1600" b="1" spc="-151" dirty="0">
                <a:latin typeface="Courier New" pitchFamily="49" charset="0"/>
              </a:rPr>
              <a:t>[</a:t>
            </a:r>
            <a:r>
              <a:rPr lang="en-US" altLang="zh-TW" sz="1600" b="1" spc="-151" dirty="0" err="1">
                <a:latin typeface="Courier New" pitchFamily="49" charset="0"/>
              </a:rPr>
              <a:t>i</a:t>
            </a:r>
            <a:r>
              <a:rPr lang="en-US" altLang="zh-TW" sz="1600" b="1" spc="-151" dirty="0">
                <a:latin typeface="Courier New" pitchFamily="49" charset="0"/>
              </a:rPr>
              <a:t>]</a:t>
            </a:r>
          </a:p>
          <a:p>
            <a:pPr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print(a)</a:t>
            </a:r>
          </a:p>
          <a:p>
            <a:pPr>
              <a:defRPr/>
            </a:pPr>
            <a:r>
              <a:rPr lang="en-US" altLang="zh-TW" sz="1600" b="1" spc="-151" dirty="0">
                <a:latin typeface="Courier New" pitchFamily="49" charset="0"/>
              </a:rPr>
              <a:t>print(b)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93572787-4515-460D-A51A-618AA0ED0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135" y="4856648"/>
            <a:ext cx="2133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19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Exercise 3 – </a:t>
            </a:r>
            <a:r>
              <a:rPr lang="zh-TW" altLang="en-US" sz="2400" dirty="0"/>
              <a:t>儲存值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282A33-0E6E-40E7-A36C-953F58A8E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950" y="2318530"/>
            <a:ext cx="3388100" cy="12112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535A50E-80DA-4E18-80E5-8570F10E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520" y="5107458"/>
            <a:ext cx="9263661" cy="40228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0CAA34C-ED4E-4ABE-B599-3BD7E1E97E39}"/>
              </a:ext>
            </a:extLst>
          </p:cNvPr>
          <p:cNvSpPr txBox="1"/>
          <p:nvPr/>
        </p:nvSpPr>
        <p:spPr>
          <a:xfrm>
            <a:off x="926819" y="5085693"/>
            <a:ext cx="90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字典</a:t>
            </a:r>
            <a:endParaRPr lang="en-US" altLang="zh-TW" sz="2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1571CEF-C4A4-4050-AF30-308CA16D4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520" y="4535180"/>
            <a:ext cx="6750050" cy="37582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E5797EA-2806-446E-A4C1-FAC8A0EC8424}"/>
              </a:ext>
            </a:extLst>
          </p:cNvPr>
          <p:cNvSpPr txBox="1"/>
          <p:nvPr/>
        </p:nvSpPr>
        <p:spPr>
          <a:xfrm>
            <a:off x="926819" y="4449336"/>
            <a:ext cx="90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陣列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12662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Exercise 3 – </a:t>
            </a:r>
            <a:r>
              <a:rPr lang="zh-TW" altLang="en-US" sz="2400" dirty="0"/>
              <a:t>儲存值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282A33-0E6E-40E7-A36C-953F58A8E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59" y="1412513"/>
            <a:ext cx="4546209" cy="162532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229F297-DD8D-4B19-B106-841C68F8E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930" y="4037402"/>
            <a:ext cx="4229100" cy="14478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59BC9D2-4D99-4EDE-8664-EAFA56C53C10}"/>
              </a:ext>
            </a:extLst>
          </p:cNvPr>
          <p:cNvSpPr txBox="1"/>
          <p:nvPr/>
        </p:nvSpPr>
        <p:spPr>
          <a:xfrm>
            <a:off x="8211980" y="3382317"/>
            <a:ext cx="90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字典</a:t>
            </a:r>
            <a:endParaRPr lang="en-US" altLang="zh-TW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09140F9-E881-41BD-A94A-2699239696B4}"/>
              </a:ext>
            </a:extLst>
          </p:cNvPr>
          <p:cNvSpPr txBox="1"/>
          <p:nvPr/>
        </p:nvSpPr>
        <p:spPr>
          <a:xfrm>
            <a:off x="2847059" y="3382316"/>
            <a:ext cx="90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陣列</a:t>
            </a:r>
            <a:endParaRPr lang="en-US" altLang="zh-TW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6FDE0C4-C737-02A7-4722-36B2C2392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90" y="3952443"/>
            <a:ext cx="281979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50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</a:t>
            </a:r>
            <a:r>
              <a:rPr lang="zh-TW" altLang="en-US" sz="2400" dirty="0"/>
              <a:t>最大值最小值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7">
            <a:extLst>
              <a:ext uri="{FF2B5EF4-FFF2-40B4-BE49-F238E27FC236}">
                <a16:creationId xmlns:a16="http://schemas.microsoft.com/office/drawing/2014/main" id="{8A40743F-7E79-4493-9F0C-4972163F3672}"/>
              </a:ext>
            </a:extLst>
          </p:cNvPr>
          <p:cNvSpPr txBox="1"/>
          <p:nvPr/>
        </p:nvSpPr>
        <p:spPr bwMode="auto">
          <a:xfrm>
            <a:off x="769263" y="1296263"/>
            <a:ext cx="2969618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x = </a:t>
            </a:r>
            <a:r>
              <a:rPr lang="es-ES" altLang="zh-TW" sz="1600" b="1" spc="-15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max</a:t>
            </a:r>
            <a:r>
              <a:rPr lang="es-ES" altLang="zh-TW" sz="1600" b="1" spc="-151" dirty="0">
                <a:latin typeface="Courier New" pitchFamily="49" charset="0"/>
              </a:rPr>
              <a:t>(30,40,50,60)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y = </a:t>
            </a:r>
            <a:r>
              <a:rPr lang="es-ES" altLang="zh-TW" sz="1600" b="1" spc="-15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min</a:t>
            </a:r>
            <a:r>
              <a:rPr lang="es-ES" altLang="zh-TW" sz="1600" b="1" spc="-151" dirty="0">
                <a:latin typeface="Courier New" pitchFamily="49" charset="0"/>
              </a:rPr>
              <a:t>(30,40,50,60)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print("x:", x, "y:",y)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0FE14E8-A856-4681-81D7-919AE1EE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63" y="2468060"/>
            <a:ext cx="1374497" cy="48852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B26F3D7-985A-4358-9D41-070FA3AFD06B}"/>
              </a:ext>
            </a:extLst>
          </p:cNvPr>
          <p:cNvSpPr txBox="1"/>
          <p:nvPr/>
        </p:nvSpPr>
        <p:spPr>
          <a:xfrm>
            <a:off x="965795" y="3191149"/>
            <a:ext cx="1086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/>
              <a:t>情境</a:t>
            </a:r>
            <a:endParaRPr lang="en-US" altLang="zh-TW" sz="22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0DE4C06-5305-49DD-93C5-BAFDD297AF32}"/>
              </a:ext>
            </a:extLst>
          </p:cNvPr>
          <p:cNvSpPr/>
          <p:nvPr/>
        </p:nvSpPr>
        <p:spPr>
          <a:xfrm>
            <a:off x="769263" y="3350564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62A8A66-EDB3-4E5E-88B8-2B2AD0468714}"/>
              </a:ext>
            </a:extLst>
          </p:cNvPr>
          <p:cNvSpPr txBox="1"/>
          <p:nvPr/>
        </p:nvSpPr>
        <p:spPr>
          <a:xfrm>
            <a:off x="677823" y="3625893"/>
            <a:ext cx="3985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決策者需決定三期決策問題，已知各期各決策的成本值，試問各期最佳決策與成本為？</a:t>
            </a:r>
            <a:endParaRPr lang="en-US" altLang="zh-TW" sz="20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32687E4-70B2-4522-B24A-B9D1DD411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63" y="4681772"/>
            <a:ext cx="3388101" cy="121129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349184-4ABB-4F98-ABE3-B5E91B128E39}"/>
              </a:ext>
            </a:extLst>
          </p:cNvPr>
          <p:cNvSpPr txBox="1"/>
          <p:nvPr/>
        </p:nvSpPr>
        <p:spPr>
          <a:xfrm>
            <a:off x="6360160" y="1532311"/>
            <a:ext cx="4653280" cy="353943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cost_dict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{}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cost_dict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[1] = {1:700, 2:600, 3:500}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cost_dict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[2] = {1:450, 2:300, 3:400}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cost_dict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[3] = {1:200, 2:150, 3:100}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all_min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{}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放各期最佳決策的字典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in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cost_dict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期數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min_value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10000000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懲罰值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min_key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for j in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cost_dict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]: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決策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if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min_value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&gt;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cost_dict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min_value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cost_dict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][j]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   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min_key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i,j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all_min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min_key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] 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min_value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all_min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D66593-3F10-4D05-ADF3-9AA9F8278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160" y="5390287"/>
            <a:ext cx="3638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32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</a:t>
            </a:r>
            <a:r>
              <a:rPr lang="zh-TW" altLang="en-US" sz="2400" dirty="0"/>
              <a:t>函式</a:t>
            </a:r>
            <a:r>
              <a:rPr lang="en-US" altLang="zh-TW" sz="2400" dirty="0"/>
              <a:t>(function)</a:t>
            </a:r>
            <a:endParaRPr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7">
            <a:extLst>
              <a:ext uri="{FF2B5EF4-FFF2-40B4-BE49-F238E27FC236}">
                <a16:creationId xmlns:a16="http://schemas.microsoft.com/office/drawing/2014/main" id="{8A40743F-7E79-4493-9F0C-4972163F3672}"/>
              </a:ext>
            </a:extLst>
          </p:cNvPr>
          <p:cNvSpPr txBox="1"/>
          <p:nvPr/>
        </p:nvSpPr>
        <p:spPr bwMode="auto">
          <a:xfrm>
            <a:off x="799029" y="970029"/>
            <a:ext cx="2969618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def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函式語法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zh-TW" altLang="en-US" sz="1600" b="1" spc="-151" dirty="0">
                <a:solidFill>
                  <a:srgbClr val="FFC000"/>
                </a:solidFill>
                <a:latin typeface="Courier New" pitchFamily="49" charset="0"/>
              </a:rPr>
              <a:t>參數名稱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):</a:t>
            </a:r>
          </a:p>
          <a:p>
            <a:pPr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函式內部程式碼</a:t>
            </a:r>
          </a:p>
          <a:p>
            <a:pPr>
              <a:defRPr/>
            </a:pP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1" dirty="0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資料 </a:t>
            </a:r>
            <a:endParaRPr lang="es-E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349184-4ABB-4F98-ABE3-B5E91B128E39}"/>
              </a:ext>
            </a:extLst>
          </p:cNvPr>
          <p:cNvSpPr txBox="1"/>
          <p:nvPr/>
        </p:nvSpPr>
        <p:spPr>
          <a:xfrm>
            <a:off x="799029" y="2104084"/>
            <a:ext cx="4653280" cy="329320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def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sayhi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(): 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定義一個無參數的函式 叫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sayhi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print("Hi")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def message(msg):  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print(msg)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def add(n1,n2):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有參數</a:t>
            </a:r>
          </a:p>
          <a:p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return n1+n2 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回傳兩數加總</a:t>
            </a:r>
          </a:p>
          <a:p>
            <a:endParaRPr lang="zh-TW" altLang="en-US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呼叫函數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sayhi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message("hello")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add(10,2)</a:t>
            </a:r>
          </a:p>
        </p:txBody>
      </p:sp>
      <p:pic>
        <p:nvPicPr>
          <p:cNvPr id="17" name="圖片 16" descr="一張含有 文字 的圖片&#10;&#10;自動產生的描述">
            <a:extLst>
              <a:ext uri="{FF2B5EF4-FFF2-40B4-BE49-F238E27FC236}">
                <a16:creationId xmlns:a16="http://schemas.microsoft.com/office/drawing/2014/main" id="{58974E34-1522-89D8-7D4E-EC6D28FFA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63" y="5622030"/>
            <a:ext cx="1484679" cy="70326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A4EB1275-B9F5-2EBF-A3C5-E449FA4A3896}"/>
              </a:ext>
            </a:extLst>
          </p:cNvPr>
          <p:cNvSpPr txBox="1"/>
          <p:nvPr/>
        </p:nvSpPr>
        <p:spPr>
          <a:xfrm>
            <a:off x="6282230" y="1073033"/>
            <a:ext cx="3801339" cy="206210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建立一個函式讓其可以加總到 輸入的數值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def sum1(n):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sum = 0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for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in range(n+1):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sum +=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return sum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sum1(10)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9FEE204-8642-CA91-B31E-DFD7DB114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572" y="1177996"/>
            <a:ext cx="933399" cy="459291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3F12D08E-DBF8-1A2C-FE57-585F4A9D301A}"/>
              </a:ext>
            </a:extLst>
          </p:cNvPr>
          <p:cNvSpPr txBox="1"/>
          <p:nvPr/>
        </p:nvSpPr>
        <p:spPr>
          <a:xfrm>
            <a:off x="6247550" y="3472255"/>
            <a:ext cx="3801339" cy="181588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>
                <a:solidFill>
                  <a:schemeClr val="tx1"/>
                </a:solidFill>
                <a:latin typeface="Courier New" pitchFamily="49" charset="0"/>
              </a:rPr>
              <a:t>def check_even(number):</a:t>
            </a:r>
          </a:p>
          <a:p>
            <a:r>
              <a:rPr lang="en-US" altLang="zh-TW" sz="1600" b="1" spc="-150">
                <a:solidFill>
                  <a:schemeClr val="tx1"/>
                </a:solidFill>
                <a:latin typeface="Courier New" pitchFamily="49" charset="0"/>
              </a:rPr>
              <a:t>  if number % 2 == 0:</a:t>
            </a:r>
          </a:p>
          <a:p>
            <a:r>
              <a:rPr lang="en-US" altLang="zh-TW" sz="1600" b="1" spc="-150">
                <a:solidFill>
                  <a:schemeClr val="tx1"/>
                </a:solidFill>
                <a:latin typeface="Courier New" pitchFamily="49" charset="0"/>
              </a:rPr>
              <a:t>    return True</a:t>
            </a:r>
          </a:p>
          <a:p>
            <a:r>
              <a:rPr lang="en-US" altLang="zh-TW" sz="1600" b="1" spc="-150">
                <a:solidFill>
                  <a:schemeClr val="tx1"/>
                </a:solidFill>
                <a:latin typeface="Courier New" pitchFamily="49" charset="0"/>
              </a:rPr>
              <a:t>  else :</a:t>
            </a:r>
          </a:p>
          <a:p>
            <a:r>
              <a:rPr lang="en-US" altLang="zh-TW" sz="1600" b="1" spc="-150">
                <a:solidFill>
                  <a:schemeClr val="tx1"/>
                </a:solidFill>
                <a:latin typeface="Courier New" pitchFamily="49" charset="0"/>
              </a:rPr>
              <a:t>    return False</a:t>
            </a:r>
          </a:p>
          <a:p>
            <a:endParaRPr lang="en-US" altLang="zh-TW" sz="1600" b="1" spc="-15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>
                <a:solidFill>
                  <a:schemeClr val="tx1"/>
                </a:solidFill>
                <a:latin typeface="Courier New" pitchFamily="49" charset="0"/>
              </a:rPr>
              <a:t>check_even(8)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AB8952E-B815-411F-9102-CB56FDCA5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226" y="3854883"/>
            <a:ext cx="1059901" cy="4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9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</a:t>
            </a:r>
            <a:r>
              <a:rPr lang="zh-TW" altLang="en-US" sz="2400" dirty="0"/>
              <a:t>遞迴</a:t>
            </a:r>
            <a:r>
              <a:rPr lang="en-US" altLang="zh-TW" sz="2400" dirty="0"/>
              <a:t>(Recursion)</a:t>
            </a:r>
            <a:endParaRPr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7">
            <a:extLst>
              <a:ext uri="{FF2B5EF4-FFF2-40B4-BE49-F238E27FC236}">
                <a16:creationId xmlns:a16="http://schemas.microsoft.com/office/drawing/2014/main" id="{8A40743F-7E79-4493-9F0C-4972163F3672}"/>
              </a:ext>
            </a:extLst>
          </p:cNvPr>
          <p:cNvSpPr txBox="1"/>
          <p:nvPr/>
        </p:nvSpPr>
        <p:spPr bwMode="auto">
          <a:xfrm>
            <a:off x="623622" y="917160"/>
            <a:ext cx="2969618" cy="20621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 階乘 </a:t>
            </a: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def factorial(n):</a:t>
            </a: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if n==0 or n==1 :</a:t>
            </a: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  return 1</a:t>
            </a: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else :</a:t>
            </a: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  return n*factorial(n-1)</a:t>
            </a:r>
          </a:p>
          <a:p>
            <a:pPr>
              <a:defRPr/>
            </a:pPr>
            <a:endParaRPr lang="es-E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factorial(4)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53D169-0515-F83E-1716-341711242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2" y="3004222"/>
            <a:ext cx="609685" cy="362001"/>
          </a:xfrm>
          <a:prstGeom prst="rect">
            <a:avLst/>
          </a:prstGeom>
        </p:spPr>
      </p:pic>
      <p:sp>
        <p:nvSpPr>
          <p:cNvPr id="9" name="文字方塊 7">
            <a:extLst>
              <a:ext uri="{FF2B5EF4-FFF2-40B4-BE49-F238E27FC236}">
                <a16:creationId xmlns:a16="http://schemas.microsoft.com/office/drawing/2014/main" id="{A02B9EA8-7CEC-75C7-A107-5B0CB6159F54}"/>
              </a:ext>
            </a:extLst>
          </p:cNvPr>
          <p:cNvSpPr txBox="1"/>
          <p:nvPr/>
        </p:nvSpPr>
        <p:spPr bwMode="auto">
          <a:xfrm>
            <a:off x="623621" y="3552988"/>
            <a:ext cx="4929266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 費式數列 </a:t>
            </a: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def fibonacci(n):</a:t>
            </a: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if n ==0:</a:t>
            </a: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  return 0</a:t>
            </a: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elif n == 1:</a:t>
            </a: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  return 1</a:t>
            </a: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else :</a:t>
            </a: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  return fibonacci(n-1) + fibonacci(n-2)</a:t>
            </a:r>
          </a:p>
          <a:p>
            <a:pPr>
              <a:defRPr/>
            </a:pPr>
            <a:endParaRPr lang="es-E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fibonacci(7)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47CF2A4-72CA-B10C-F13F-3B2622421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80" y="5845762"/>
            <a:ext cx="504895" cy="276264"/>
          </a:xfrm>
          <a:prstGeom prst="rect">
            <a:avLst/>
          </a:prstGeom>
        </p:spPr>
      </p:pic>
      <p:grpSp>
        <p:nvGrpSpPr>
          <p:cNvPr id="51" name="群組 50">
            <a:extLst>
              <a:ext uri="{FF2B5EF4-FFF2-40B4-BE49-F238E27FC236}">
                <a16:creationId xmlns:a16="http://schemas.microsoft.com/office/drawing/2014/main" id="{9D6C5950-46DA-140D-D261-92D74710F771}"/>
              </a:ext>
            </a:extLst>
          </p:cNvPr>
          <p:cNvGrpSpPr/>
          <p:nvPr/>
        </p:nvGrpSpPr>
        <p:grpSpPr>
          <a:xfrm>
            <a:off x="7070363" y="865175"/>
            <a:ext cx="3973460" cy="4278094"/>
            <a:chOff x="7260144" y="917160"/>
            <a:chExt cx="3973460" cy="4278094"/>
          </a:xfrm>
        </p:grpSpPr>
        <p:sp>
          <p:nvSpPr>
            <p:cNvPr id="16" name="文字方塊 7">
              <a:extLst>
                <a:ext uri="{FF2B5EF4-FFF2-40B4-BE49-F238E27FC236}">
                  <a16:creationId xmlns:a16="http://schemas.microsoft.com/office/drawing/2014/main" id="{2AA50EB2-7552-963F-4EC9-462C15C990A1}"/>
                </a:ext>
              </a:extLst>
            </p:cNvPr>
            <p:cNvSpPr txBox="1"/>
            <p:nvPr/>
          </p:nvSpPr>
          <p:spPr bwMode="auto">
            <a:xfrm>
              <a:off x="7260144" y="917160"/>
              <a:ext cx="3973460" cy="427809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TW" sz="1600" b="1" spc="-151" dirty="0">
                  <a:solidFill>
                    <a:schemeClr val="tx1"/>
                  </a:solidFill>
                  <a:latin typeface="Courier New" pitchFamily="49" charset="0"/>
                </a:rPr>
                <a:t>#</a:t>
              </a:r>
              <a:r>
                <a:rPr lang="zh-TW" altLang="en-US" sz="1600" b="1" spc="-151" dirty="0">
                  <a:solidFill>
                    <a:schemeClr val="tx1"/>
                  </a:solidFill>
                  <a:latin typeface="Courier New" pitchFamily="49" charset="0"/>
                </a:rPr>
                <a:t> 費式數列 講解</a:t>
              </a:r>
              <a:endParaRPr lang="en-US" altLang="zh-TW" sz="1600" b="1" spc="-15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defRPr/>
              </a:pPr>
              <a:endParaRPr lang="en-US" altLang="zh-TW" sz="1600" b="1" spc="-15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defRPr/>
              </a:pPr>
              <a:r>
                <a:rPr lang="pt-BR" altLang="zh-TW" sz="1600" b="1" spc="-151" dirty="0">
                  <a:solidFill>
                    <a:schemeClr val="tx1"/>
                  </a:solidFill>
                  <a:latin typeface="Courier New" pitchFamily="49" charset="0"/>
                </a:rPr>
                <a:t>f(0) = 0, f(1) = 1</a:t>
              </a:r>
            </a:p>
            <a:p>
              <a:pPr>
                <a:defRPr/>
              </a:pPr>
              <a:r>
                <a:rPr lang="pt-BR" altLang="zh-TW" sz="1600" b="1" spc="-151" dirty="0">
                  <a:solidFill>
                    <a:schemeClr val="tx1"/>
                  </a:solidFill>
                  <a:latin typeface="Courier New" pitchFamily="49" charset="0"/>
                </a:rPr>
                <a:t>f(n) = f(n-1) + f(n-2),  n&gt;=2</a:t>
              </a:r>
            </a:p>
            <a:p>
              <a:pPr>
                <a:defRPr/>
              </a:pPr>
              <a:endParaRPr lang="pt-BR" altLang="zh-TW" sz="1600" b="1" spc="-15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defRPr/>
              </a:pPr>
              <a:endParaRPr lang="pt-BR" altLang="zh-TW" sz="1600" b="1" spc="-15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defRPr/>
              </a:pPr>
              <a:endParaRPr lang="pt-BR" altLang="zh-TW" sz="1600" b="1" spc="-15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defRPr/>
              </a:pPr>
              <a:r>
                <a:rPr lang="pt-BR" altLang="zh-TW" sz="1600" b="1" spc="-151" dirty="0">
                  <a:solidFill>
                    <a:schemeClr val="tx1"/>
                  </a:solidFill>
                  <a:latin typeface="Courier New" pitchFamily="49" charset="0"/>
                </a:rPr>
                <a:t>	 	  f(2)</a:t>
              </a:r>
            </a:p>
            <a:p>
              <a:pPr>
                <a:defRPr/>
              </a:pPr>
              <a:r>
                <a:rPr lang="pt-BR" altLang="zh-TW" sz="1600" b="1" spc="-151" dirty="0">
                  <a:solidFill>
                    <a:schemeClr val="tx1"/>
                  </a:solidFill>
                  <a:latin typeface="Courier New" pitchFamily="49" charset="0"/>
                </a:rPr>
                <a:t>	</a:t>
              </a:r>
            </a:p>
            <a:p>
              <a:pPr>
                <a:defRPr/>
              </a:pPr>
              <a:r>
                <a:rPr lang="pt-BR" altLang="zh-TW" sz="1600" b="1" spc="-151" dirty="0">
                  <a:solidFill>
                    <a:schemeClr val="tx1"/>
                  </a:solidFill>
                  <a:latin typeface="Courier New" pitchFamily="49" charset="0"/>
                </a:rPr>
                <a:t>	 f(3)</a:t>
              </a:r>
            </a:p>
            <a:p>
              <a:pPr>
                <a:defRPr/>
              </a:pPr>
              <a:r>
                <a:rPr lang="pt-BR" altLang="zh-TW" sz="1600" b="1" spc="-151" dirty="0">
                  <a:solidFill>
                    <a:schemeClr val="tx1"/>
                  </a:solidFill>
                  <a:latin typeface="Courier New" pitchFamily="49" charset="0"/>
                </a:rPr>
                <a:t>		                    </a:t>
              </a:r>
            </a:p>
            <a:p>
              <a:pPr>
                <a:defRPr/>
              </a:pPr>
              <a:r>
                <a:rPr lang="pt-BR" altLang="zh-TW" sz="1600" b="1" spc="-151" dirty="0">
                  <a:solidFill>
                    <a:schemeClr val="tx1"/>
                  </a:solidFill>
                  <a:latin typeface="Courier New" pitchFamily="49" charset="0"/>
                </a:rPr>
                <a:t>f(4) 		   f(1)</a:t>
              </a:r>
            </a:p>
            <a:p>
              <a:pPr>
                <a:defRPr/>
              </a:pPr>
              <a:endParaRPr lang="pt-BR" altLang="zh-TW" sz="1600" b="1" spc="-15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defRPr/>
              </a:pPr>
              <a:r>
                <a:rPr lang="pt-BR" altLang="zh-TW" sz="1600" b="1" spc="-151" dirty="0">
                  <a:solidFill>
                    <a:schemeClr val="tx1"/>
                  </a:solidFill>
                  <a:latin typeface="Courier New" pitchFamily="49" charset="0"/>
                </a:rPr>
                <a:t>	f(2)       f(1)</a:t>
              </a:r>
            </a:p>
            <a:p>
              <a:pPr>
                <a:defRPr/>
              </a:pPr>
              <a:endParaRPr lang="pt-BR" altLang="zh-TW" sz="1600" b="1" spc="-15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>
                <a:defRPr/>
              </a:pPr>
              <a:r>
                <a:rPr lang="en-US" altLang="zh-TW" sz="1600" b="1" spc="-151" dirty="0">
                  <a:solidFill>
                    <a:schemeClr val="tx1"/>
                  </a:solidFill>
                  <a:latin typeface="Courier New" pitchFamily="49" charset="0"/>
                </a:rPr>
                <a:t>		  f(0)</a:t>
              </a:r>
            </a:p>
            <a:p>
              <a:pPr>
                <a:defRPr/>
              </a:pPr>
              <a:endParaRPr lang="en-US" altLang="zh-TW" sz="1600" b="1" spc="-15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117D9472-F6E8-7F93-2943-CDCC994AB160}"/>
                </a:ext>
              </a:extLst>
            </p:cNvPr>
            <p:cNvCxnSpPr/>
            <p:nvPr/>
          </p:nvCxnSpPr>
          <p:spPr>
            <a:xfrm flipV="1">
              <a:off x="7789442" y="3346964"/>
              <a:ext cx="402672" cy="31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2A6BD6A6-43E1-A9A4-ACC7-7CC153DE32A4}"/>
                </a:ext>
              </a:extLst>
            </p:cNvPr>
            <p:cNvCxnSpPr>
              <a:cxnSpLocks/>
            </p:cNvCxnSpPr>
            <p:nvPr/>
          </p:nvCxnSpPr>
          <p:spPr>
            <a:xfrm>
              <a:off x="7783849" y="3907196"/>
              <a:ext cx="347651" cy="280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0C72AC3F-ED3E-5BF6-1C87-5B29C5794B79}"/>
                </a:ext>
              </a:extLst>
            </p:cNvPr>
            <p:cNvCxnSpPr/>
            <p:nvPr/>
          </p:nvCxnSpPr>
          <p:spPr>
            <a:xfrm flipV="1">
              <a:off x="8837289" y="2832759"/>
              <a:ext cx="402672" cy="31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2784C1C6-0D2A-F454-E7E6-DCC29552BAD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289" y="3317993"/>
              <a:ext cx="402672" cy="320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276FF910-E4E8-280F-3F3A-8D0D639E2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2213" y="4188102"/>
              <a:ext cx="565689" cy="84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F830DBB7-98B7-A7D1-91CD-EBD45F691693}"/>
                </a:ext>
              </a:extLst>
            </p:cNvPr>
            <p:cNvCxnSpPr>
              <a:cxnSpLocks/>
            </p:cNvCxnSpPr>
            <p:nvPr/>
          </p:nvCxnSpPr>
          <p:spPr>
            <a:xfrm>
              <a:off x="8742213" y="4395255"/>
              <a:ext cx="450210" cy="334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FA09B8A-0F37-D8D3-5522-5DE691FC8576}"/>
                </a:ext>
              </a:extLst>
            </p:cNvPr>
            <p:cNvSpPr txBox="1"/>
            <p:nvPr/>
          </p:nvSpPr>
          <p:spPr>
            <a:xfrm>
              <a:off x="7773676" y="3268983"/>
              <a:ext cx="402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FCAF2BE-AB5E-86CA-E0EB-328154277F1A}"/>
                </a:ext>
              </a:extLst>
            </p:cNvPr>
            <p:cNvSpPr txBox="1"/>
            <p:nvPr/>
          </p:nvSpPr>
          <p:spPr>
            <a:xfrm>
              <a:off x="7725953" y="4022220"/>
              <a:ext cx="402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C923B4AF-915D-6C5D-F22C-7E15BDCA43B9}"/>
                </a:ext>
              </a:extLst>
            </p:cNvPr>
            <p:cNvSpPr txBox="1"/>
            <p:nvPr/>
          </p:nvSpPr>
          <p:spPr>
            <a:xfrm>
              <a:off x="8819517" y="3871468"/>
              <a:ext cx="402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EC3E08B6-E8F3-B63A-1FAB-5E07EEB95D5E}"/>
                </a:ext>
              </a:extLst>
            </p:cNvPr>
            <p:cNvSpPr txBox="1"/>
            <p:nvPr/>
          </p:nvSpPr>
          <p:spPr>
            <a:xfrm>
              <a:off x="8742213" y="4506763"/>
              <a:ext cx="402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75A094FA-B246-2750-5982-4A72086FBEBC}"/>
                </a:ext>
              </a:extLst>
            </p:cNvPr>
            <p:cNvSpPr txBox="1"/>
            <p:nvPr/>
          </p:nvSpPr>
          <p:spPr>
            <a:xfrm>
              <a:off x="8795397" y="2686875"/>
              <a:ext cx="402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EFACD18-95B2-B868-04EE-96DE22C4F0B8}"/>
                </a:ext>
              </a:extLst>
            </p:cNvPr>
            <p:cNvSpPr txBox="1"/>
            <p:nvPr/>
          </p:nvSpPr>
          <p:spPr>
            <a:xfrm>
              <a:off x="8856998" y="3339205"/>
              <a:ext cx="402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CB8F91CB-425F-8929-8ED4-C350BFCD2B59}"/>
                </a:ext>
              </a:extLst>
            </p:cNvPr>
            <p:cNvCxnSpPr/>
            <p:nvPr/>
          </p:nvCxnSpPr>
          <p:spPr>
            <a:xfrm flipV="1">
              <a:off x="9851170" y="2400528"/>
              <a:ext cx="402672" cy="31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643D6B27-D8C8-13E3-5857-7E3D648BA666}"/>
                </a:ext>
              </a:extLst>
            </p:cNvPr>
            <p:cNvCxnSpPr>
              <a:cxnSpLocks/>
            </p:cNvCxnSpPr>
            <p:nvPr/>
          </p:nvCxnSpPr>
          <p:spPr>
            <a:xfrm>
              <a:off x="9842702" y="2888976"/>
              <a:ext cx="465586" cy="299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FB4F70F9-163B-AD34-F200-E1EFF83E6C83}"/>
                </a:ext>
              </a:extLst>
            </p:cNvPr>
            <p:cNvSpPr txBox="1"/>
            <p:nvPr/>
          </p:nvSpPr>
          <p:spPr>
            <a:xfrm>
              <a:off x="9846384" y="2976537"/>
              <a:ext cx="402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690A331F-E059-8519-228C-CDE7FC364253}"/>
                </a:ext>
              </a:extLst>
            </p:cNvPr>
            <p:cNvSpPr txBox="1"/>
            <p:nvPr/>
          </p:nvSpPr>
          <p:spPr>
            <a:xfrm>
              <a:off x="10285181" y="2215862"/>
              <a:ext cx="7048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f(1)</a:t>
              </a:r>
              <a:endParaRPr lang="zh-TW" alt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600A9830-CBBB-6353-3669-116553219CD4}"/>
                </a:ext>
              </a:extLst>
            </p:cNvPr>
            <p:cNvSpPr txBox="1"/>
            <p:nvPr/>
          </p:nvSpPr>
          <p:spPr>
            <a:xfrm>
              <a:off x="10318819" y="3019182"/>
              <a:ext cx="7048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f(0)</a:t>
              </a:r>
              <a:endParaRPr lang="zh-TW" alt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190514C5-AAB4-DEE2-D439-36B71BD051BF}"/>
                </a:ext>
              </a:extLst>
            </p:cNvPr>
            <p:cNvSpPr txBox="1"/>
            <p:nvPr/>
          </p:nvSpPr>
          <p:spPr>
            <a:xfrm>
              <a:off x="9828179" y="2223644"/>
              <a:ext cx="402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0794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Exercise 4</a:t>
            </a:r>
            <a:r>
              <a:rPr lang="zh-TW" altLang="en-US" sz="2400" dirty="0"/>
              <a:t> </a:t>
            </a:r>
            <a:r>
              <a:rPr lang="en-US" altLang="zh-TW" sz="2400" dirty="0"/>
              <a:t>–</a:t>
            </a:r>
            <a:r>
              <a:rPr lang="zh-TW" altLang="en-US" sz="2400" dirty="0"/>
              <a:t> 求取最大公因數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7">
            <a:extLst>
              <a:ext uri="{FF2B5EF4-FFF2-40B4-BE49-F238E27FC236}">
                <a16:creationId xmlns:a16="http://schemas.microsoft.com/office/drawing/2014/main" id="{A02B9EA8-7CEC-75C7-A107-5B0CB6159F54}"/>
              </a:ext>
            </a:extLst>
          </p:cNvPr>
          <p:cNvSpPr txBox="1"/>
          <p:nvPr/>
        </p:nvSpPr>
        <p:spPr bwMode="auto">
          <a:xfrm>
            <a:off x="1349010" y="1284530"/>
            <a:ext cx="4929266" cy="338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利用遞迴來做最大公因數</a:t>
            </a:r>
            <a:endParaRPr lang="es-E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D8D545A-F3EF-048E-F624-E86F3EBD1815}"/>
              </a:ext>
            </a:extLst>
          </p:cNvPr>
          <p:cNvSpPr/>
          <p:nvPr/>
        </p:nvSpPr>
        <p:spPr>
          <a:xfrm>
            <a:off x="908633" y="1403007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3005939F-1DD1-BABB-F132-C8EB1CBE0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61" y="3233085"/>
            <a:ext cx="5639587" cy="2048161"/>
          </a:xfrm>
          <a:prstGeom prst="rect">
            <a:avLst/>
          </a:prstGeom>
        </p:spPr>
      </p:pic>
      <p:sp>
        <p:nvSpPr>
          <p:cNvPr id="10" name="文字方塊 7">
            <a:extLst>
              <a:ext uri="{FF2B5EF4-FFF2-40B4-BE49-F238E27FC236}">
                <a16:creationId xmlns:a16="http://schemas.microsoft.com/office/drawing/2014/main" id="{7396BD8E-8586-2E36-A1B5-B5D5CB88A109}"/>
              </a:ext>
            </a:extLst>
          </p:cNvPr>
          <p:cNvSpPr txBox="1"/>
          <p:nvPr/>
        </p:nvSpPr>
        <p:spPr bwMode="auto">
          <a:xfrm>
            <a:off x="1349010" y="2488721"/>
            <a:ext cx="4929266" cy="338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利用輾轉相除法</a:t>
            </a:r>
            <a:endParaRPr lang="es-E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1D319976-793F-8C4C-29F1-D543651E7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70" y="1993766"/>
            <a:ext cx="2081420" cy="1239319"/>
          </a:xfrm>
          <a:prstGeom prst="rect">
            <a:avLst/>
          </a:prstGeom>
        </p:spPr>
      </p:pic>
      <p:pic>
        <p:nvPicPr>
          <p:cNvPr id="17" name="圖片 16" descr="一張含有 文字 的圖片&#10;&#10;自動產生的描述">
            <a:extLst>
              <a:ext uri="{FF2B5EF4-FFF2-40B4-BE49-F238E27FC236}">
                <a16:creationId xmlns:a16="http://schemas.microsoft.com/office/drawing/2014/main" id="{A612D0E2-E8DD-B751-635C-6E6334E38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70" y="4102766"/>
            <a:ext cx="2195905" cy="1510782"/>
          </a:xfrm>
          <a:prstGeom prst="rect">
            <a:avLst/>
          </a:prstGeom>
        </p:spPr>
      </p:pic>
      <p:sp>
        <p:nvSpPr>
          <p:cNvPr id="18" name="文字方塊 7">
            <a:extLst>
              <a:ext uri="{FF2B5EF4-FFF2-40B4-BE49-F238E27FC236}">
                <a16:creationId xmlns:a16="http://schemas.microsoft.com/office/drawing/2014/main" id="{C3C38E0A-D766-2A20-F32E-618C3BFBB664}"/>
              </a:ext>
            </a:extLst>
          </p:cNvPr>
          <p:cNvSpPr txBox="1"/>
          <p:nvPr/>
        </p:nvSpPr>
        <p:spPr bwMode="auto">
          <a:xfrm>
            <a:off x="7971551" y="1278857"/>
            <a:ext cx="3078979" cy="3499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結果</a:t>
            </a:r>
            <a:endParaRPr lang="es-E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7E3E418C-F3AB-382F-8FB5-A257587DE2B1}"/>
              </a:ext>
            </a:extLst>
          </p:cNvPr>
          <p:cNvSpPr/>
          <p:nvPr/>
        </p:nvSpPr>
        <p:spPr>
          <a:xfrm>
            <a:off x="7564511" y="1390590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FDA82D7C-74AF-DCCF-63D6-28A90410FB11}"/>
              </a:ext>
            </a:extLst>
          </p:cNvPr>
          <p:cNvSpPr/>
          <p:nvPr/>
        </p:nvSpPr>
        <p:spPr>
          <a:xfrm>
            <a:off x="908633" y="2636861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509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Exercise 4</a:t>
            </a:r>
            <a:r>
              <a:rPr lang="zh-TW" altLang="en-US" sz="2400" dirty="0"/>
              <a:t> </a:t>
            </a:r>
            <a:r>
              <a:rPr lang="en-US" altLang="zh-TW" sz="2400" dirty="0"/>
              <a:t>–</a:t>
            </a:r>
            <a:r>
              <a:rPr lang="zh-TW" altLang="en-US" sz="2400" dirty="0"/>
              <a:t> 求取最大公因數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文字方塊 7">
            <a:extLst>
              <a:ext uri="{FF2B5EF4-FFF2-40B4-BE49-F238E27FC236}">
                <a16:creationId xmlns:a16="http://schemas.microsoft.com/office/drawing/2014/main" id="{C3C38E0A-D766-2A20-F32E-618C3BFBB664}"/>
              </a:ext>
            </a:extLst>
          </p:cNvPr>
          <p:cNvSpPr txBox="1"/>
          <p:nvPr/>
        </p:nvSpPr>
        <p:spPr bwMode="auto">
          <a:xfrm>
            <a:off x="1897922" y="1277188"/>
            <a:ext cx="3865315" cy="37856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找最大公因數</a:t>
            </a:r>
            <a:endParaRPr lang="es-E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def gcd(m, n):</a:t>
            </a: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  if n == 0:</a:t>
            </a: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      return m</a:t>
            </a: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  else:</a:t>
            </a: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      return gcd(n, m % n)</a:t>
            </a: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   </a:t>
            </a: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m = int(input("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輸入 </a:t>
            </a: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m</a:t>
            </a:r>
            <a:r>
              <a:rPr lang="zh-TW" altLang="es-ES" sz="1600" b="1" spc="-151" dirty="0">
                <a:solidFill>
                  <a:schemeClr val="tx1"/>
                </a:solidFill>
                <a:latin typeface="Courier New" pitchFamily="49" charset="0"/>
              </a:rPr>
              <a:t>：</a:t>
            </a: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"))</a:t>
            </a: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n = int(input("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輸入 </a:t>
            </a: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zh-TW" altLang="es-ES" sz="1600" b="1" spc="-151" dirty="0">
                <a:solidFill>
                  <a:schemeClr val="tx1"/>
                </a:solidFill>
                <a:latin typeface="Courier New" pitchFamily="49" charset="0"/>
              </a:rPr>
              <a:t>：</a:t>
            </a: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"))</a:t>
            </a:r>
          </a:p>
          <a:p>
            <a:pPr>
              <a:defRPr/>
            </a:pPr>
            <a:endParaRPr lang="es-E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print("Gcd: ", gcd(m, n))</a:t>
            </a:r>
          </a:p>
          <a:p>
            <a:pPr>
              <a:defRPr/>
            </a:pPr>
            <a:endParaRPr lang="es-E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defRPr/>
            </a:pPr>
            <a:endParaRPr lang="es-E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defRPr/>
            </a:pPr>
            <a:endParaRPr lang="es-E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defRPr/>
            </a:pPr>
            <a:endParaRPr lang="es-E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B93D92E-928C-396D-FDCC-7F8655624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73" y="2088638"/>
            <a:ext cx="2167527" cy="1480634"/>
          </a:xfrm>
          <a:prstGeom prst="rect">
            <a:avLst/>
          </a:prstGeom>
        </p:spPr>
      </p:pic>
      <p:sp>
        <p:nvSpPr>
          <p:cNvPr id="12" name="文字方塊 7">
            <a:extLst>
              <a:ext uri="{FF2B5EF4-FFF2-40B4-BE49-F238E27FC236}">
                <a16:creationId xmlns:a16="http://schemas.microsoft.com/office/drawing/2014/main" id="{AB6D2509-0979-6E5E-DE4B-7B2B3F73EE87}"/>
              </a:ext>
            </a:extLst>
          </p:cNvPr>
          <p:cNvSpPr txBox="1"/>
          <p:nvPr/>
        </p:nvSpPr>
        <p:spPr bwMode="auto">
          <a:xfrm>
            <a:off x="7214873" y="1277188"/>
            <a:ext cx="1598889" cy="338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結果</a:t>
            </a:r>
            <a:endParaRPr lang="es-E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-175097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matplotlib</a:t>
            </a:r>
            <a:r>
              <a:rPr lang="zh-TW" altLang="en-US" sz="2400" dirty="0"/>
              <a:t>作圖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文字方塊 7">
            <a:extLst>
              <a:ext uri="{FF2B5EF4-FFF2-40B4-BE49-F238E27FC236}">
                <a16:creationId xmlns:a16="http://schemas.microsoft.com/office/drawing/2014/main" id="{89EF8151-C187-D91D-D2B3-C6A41B743A3D}"/>
              </a:ext>
            </a:extLst>
          </p:cNvPr>
          <p:cNvSpPr txBox="1"/>
          <p:nvPr/>
        </p:nvSpPr>
        <p:spPr bwMode="auto">
          <a:xfrm>
            <a:off x="1349010" y="1298941"/>
            <a:ext cx="4929266" cy="338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600" b="1" spc="-151">
                <a:solidFill>
                  <a:schemeClr val="tx1"/>
                </a:solidFill>
                <a:latin typeface="Courier New" pitchFamily="49" charset="0"/>
              </a:rPr>
              <a:t>圖表是由 </a:t>
            </a:r>
            <a:r>
              <a:rPr lang="es-ES" altLang="zh-TW" sz="1600" b="1" spc="-151">
                <a:solidFill>
                  <a:schemeClr val="tx1"/>
                </a:solidFill>
                <a:latin typeface="Courier New" pitchFamily="49" charset="0"/>
              </a:rPr>
              <a:t>figure </a:t>
            </a:r>
            <a:r>
              <a:rPr lang="zh-TW" altLang="en-US" sz="1600" b="1" spc="-151">
                <a:solidFill>
                  <a:schemeClr val="tx1"/>
                </a:solidFill>
                <a:latin typeface="Courier New" pitchFamily="49" charset="0"/>
              </a:rPr>
              <a:t>和 </a:t>
            </a:r>
            <a:r>
              <a:rPr lang="es-ES" altLang="zh-TW" sz="1600" b="1" spc="-151">
                <a:solidFill>
                  <a:schemeClr val="tx1"/>
                </a:solidFill>
                <a:latin typeface="Courier New" pitchFamily="49" charset="0"/>
              </a:rPr>
              <a:t>axes </a:t>
            </a:r>
            <a:r>
              <a:rPr lang="zh-TW" altLang="en-US" sz="1600" b="1" spc="-151">
                <a:solidFill>
                  <a:schemeClr val="tx1"/>
                </a:solidFill>
                <a:latin typeface="Courier New" pitchFamily="49" charset="0"/>
              </a:rPr>
              <a:t>兩個元素所構成</a:t>
            </a:r>
            <a:endParaRPr lang="es-E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3CB4D0E-2A6D-9E46-BA7A-8E6113945D1D}"/>
              </a:ext>
            </a:extLst>
          </p:cNvPr>
          <p:cNvSpPr/>
          <p:nvPr/>
        </p:nvSpPr>
        <p:spPr>
          <a:xfrm>
            <a:off x="906992" y="1468218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7C2EA13-BFF0-ED5B-DF69-DBCD78A44357}"/>
              </a:ext>
            </a:extLst>
          </p:cNvPr>
          <p:cNvSpPr txBox="1"/>
          <p:nvPr/>
        </p:nvSpPr>
        <p:spPr bwMode="auto">
          <a:xfrm>
            <a:off x="1349010" y="2774546"/>
            <a:ext cx="4929266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Figure 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表示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matplotlib 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繪製圖表的空間，在繪製圖表時，要先創建一個畫布，才能在加入各種元素，儲存或輸出圖片時，也都是以 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figure 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為單位進行儲存或輸出</a:t>
            </a:r>
            <a:endParaRPr lang="es-E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1126383-0462-5B7E-1FB7-22B2361A13D6}"/>
              </a:ext>
            </a:extLst>
          </p:cNvPr>
          <p:cNvSpPr/>
          <p:nvPr/>
        </p:nvSpPr>
        <p:spPr>
          <a:xfrm>
            <a:off x="908633" y="3139244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7869169-110F-1085-17F0-272A2AF5CC6E}"/>
              </a:ext>
            </a:extLst>
          </p:cNvPr>
          <p:cNvSpPr txBox="1"/>
          <p:nvPr/>
        </p:nvSpPr>
        <p:spPr bwMode="auto">
          <a:xfrm>
            <a:off x="1349010" y="4481841"/>
            <a:ext cx="4929266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axes 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表示「座標系統」，如果是二維圖表，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axes 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會包含兩個座標軸 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 axis )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、如果是二維圖表，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axes 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會包含三個座標軸 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 axis )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，依此類推，在一個 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figure </a:t>
            </a:r>
            <a:r>
              <a:rPr lang="zh-TW" altLang="en-US" sz="1600" b="1" spc="-151" dirty="0">
                <a:solidFill>
                  <a:schemeClr val="tx1"/>
                </a:solidFill>
                <a:latin typeface="Courier New" pitchFamily="49" charset="0"/>
              </a:rPr>
              <a:t>之中，可以設定多個 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axes</a:t>
            </a:r>
            <a:endParaRPr lang="es-E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7484C5A-5702-1F3B-ABA8-16C6FA80C60C}"/>
              </a:ext>
            </a:extLst>
          </p:cNvPr>
          <p:cNvSpPr/>
          <p:nvPr/>
        </p:nvSpPr>
        <p:spPr>
          <a:xfrm>
            <a:off x="930108" y="4846539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7">
            <a:extLst>
              <a:ext uri="{FF2B5EF4-FFF2-40B4-BE49-F238E27FC236}">
                <a16:creationId xmlns:a16="http://schemas.microsoft.com/office/drawing/2014/main" id="{DB5D9A95-3820-DF93-5214-AA945FD859B2}"/>
              </a:ext>
            </a:extLst>
          </p:cNvPr>
          <p:cNvSpPr txBox="1"/>
          <p:nvPr/>
        </p:nvSpPr>
        <p:spPr bwMode="auto">
          <a:xfrm>
            <a:off x="6761307" y="1257975"/>
            <a:ext cx="4929266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as 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plt</a:t>
            </a: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x = [1,2,3,4,5]</a:t>
            </a:r>
          </a:p>
          <a:p>
            <a:pPr>
              <a:defRPr/>
            </a:pP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plt.plot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(x)</a:t>
            </a:r>
          </a:p>
          <a:p>
            <a:pPr>
              <a:defRPr/>
            </a:pP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plt.show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s-E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7933571-AF63-83A6-C2B6-B4DC646AB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419" y="4345576"/>
            <a:ext cx="3003478" cy="1943427"/>
          </a:xfrm>
          <a:prstGeom prst="rect">
            <a:avLst/>
          </a:prstGeom>
        </p:spPr>
      </p:pic>
      <p:sp>
        <p:nvSpPr>
          <p:cNvPr id="18" name="文字方塊 7">
            <a:extLst>
              <a:ext uri="{FF2B5EF4-FFF2-40B4-BE49-F238E27FC236}">
                <a16:creationId xmlns:a16="http://schemas.microsoft.com/office/drawing/2014/main" id="{8116EF1A-1033-D973-DBBB-AA02B0BF8A9D}"/>
              </a:ext>
            </a:extLst>
          </p:cNvPr>
          <p:cNvSpPr txBox="1"/>
          <p:nvPr/>
        </p:nvSpPr>
        <p:spPr bwMode="auto">
          <a:xfrm>
            <a:off x="6761307" y="2514793"/>
            <a:ext cx="4929266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import 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 as 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plt</a:t>
            </a:r>
            <a:endParaRPr lang="en-U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x = [1,2,3,4,5]</a:t>
            </a:r>
          </a:p>
          <a:p>
            <a:pPr>
              <a:defRPr/>
            </a:pP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f = </a:t>
            </a: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plt.figure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>
              <a:defRPr/>
            </a:pP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plt.subplot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>
              <a:defRPr/>
            </a:pP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plt.plot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(x)</a:t>
            </a:r>
          </a:p>
          <a:p>
            <a:pPr>
              <a:defRPr/>
            </a:pPr>
            <a:r>
              <a:rPr lang="en-US" altLang="zh-TW" sz="1600" b="1" spc="-151" dirty="0" err="1">
                <a:solidFill>
                  <a:schemeClr val="tx1"/>
                </a:solidFill>
                <a:latin typeface="Courier New" pitchFamily="49" charset="0"/>
              </a:rPr>
              <a:t>plt.show</a:t>
            </a:r>
            <a:r>
              <a:rPr lang="en-US" altLang="zh-TW" sz="1600" b="1" spc="-15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s-ES" altLang="zh-TW" sz="1600" b="1" spc="-15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11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7">
            <a:extLst>
              <a:ext uri="{FF2B5EF4-FFF2-40B4-BE49-F238E27FC236}">
                <a16:creationId xmlns:a16="http://schemas.microsoft.com/office/drawing/2014/main" id="{09616D11-BB17-46B0-9FCF-D19758547FD0}"/>
              </a:ext>
            </a:extLst>
          </p:cNvPr>
          <p:cNvSpPr txBox="1"/>
          <p:nvPr/>
        </p:nvSpPr>
        <p:spPr bwMode="auto">
          <a:xfrm>
            <a:off x="573890" y="724494"/>
            <a:ext cx="9900747" cy="52629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import matplotlib.pyplot as plt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x = [1,2,3,4,5]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y = [5,4,3,2,1]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z = [2,2,2,2,2]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fig1 = plt.figure()</a:t>
            </a:r>
            <a:r>
              <a:rPr lang="zh-TW" altLang="en-US" sz="1600" b="1" spc="-151" dirty="0">
                <a:latin typeface="Courier New" pitchFamily="49" charset="0"/>
              </a:rPr>
              <a:t>    </a:t>
            </a:r>
            <a:r>
              <a:rPr lang="en-US" altLang="zh-TW" sz="1600" b="1" spc="-151" dirty="0">
                <a:latin typeface="Courier New" pitchFamily="49" charset="0"/>
              </a:rPr>
              <a:t>#</a:t>
            </a:r>
            <a:r>
              <a:rPr lang="zh-TW" altLang="en-US" sz="1600" b="1" spc="-151" dirty="0">
                <a:latin typeface="Courier New" pitchFamily="49" charset="0"/>
              </a:rPr>
              <a:t>每次新增一個</a:t>
            </a:r>
            <a:r>
              <a:rPr lang="en-US" altLang="zh-TW" sz="1600" b="1" spc="-151" dirty="0">
                <a:latin typeface="Courier New" pitchFamily="49" charset="0"/>
              </a:rPr>
              <a:t>figure </a:t>
            </a:r>
            <a:r>
              <a:rPr lang="zh-TW" altLang="en-US" sz="1600" b="1" spc="-151" dirty="0">
                <a:latin typeface="Courier New" pitchFamily="49" charset="0"/>
              </a:rPr>
              <a:t>就會新增一個畫布</a:t>
            </a:r>
            <a:endParaRPr lang="es-ES" altLang="zh-TW" sz="1600" b="1" spc="-151" dirty="0">
              <a:latin typeface="Courier New" pitchFamily="49" charset="0"/>
            </a:endParaRP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plt.subplot(2,2,1)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plt.plot(x)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fig2 = plt.figure()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plt.subplot(2,2,1)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plt.plot(y)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fig3 = plt.figure()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plt.subplot(2,2,1)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plt.plot(z)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plt.show()</a:t>
            </a:r>
          </a:p>
          <a:p>
            <a:pPr>
              <a:defRPr/>
            </a:pPr>
            <a:endParaRPr lang="es-ES" altLang="zh-TW" sz="1600" b="1" spc="-151" dirty="0">
              <a:latin typeface="Courier New" pitchFamily="49" charset="0"/>
            </a:endParaRPr>
          </a:p>
          <a:p>
            <a:pPr>
              <a:defRPr/>
            </a:pPr>
            <a:endParaRPr lang="es-ES" altLang="zh-TW" sz="1600" b="1" spc="-151" dirty="0">
              <a:latin typeface="Courier New" pitchFamily="49" charset="0"/>
            </a:endParaRPr>
          </a:p>
          <a:p>
            <a:pPr>
              <a:defRPr/>
            </a:pPr>
            <a:endParaRPr lang="es-ES" altLang="zh-TW" sz="1600" b="1" spc="-151" dirty="0">
              <a:latin typeface="Courier New" pitchFamily="49" charset="0"/>
            </a:endParaRPr>
          </a:p>
          <a:p>
            <a:pPr>
              <a:defRPr/>
            </a:pPr>
            <a:endParaRPr lang="es-ES" altLang="zh-TW" sz="1600" b="1" spc="-151" dirty="0">
              <a:latin typeface="Courier New" pitchFamily="49" charset="0"/>
            </a:endParaRPr>
          </a:p>
          <a:p>
            <a:pPr>
              <a:defRPr/>
            </a:pPr>
            <a:endParaRPr lang="es-ES" altLang="zh-TW" sz="1600" b="1" spc="-151" dirty="0">
              <a:latin typeface="Courier New" pitchFamily="49" charset="0"/>
            </a:endParaRPr>
          </a:p>
          <a:p>
            <a:pPr>
              <a:defRPr/>
            </a:pPr>
            <a:endParaRPr lang="es-ES" altLang="zh-TW" sz="1600" b="1" spc="-151" dirty="0">
              <a:latin typeface="Courier New" pitchFamily="49" charset="0"/>
            </a:endParaRPr>
          </a:p>
          <a:p>
            <a:pPr>
              <a:defRPr/>
            </a:pPr>
            <a:endParaRPr lang="es-ES" altLang="zh-TW" sz="1600" b="1" spc="-151" dirty="0">
              <a:latin typeface="Courier New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-175097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matplotlib</a:t>
            </a:r>
            <a:r>
              <a:rPr lang="zh-TW" altLang="en-US" sz="2400" dirty="0"/>
              <a:t>作圖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F058172-B184-248A-1571-15625F733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99" y="1063729"/>
            <a:ext cx="2639952" cy="464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2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</a:t>
            </a:r>
            <a:r>
              <a:rPr lang="zh-TW" altLang="en-US" sz="2400" dirty="0"/>
              <a:t>關於</a:t>
            </a:r>
            <a:r>
              <a:rPr lang="en-US" altLang="zh-TW" sz="2400" dirty="0"/>
              <a:t> Python</a:t>
            </a:r>
            <a:endParaRPr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C4C9EAD-A59F-4AD7-A705-D0D08AED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078218"/>
            <a:ext cx="12192000" cy="2701564"/>
          </a:xfrm>
          <a:custGeom>
            <a:avLst/>
            <a:gdLst>
              <a:gd name="connsiteX0" fmla="*/ 11849100 w 12192000"/>
              <a:gd name="connsiteY0" fmla="*/ 93482 h 2701564"/>
              <a:gd name="connsiteX1" fmla="*/ 11671300 w 12192000"/>
              <a:gd name="connsiteY1" fmla="*/ 283982 h 2701564"/>
              <a:gd name="connsiteX2" fmla="*/ 11849100 w 12192000"/>
              <a:gd name="connsiteY2" fmla="*/ 474482 h 2701564"/>
              <a:gd name="connsiteX3" fmla="*/ 12026900 w 12192000"/>
              <a:gd name="connsiteY3" fmla="*/ 283982 h 2701564"/>
              <a:gd name="connsiteX4" fmla="*/ 11849100 w 12192000"/>
              <a:gd name="connsiteY4" fmla="*/ 93482 h 2701564"/>
              <a:gd name="connsiteX5" fmla="*/ 0 w 12192000"/>
              <a:gd name="connsiteY5" fmla="*/ 0 h 2701564"/>
              <a:gd name="connsiteX6" fmla="*/ 12192000 w 12192000"/>
              <a:gd name="connsiteY6" fmla="*/ 0 h 2701564"/>
              <a:gd name="connsiteX7" fmla="*/ 12192000 w 12192000"/>
              <a:gd name="connsiteY7" fmla="*/ 2701564 h 2701564"/>
              <a:gd name="connsiteX8" fmla="*/ 0 w 12192000"/>
              <a:gd name="connsiteY8" fmla="*/ 2701564 h 270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701564">
                <a:moveTo>
                  <a:pt x="11849100" y="93482"/>
                </a:moveTo>
                <a:cubicBezTo>
                  <a:pt x="11750904" y="93482"/>
                  <a:pt x="11671300" y="178772"/>
                  <a:pt x="11671300" y="283982"/>
                </a:cubicBezTo>
                <a:cubicBezTo>
                  <a:pt x="11671300" y="389192"/>
                  <a:pt x="11750904" y="474482"/>
                  <a:pt x="11849100" y="474482"/>
                </a:cubicBezTo>
                <a:cubicBezTo>
                  <a:pt x="11947296" y="474482"/>
                  <a:pt x="12026900" y="389192"/>
                  <a:pt x="12026900" y="283982"/>
                </a:cubicBezTo>
                <a:cubicBezTo>
                  <a:pt x="12026900" y="178772"/>
                  <a:pt x="11947296" y="93482"/>
                  <a:pt x="11849100" y="9348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01564"/>
                </a:lnTo>
                <a:lnTo>
                  <a:pt x="0" y="2701564"/>
                </a:lnTo>
                <a:close/>
              </a:path>
            </a:pathLst>
          </a:cu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AEE388F-E2DC-4AB3-B9DF-0AA3749863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667150"/>
            <a:ext cx="12192000" cy="3523699"/>
          </a:xfrm>
          <a:custGeom>
            <a:avLst/>
            <a:gdLst>
              <a:gd name="connsiteX0" fmla="*/ 11887200 w 12192000"/>
              <a:gd name="connsiteY0" fmla="*/ 110850 h 3523699"/>
              <a:gd name="connsiteX1" fmla="*/ 11722100 w 12192000"/>
              <a:gd name="connsiteY1" fmla="*/ 275950 h 3523699"/>
              <a:gd name="connsiteX2" fmla="*/ 11887200 w 12192000"/>
              <a:gd name="connsiteY2" fmla="*/ 441050 h 3523699"/>
              <a:gd name="connsiteX3" fmla="*/ 12052300 w 12192000"/>
              <a:gd name="connsiteY3" fmla="*/ 275950 h 3523699"/>
              <a:gd name="connsiteX4" fmla="*/ 11887200 w 12192000"/>
              <a:gd name="connsiteY4" fmla="*/ 110850 h 3523699"/>
              <a:gd name="connsiteX5" fmla="*/ 0 w 12192000"/>
              <a:gd name="connsiteY5" fmla="*/ 0 h 3523699"/>
              <a:gd name="connsiteX6" fmla="*/ 12192000 w 12192000"/>
              <a:gd name="connsiteY6" fmla="*/ 0 h 3523699"/>
              <a:gd name="connsiteX7" fmla="*/ 12192000 w 12192000"/>
              <a:gd name="connsiteY7" fmla="*/ 3523699 h 3523699"/>
              <a:gd name="connsiteX8" fmla="*/ 0 w 12192000"/>
              <a:gd name="connsiteY8" fmla="*/ 3523699 h 35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523699">
                <a:moveTo>
                  <a:pt x="11887200" y="110850"/>
                </a:moveTo>
                <a:cubicBezTo>
                  <a:pt x="11796018" y="110850"/>
                  <a:pt x="11722100" y="184768"/>
                  <a:pt x="11722100" y="275950"/>
                </a:cubicBezTo>
                <a:cubicBezTo>
                  <a:pt x="11722100" y="367132"/>
                  <a:pt x="11796018" y="441050"/>
                  <a:pt x="11887200" y="441050"/>
                </a:cubicBezTo>
                <a:cubicBezTo>
                  <a:pt x="11978382" y="441050"/>
                  <a:pt x="12052300" y="367132"/>
                  <a:pt x="12052300" y="275950"/>
                </a:cubicBezTo>
                <a:cubicBezTo>
                  <a:pt x="12052300" y="184768"/>
                  <a:pt x="11978382" y="110850"/>
                  <a:pt x="11887200" y="11085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523699"/>
                </a:lnTo>
                <a:lnTo>
                  <a:pt x="0" y="3523699"/>
                </a:lnTo>
                <a:close/>
              </a:path>
            </a:pathLst>
          </a:cu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61746D22-70BF-466A-9788-A4CA4909AAED}"/>
              </a:ext>
            </a:extLst>
          </p:cNvPr>
          <p:cNvSpPr txBox="1"/>
          <p:nvPr/>
        </p:nvSpPr>
        <p:spPr>
          <a:xfrm>
            <a:off x="4076700" y="5537201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Run cell </a:t>
            </a:r>
            <a:r>
              <a:rPr lang="zh-TW" altLang="en-US" sz="2400" b="1" dirty="0"/>
              <a:t>快捷鍵：</a:t>
            </a:r>
            <a:r>
              <a:rPr lang="en-US" altLang="zh-TW" sz="2400" b="1" dirty="0"/>
              <a:t>shift + enter</a:t>
            </a:r>
            <a:endParaRPr lang="zh-TW" altLang="en-US" sz="24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C827346-D12B-48E9-B93C-EA1D6189EB94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55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7">
            <a:extLst>
              <a:ext uri="{FF2B5EF4-FFF2-40B4-BE49-F238E27FC236}">
                <a16:creationId xmlns:a16="http://schemas.microsoft.com/office/drawing/2014/main" id="{09616D11-BB17-46B0-9FCF-D19758547FD0}"/>
              </a:ext>
            </a:extLst>
          </p:cNvPr>
          <p:cNvSpPr txBox="1"/>
          <p:nvPr/>
        </p:nvSpPr>
        <p:spPr bwMode="auto">
          <a:xfrm>
            <a:off x="573890" y="724494"/>
            <a:ext cx="9900747" cy="52629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s-ES" altLang="zh-TW" sz="1600" b="1" spc="-151" dirty="0">
              <a:latin typeface="Courier New" pitchFamily="49" charset="0"/>
            </a:endParaRP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import matplotlib.pyplot as plt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x = [1,2,3,4,5]         #</a:t>
            </a:r>
            <a:r>
              <a:rPr lang="zh-TW" altLang="en-US" sz="1600" b="1" spc="-151" dirty="0">
                <a:latin typeface="Courier New" pitchFamily="49" charset="0"/>
              </a:rPr>
              <a:t>資料</a:t>
            </a:r>
            <a:endParaRPr lang="es-ES" altLang="zh-TW" sz="1600" b="1" spc="-151" dirty="0">
              <a:latin typeface="Courier New" pitchFamily="49" charset="0"/>
            </a:endParaRP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y = [5,4,3,2,1]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z = [2,2,2,2,2]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fig1 = plt.figure(num=1)</a:t>
            </a:r>
            <a:r>
              <a:rPr lang="zh-TW" altLang="en-US" sz="1600" b="1" spc="-151" dirty="0">
                <a:latin typeface="Courier New" pitchFamily="49" charset="0"/>
              </a:rPr>
              <a:t>  </a:t>
            </a:r>
            <a:r>
              <a:rPr lang="en-US" altLang="zh-TW" sz="1600" b="1" spc="-151" dirty="0">
                <a:latin typeface="Courier New" pitchFamily="49" charset="0"/>
              </a:rPr>
              <a:t>#</a:t>
            </a:r>
            <a:r>
              <a:rPr lang="zh-TW" altLang="en-US" sz="1600" b="1" spc="-151" dirty="0">
                <a:latin typeface="Courier New" pitchFamily="49" charset="0"/>
              </a:rPr>
              <a:t>加入</a:t>
            </a:r>
            <a:r>
              <a:rPr lang="en-US" altLang="zh-TW" sz="1600" b="1" spc="-151" dirty="0">
                <a:latin typeface="Courier New" pitchFamily="49" charset="0"/>
              </a:rPr>
              <a:t>num1</a:t>
            </a:r>
            <a:r>
              <a:rPr lang="zh-TW" altLang="en-US" sz="1600" b="1" spc="-151" dirty="0">
                <a:latin typeface="Courier New" pitchFamily="49" charset="0"/>
              </a:rPr>
              <a:t> 可把圖表都固定在同一張畫布上</a:t>
            </a:r>
            <a:endParaRPr lang="es-ES" altLang="zh-TW" sz="1600" b="1" spc="-151" dirty="0">
              <a:latin typeface="Courier New" pitchFamily="49" charset="0"/>
            </a:endParaRP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plt.subplot(2,2,1)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plt.plot(x)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fig2 = plt.figure(num=1)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plt.subplot(2,2,1)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plt.plot(y)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fig3 = plt.figure(num=1)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plt.subplot(2,2,1)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plt.plot(z)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plt.show()</a:t>
            </a:r>
          </a:p>
          <a:p>
            <a:pPr>
              <a:defRPr/>
            </a:pPr>
            <a:endParaRPr lang="es-ES" altLang="zh-TW" sz="1600" b="1" spc="-151" dirty="0">
              <a:latin typeface="Courier New" pitchFamily="49" charset="0"/>
            </a:endParaRPr>
          </a:p>
          <a:p>
            <a:pPr>
              <a:defRPr/>
            </a:pPr>
            <a:endParaRPr lang="es-ES" altLang="zh-TW" sz="1600" b="1" spc="-151" dirty="0">
              <a:latin typeface="Courier New" pitchFamily="49" charset="0"/>
            </a:endParaRPr>
          </a:p>
          <a:p>
            <a:pPr>
              <a:defRPr/>
            </a:pPr>
            <a:endParaRPr lang="es-ES" altLang="zh-TW" sz="1600" b="1" spc="-151" dirty="0">
              <a:latin typeface="Courier New" pitchFamily="49" charset="0"/>
            </a:endParaRPr>
          </a:p>
          <a:p>
            <a:pPr>
              <a:defRPr/>
            </a:pPr>
            <a:endParaRPr lang="es-ES" altLang="zh-TW" sz="1600" b="1" spc="-151" dirty="0">
              <a:latin typeface="Courier New" pitchFamily="49" charset="0"/>
            </a:endParaRPr>
          </a:p>
          <a:p>
            <a:pPr>
              <a:defRPr/>
            </a:pPr>
            <a:endParaRPr lang="es-ES" altLang="zh-TW" sz="1600" b="1" spc="-151" dirty="0">
              <a:latin typeface="Courier New" pitchFamily="49" charset="0"/>
            </a:endParaRPr>
          </a:p>
          <a:p>
            <a:pPr>
              <a:defRPr/>
            </a:pPr>
            <a:endParaRPr lang="es-ES" altLang="zh-TW" sz="1600" b="1" spc="-151" dirty="0">
              <a:latin typeface="Courier New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-175097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matplotlib</a:t>
            </a:r>
            <a:r>
              <a:rPr lang="zh-TW" altLang="en-US" sz="2400" dirty="0"/>
              <a:t>作圖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8C0539-813E-D85D-F2F1-B9ADEC8AD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93" y="2778933"/>
            <a:ext cx="4477171" cy="287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58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-175097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matplotlib</a:t>
            </a:r>
            <a:r>
              <a:rPr lang="zh-TW" altLang="en-US" sz="2400" dirty="0"/>
              <a:t>作圖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文字方塊 7">
            <a:extLst>
              <a:ext uri="{FF2B5EF4-FFF2-40B4-BE49-F238E27FC236}">
                <a16:creationId xmlns:a16="http://schemas.microsoft.com/office/drawing/2014/main" id="{2677A632-6E02-55E2-D6B3-2BA30F87788B}"/>
              </a:ext>
            </a:extLst>
          </p:cNvPr>
          <p:cNvSpPr txBox="1"/>
          <p:nvPr/>
        </p:nvSpPr>
        <p:spPr bwMode="auto">
          <a:xfrm>
            <a:off x="573890" y="724494"/>
            <a:ext cx="11380422" cy="57554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s-ES" altLang="zh-TW" sz="1600" b="1" spc="-151" dirty="0">
              <a:latin typeface="Courier New" pitchFamily="49" charset="0"/>
            </a:endParaRP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import numpy as np # </a:t>
            </a:r>
            <a:r>
              <a:rPr lang="zh-TW" altLang="en-US" sz="1600" b="1" spc="-151" dirty="0">
                <a:latin typeface="Courier New" pitchFamily="49" charset="0"/>
              </a:rPr>
              <a:t>引入</a:t>
            </a:r>
            <a:r>
              <a:rPr lang="es-ES" altLang="zh-TW" sz="1600" b="1" spc="-151" dirty="0">
                <a:latin typeface="Courier New" pitchFamily="49" charset="0"/>
              </a:rPr>
              <a:t>NumPy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import matplotlib.pyplot as plt # </a:t>
            </a:r>
            <a:r>
              <a:rPr lang="zh-TW" altLang="en-US" sz="1600" b="1" spc="-151" dirty="0">
                <a:latin typeface="Courier New" pitchFamily="49" charset="0"/>
              </a:rPr>
              <a:t>引入</a:t>
            </a:r>
            <a:r>
              <a:rPr lang="es-ES" altLang="zh-TW" sz="1600" b="1" spc="-151" dirty="0">
                <a:latin typeface="Courier New" pitchFamily="49" charset="0"/>
              </a:rPr>
              <a:t>matplotlib</a:t>
            </a:r>
            <a:r>
              <a:rPr lang="zh-TW" altLang="en-US" sz="1600" b="1" spc="-151" dirty="0">
                <a:latin typeface="Courier New" pitchFamily="49" charset="0"/>
              </a:rPr>
              <a:t>的函數</a:t>
            </a:r>
          </a:p>
          <a:p>
            <a:pPr>
              <a:defRPr/>
            </a:pPr>
            <a:endParaRPr lang="zh-TW" altLang="en-US" sz="1600" b="1" spc="-151" dirty="0">
              <a:latin typeface="Courier New" pitchFamily="49" charset="0"/>
            </a:endParaRP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x = np.arange(20) # x</a:t>
            </a:r>
            <a:r>
              <a:rPr lang="zh-TW" altLang="en-US" sz="1600" b="1" spc="-151" dirty="0">
                <a:latin typeface="Courier New" pitchFamily="49" charset="0"/>
              </a:rPr>
              <a:t>軸的值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y1 = 3 * x + 1  # y</a:t>
            </a:r>
            <a:r>
              <a:rPr lang="zh-TW" altLang="en-US" sz="1600" b="1" spc="-151" dirty="0">
                <a:latin typeface="Courier New" pitchFamily="49" charset="0"/>
              </a:rPr>
              <a:t>軸的值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y2 = -3 * x + 20  # y</a:t>
            </a:r>
            <a:r>
              <a:rPr lang="zh-TW" altLang="en-US" sz="1600" b="1" spc="-151" dirty="0">
                <a:latin typeface="Courier New" pitchFamily="49" charset="0"/>
              </a:rPr>
              <a:t>軸的值</a:t>
            </a:r>
          </a:p>
          <a:p>
            <a:pPr>
              <a:defRPr/>
            </a:pPr>
            <a:endParaRPr lang="zh-TW" altLang="en-US" sz="1600" b="1" spc="-151" dirty="0">
              <a:latin typeface="Courier New" pitchFamily="49" charset="0"/>
            </a:endParaRP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plt.title("add legend") # </a:t>
            </a:r>
            <a:r>
              <a:rPr lang="zh-TW" altLang="en-US" sz="1600" b="1" spc="-151" dirty="0">
                <a:latin typeface="Courier New" pitchFamily="49" charset="0"/>
              </a:rPr>
              <a:t>圖的標題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plt.xlabel("x axis") # x</a:t>
            </a:r>
            <a:r>
              <a:rPr lang="zh-TW" altLang="en-US" sz="1600" b="1" spc="-151" dirty="0">
                <a:latin typeface="Courier New" pitchFamily="49" charset="0"/>
              </a:rPr>
              <a:t>軸的名稱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plt.ylabel("y axis") # y</a:t>
            </a:r>
            <a:r>
              <a:rPr lang="zh-TW" altLang="en-US" sz="1600" b="1" spc="-151" dirty="0">
                <a:latin typeface="Courier New" pitchFamily="49" charset="0"/>
              </a:rPr>
              <a:t>軸的名稱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plt.plot(x,y1, color = "red", label = "y1") # </a:t>
            </a:r>
            <a:r>
              <a:rPr lang="zh-TW" altLang="en-US" sz="1600" b="1" spc="-151" dirty="0">
                <a:latin typeface="Courier New" pitchFamily="49" charset="0"/>
              </a:rPr>
              <a:t>繪製</a:t>
            </a:r>
            <a:r>
              <a:rPr lang="es-ES" altLang="zh-TW" sz="1600" b="1" spc="-151" dirty="0">
                <a:latin typeface="Courier New" pitchFamily="49" charset="0"/>
              </a:rPr>
              <a:t>x,y1</a:t>
            </a:r>
            <a:r>
              <a:rPr lang="zh-TW" altLang="en-US" sz="1600" b="1" spc="-151" dirty="0">
                <a:latin typeface="Courier New" pitchFamily="49" charset="0"/>
              </a:rPr>
              <a:t>的圖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plt.plot(x,y2, ls = "--", label = "y2") # </a:t>
            </a:r>
            <a:r>
              <a:rPr lang="zh-TW" altLang="en-US" sz="1600" b="1" spc="-151" dirty="0">
                <a:latin typeface="Courier New" pitchFamily="49" charset="0"/>
              </a:rPr>
              <a:t>繪製</a:t>
            </a:r>
            <a:r>
              <a:rPr lang="es-ES" altLang="zh-TW" sz="1600" b="1" spc="-151" dirty="0">
                <a:latin typeface="Courier New" pitchFamily="49" charset="0"/>
              </a:rPr>
              <a:t>x,y2</a:t>
            </a:r>
            <a:r>
              <a:rPr lang="zh-TW" altLang="en-US" sz="1600" b="1" spc="-151" dirty="0">
                <a:latin typeface="Courier New" pitchFamily="49" charset="0"/>
              </a:rPr>
              <a:t>的圖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plt.legend(loc = 0, prop={'size': "x-large"})</a:t>
            </a:r>
          </a:p>
          <a:p>
            <a:pPr>
              <a:defRPr/>
            </a:pPr>
            <a:r>
              <a:rPr lang="es-ES" altLang="zh-TW" sz="1600" b="1" spc="-151" dirty="0">
                <a:latin typeface="Courier New" pitchFamily="49" charset="0"/>
              </a:rPr>
              <a:t>plt.show() # </a:t>
            </a:r>
            <a:r>
              <a:rPr lang="zh-TW" altLang="en-US" sz="1600" b="1" spc="-151" dirty="0">
                <a:latin typeface="Courier New" pitchFamily="49" charset="0"/>
              </a:rPr>
              <a:t>顯現圖形</a:t>
            </a:r>
            <a:endParaRPr lang="en-US" altLang="zh-TW" sz="1600" b="1" spc="-151" dirty="0">
              <a:latin typeface="Courier New" pitchFamily="49" charset="0"/>
            </a:endParaRPr>
          </a:p>
          <a:p>
            <a:pPr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>
              <a:defRPr/>
            </a:pPr>
            <a:endParaRPr lang="en-US" altLang="zh-TW" sz="1600" b="1" spc="-151" dirty="0">
              <a:latin typeface="Courier New" pitchFamily="49" charset="0"/>
            </a:endParaRPr>
          </a:p>
          <a:p>
            <a:pPr>
              <a:defRPr/>
            </a:pPr>
            <a:endParaRPr lang="es-ES" altLang="zh-TW" sz="1600" b="1" spc="-151" dirty="0">
              <a:latin typeface="Courier New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225F36E-6BB9-D523-6B65-529595C69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599" y="3208783"/>
            <a:ext cx="4325737" cy="294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0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Exerciser5 – </a:t>
            </a:r>
            <a:r>
              <a:rPr lang="zh-TW" altLang="en-US" sz="2400" dirty="0"/>
              <a:t>最佳定價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3C91391-E1C2-4DBC-866B-0848942B8016}"/>
              </a:ext>
            </a:extLst>
          </p:cNvPr>
          <p:cNvGrpSpPr/>
          <p:nvPr/>
        </p:nvGrpSpPr>
        <p:grpSpPr>
          <a:xfrm>
            <a:off x="1822450" y="2217419"/>
            <a:ext cx="9124950" cy="461665"/>
            <a:chOff x="1428750" y="1264919"/>
            <a:chExt cx="9124950" cy="461665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2FB261C-6EA5-44A2-9B1C-969F93367994}"/>
                </a:ext>
              </a:extLst>
            </p:cNvPr>
            <p:cNvSpPr txBox="1"/>
            <p:nvPr/>
          </p:nvSpPr>
          <p:spPr>
            <a:xfrm>
              <a:off x="1665922" y="1264919"/>
              <a:ext cx="8887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/>
                <a:t>需求量</a:t>
              </a:r>
              <a:r>
                <a:rPr lang="en-US" altLang="zh-TW" sz="2400" dirty="0"/>
                <a:t>(q) = </a:t>
              </a:r>
              <a:r>
                <a:rPr lang="zh-TW" altLang="en-US" sz="2400" dirty="0"/>
                <a:t>基準需求量</a:t>
              </a:r>
              <a:r>
                <a:rPr lang="en-US" altLang="zh-TW" sz="2400" dirty="0"/>
                <a:t>(a) – </a:t>
              </a:r>
              <a:r>
                <a:rPr lang="zh-TW" altLang="en-US" sz="2400" dirty="0"/>
                <a:t>價格敏感度</a:t>
              </a:r>
              <a:r>
                <a:rPr lang="en-US" altLang="zh-TW" sz="2400" dirty="0"/>
                <a:t>(b) x </a:t>
              </a:r>
              <a:r>
                <a:rPr lang="zh-TW" altLang="en-US" sz="2400" dirty="0"/>
                <a:t>價格</a:t>
              </a:r>
              <a:r>
                <a:rPr lang="en-US" altLang="zh-TW" sz="2400" dirty="0"/>
                <a:t>(p) </a:t>
              </a: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A6B75772-B362-43A5-A821-F74B50A961D0}"/>
                </a:ext>
              </a:extLst>
            </p:cNvPr>
            <p:cNvSpPr/>
            <p:nvPr/>
          </p:nvSpPr>
          <p:spPr>
            <a:xfrm>
              <a:off x="1428750" y="1444952"/>
              <a:ext cx="101600" cy="101600"/>
            </a:xfrm>
            <a:prstGeom prst="ellipse">
              <a:avLst/>
            </a:prstGeom>
            <a:solidFill>
              <a:srgbClr val="333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A185233-2E49-4E5A-B572-C555DE65A981}"/>
              </a:ext>
            </a:extLst>
          </p:cNvPr>
          <p:cNvGrpSpPr/>
          <p:nvPr/>
        </p:nvGrpSpPr>
        <p:grpSpPr>
          <a:xfrm>
            <a:off x="1822450" y="3009255"/>
            <a:ext cx="9124950" cy="461665"/>
            <a:chOff x="1428750" y="1785464"/>
            <a:chExt cx="9124950" cy="461665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895CB62-393B-4588-BB8B-1416F387721D}"/>
                </a:ext>
              </a:extLst>
            </p:cNvPr>
            <p:cNvSpPr txBox="1"/>
            <p:nvPr/>
          </p:nvSpPr>
          <p:spPr>
            <a:xfrm>
              <a:off x="1665922" y="1785464"/>
              <a:ext cx="8887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/>
                <a:t>利潤</a:t>
              </a:r>
              <a:r>
                <a:rPr lang="en-US" altLang="zh-TW" sz="2400" dirty="0"/>
                <a:t>(profit) =</a:t>
              </a:r>
              <a:r>
                <a:rPr lang="zh-TW" altLang="en-US" sz="2400" dirty="0"/>
                <a:t>需求量</a:t>
              </a:r>
              <a:r>
                <a:rPr lang="en-US" altLang="zh-TW" sz="2400" dirty="0"/>
                <a:t>(q) x (</a:t>
              </a:r>
              <a:r>
                <a:rPr lang="zh-TW" altLang="en-US" sz="2400" dirty="0"/>
                <a:t>價格</a:t>
              </a:r>
              <a:r>
                <a:rPr lang="en-US" altLang="zh-TW" sz="2400" dirty="0"/>
                <a:t>(p) – </a:t>
              </a:r>
              <a:r>
                <a:rPr lang="zh-TW" altLang="en-US" sz="2400" dirty="0"/>
                <a:t>成本</a:t>
              </a:r>
              <a:r>
                <a:rPr lang="en-US" altLang="zh-TW" sz="2400" dirty="0"/>
                <a:t>(c))  </a:t>
              </a: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0051FE2-4DDD-4308-8650-335FCC81362C}"/>
                </a:ext>
              </a:extLst>
            </p:cNvPr>
            <p:cNvSpPr/>
            <p:nvPr/>
          </p:nvSpPr>
          <p:spPr>
            <a:xfrm>
              <a:off x="1428750" y="1965497"/>
              <a:ext cx="101600" cy="101600"/>
            </a:xfrm>
            <a:prstGeom prst="ellipse">
              <a:avLst/>
            </a:prstGeom>
            <a:solidFill>
              <a:srgbClr val="333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716A3ED-D475-48B5-AC73-A23112A9A529}"/>
              </a:ext>
            </a:extLst>
          </p:cNvPr>
          <p:cNvGrpSpPr/>
          <p:nvPr/>
        </p:nvGrpSpPr>
        <p:grpSpPr>
          <a:xfrm>
            <a:off x="1822450" y="3801091"/>
            <a:ext cx="9124950" cy="461665"/>
            <a:chOff x="1428750" y="2371164"/>
            <a:chExt cx="9124950" cy="461665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F36C8ED-D775-4C92-BBAB-8C5ED068D94C}"/>
                </a:ext>
              </a:extLst>
            </p:cNvPr>
            <p:cNvSpPr txBox="1"/>
            <p:nvPr/>
          </p:nvSpPr>
          <p:spPr>
            <a:xfrm>
              <a:off x="1665922" y="2371164"/>
              <a:ext cx="8887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/>
                <a:t>假設</a:t>
              </a:r>
              <a:r>
                <a:rPr lang="en-US" altLang="zh-TW" sz="2400" dirty="0"/>
                <a:t>a = 20, b = 1, c = 5  </a:t>
              </a: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7AC819EF-2087-43B8-BE2A-6BEE8BA3153D}"/>
                </a:ext>
              </a:extLst>
            </p:cNvPr>
            <p:cNvSpPr/>
            <p:nvPr/>
          </p:nvSpPr>
          <p:spPr>
            <a:xfrm>
              <a:off x="1428750" y="2551197"/>
              <a:ext cx="101600" cy="101600"/>
            </a:xfrm>
            <a:prstGeom prst="ellipse">
              <a:avLst/>
            </a:prstGeom>
            <a:solidFill>
              <a:srgbClr val="333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183118A1-7645-4DB5-A1A0-7204889BFCD0}"/>
              </a:ext>
            </a:extLst>
          </p:cNvPr>
          <p:cNvGrpSpPr/>
          <p:nvPr/>
        </p:nvGrpSpPr>
        <p:grpSpPr>
          <a:xfrm>
            <a:off x="1822450" y="4592928"/>
            <a:ext cx="9124950" cy="461665"/>
            <a:chOff x="1428750" y="2941928"/>
            <a:chExt cx="9124950" cy="46166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6998756-3BB7-4796-89D6-68DEC92DDFEE}"/>
                </a:ext>
              </a:extLst>
            </p:cNvPr>
            <p:cNvSpPr txBox="1"/>
            <p:nvPr/>
          </p:nvSpPr>
          <p:spPr>
            <a:xfrm>
              <a:off x="1665922" y="2941928"/>
              <a:ext cx="8887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/>
                <a:t>求價格從</a:t>
              </a:r>
              <a:r>
                <a:rPr lang="en-US" altLang="zh-TW" sz="2400" dirty="0"/>
                <a:t>$5</a:t>
              </a:r>
              <a:r>
                <a:rPr lang="zh-TW" altLang="en-US" sz="2400" dirty="0"/>
                <a:t>至</a:t>
              </a:r>
              <a:r>
                <a:rPr lang="en-US" altLang="zh-TW" sz="2400" dirty="0"/>
                <a:t>$20</a:t>
              </a:r>
              <a:r>
                <a:rPr lang="zh-TW" altLang="en-US" sz="2400" dirty="0"/>
                <a:t>各自的利潤值，存成字典型式，並作圖</a:t>
              </a:r>
              <a:r>
                <a:rPr lang="en-US" altLang="zh-TW" sz="2400" dirty="0"/>
                <a:t> </a:t>
              </a: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4C8802F5-AC6F-4FF8-BC61-CA66855CDCD1}"/>
                </a:ext>
              </a:extLst>
            </p:cNvPr>
            <p:cNvSpPr/>
            <p:nvPr/>
          </p:nvSpPr>
          <p:spPr>
            <a:xfrm>
              <a:off x="1428750" y="3121961"/>
              <a:ext cx="101600" cy="101600"/>
            </a:xfrm>
            <a:prstGeom prst="ellipse">
              <a:avLst/>
            </a:prstGeom>
            <a:solidFill>
              <a:srgbClr val="3333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265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0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Exerciser5 – </a:t>
            </a:r>
            <a:r>
              <a:rPr lang="zh-TW" altLang="en-US" sz="2400" dirty="0"/>
              <a:t>最佳定價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C355FB-BF86-4F15-9F23-F0591A6EE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7" y="1562099"/>
            <a:ext cx="11129963" cy="3834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3A40F1D-30CC-490A-909B-52D9F4491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35031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69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4473C2B8-5638-42F3-B56C-EBAE122073F2}"/>
              </a:ext>
            </a:extLst>
          </p:cNvPr>
          <p:cNvSpPr txBox="1"/>
          <p:nvPr/>
        </p:nvSpPr>
        <p:spPr>
          <a:xfrm>
            <a:off x="716280" y="2817604"/>
            <a:ext cx="8427720" cy="797141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as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from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google.colab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import files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l1 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d.items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l2 = sorted(l1)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x, y = zip(*l2)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plt.xlim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(5, 20)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範圍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plt.ylim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(0,60)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plt.xticks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([5, 10, 15, 20], color = ‘black‘)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刻度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plt.yticks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([0, 10, 20, 30, 40, 50, 60] ,color = 'black')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(x, y, color = “r”, label = “profit line”)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線條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plt.legend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(loc = 'upper left')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plt.title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("pricing decision ", color = 'green',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fontsize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14)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plt.xlabel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('price', color = "b")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plt.ylabel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('profit', color = "b")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ax 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plt.gca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ax.yaxis.grid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(True)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ax.plot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([12], [56], 'o', color = "black")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plt.text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(10, 56, "(12, 56)",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fontsize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8, color = "black")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ax.plot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([13], [56], 'o', color = "black")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plt.text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(14, 56, "(13, 56)",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fontsize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8, color = "black")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plt.tight_layout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plt.savefig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("price.png")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files.download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("price.png")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plt.show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0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Exerciser5 – </a:t>
            </a:r>
            <a:r>
              <a:rPr lang="zh-TW" altLang="en-US" sz="2400" dirty="0"/>
              <a:t>最佳定價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724D0D-195B-4A79-BC11-59724ADA4B12}"/>
              </a:ext>
            </a:extLst>
          </p:cNvPr>
          <p:cNvSpPr txBox="1"/>
          <p:nvPr/>
        </p:nvSpPr>
        <p:spPr>
          <a:xfrm>
            <a:off x="665480" y="1055459"/>
            <a:ext cx="3596640" cy="132343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d = {}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for p in range(5, 21):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profit = (20 - p) * (p - 5)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 d[p] = profit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print(d)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860D11-3A1F-48DC-86FD-1DA53073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070" y="1149905"/>
            <a:ext cx="60769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37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4473C2B8-5638-42F3-B56C-EBAE122073F2}"/>
              </a:ext>
            </a:extLst>
          </p:cNvPr>
          <p:cNvSpPr txBox="1"/>
          <p:nvPr/>
        </p:nvSpPr>
        <p:spPr>
          <a:xfrm>
            <a:off x="716280" y="-2808496"/>
            <a:ext cx="8427720" cy="797141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import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matplotlib.pyplot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as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from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google.colab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import files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l1 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d.items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l2 = sorted(l1)</a:t>
            </a:r>
          </a:p>
          <a:p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x, y = zip(*l2)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plt.xlim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(5, 20)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plt.ylim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(0,60)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plt.xticks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([5, 10, 15, 20], color = 'black')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plt.yticks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([0, 10, 20, 30, 40, 50, 60] ,color = 'black')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(x, y, color = "r", label = "profit line")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plt.legend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(loc = 'upper left')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plt.title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(“pricing decision ”, color = ‘green’,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fontsize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14)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名稱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plt.xlabel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('price', color = "b")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plt.ylabel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('profit', color = "b")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ax =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plt.gca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ax.yaxis.grid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(True)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ax.plot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([12], [56], ‘o’, color = “black”)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黑點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plt.text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(10, 56, “(12, 56)”,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fontsize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8, color = “black”)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備註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ax.plot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([13], [56], 'o', color = "black")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plt.text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(14, 56, "(13, 56)", 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fontsize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 = 8, color = "black")</a:t>
            </a:r>
          </a:p>
          <a:p>
            <a:b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plt.tight_layout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plt.savefig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("price.png")</a:t>
            </a: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files.download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(“price.png”)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下載檔案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plt.show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0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Exerciser5 – </a:t>
            </a:r>
            <a:r>
              <a:rPr lang="zh-TW" altLang="en-US" sz="2400" dirty="0"/>
              <a:t>最佳定價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74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</a:t>
            </a:r>
            <a:r>
              <a:rPr lang="zh-TW" altLang="en-US" sz="2400" dirty="0"/>
              <a:t>基本介紹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700151-9DF8-45A7-92C0-B801C2FD87F3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6826C81-A1B4-40F9-A231-35316596F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039015"/>
            <a:ext cx="3342538" cy="50829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4C74F4E-6B08-4FBF-B4FA-4ACF50E5AFE0}"/>
              </a:ext>
            </a:extLst>
          </p:cNvPr>
          <p:cNvSpPr txBox="1"/>
          <p:nvPr/>
        </p:nvSpPr>
        <p:spPr>
          <a:xfrm>
            <a:off x="1079500" y="1436523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print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128739A-2D31-40F7-99FE-3219D264C0D9}"/>
              </a:ext>
            </a:extLst>
          </p:cNvPr>
          <p:cNvSpPr/>
          <p:nvPr/>
        </p:nvSpPr>
        <p:spPr>
          <a:xfrm>
            <a:off x="762000" y="1607512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BE47B57-75BD-4500-B3AD-854814CC63F7}"/>
              </a:ext>
            </a:extLst>
          </p:cNvPr>
          <p:cNvSpPr txBox="1"/>
          <p:nvPr/>
        </p:nvSpPr>
        <p:spPr>
          <a:xfrm>
            <a:off x="1079500" y="2883361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運算符號</a:t>
            </a:r>
            <a:endParaRPr lang="en-US" altLang="zh-TW" sz="2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CE1732C-A2B4-4A93-86DB-89DC6048F1C9}"/>
              </a:ext>
            </a:extLst>
          </p:cNvPr>
          <p:cNvSpPr/>
          <p:nvPr/>
        </p:nvSpPr>
        <p:spPr>
          <a:xfrm>
            <a:off x="762000" y="3054350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B775A2B-0EBA-41EF-AC7C-73FD369BB25B}"/>
              </a:ext>
            </a:extLst>
          </p:cNvPr>
          <p:cNvSpPr txBox="1"/>
          <p:nvPr/>
        </p:nvSpPr>
        <p:spPr>
          <a:xfrm>
            <a:off x="6286500" y="1436523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宣告變數</a:t>
            </a:r>
            <a:endParaRPr lang="en-US" altLang="zh-TW" sz="2400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B525591F-503C-4937-9AEB-6C554EAD5880}"/>
              </a:ext>
            </a:extLst>
          </p:cNvPr>
          <p:cNvSpPr/>
          <p:nvPr/>
        </p:nvSpPr>
        <p:spPr>
          <a:xfrm>
            <a:off x="5969000" y="1607512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EC767B71-0284-4B93-831B-1E1FD4899514}"/>
              </a:ext>
            </a:extLst>
          </p:cNvPr>
          <p:cNvSpPr/>
          <p:nvPr/>
        </p:nvSpPr>
        <p:spPr>
          <a:xfrm>
            <a:off x="6372126" y="2091571"/>
            <a:ext cx="201622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altLang="zh-TW" sz="1600" b="1" i="1" u="sng" spc="-150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fr-FR" altLang="zh-TW" sz="1600" b="1" spc="-1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zh-TW" altLang="en-US" sz="1600" b="1" spc="-150" dirty="0">
                <a:latin typeface="Courier New" pitchFamily="49" charset="0"/>
                <a:cs typeface="Courier New" pitchFamily="49" charset="0"/>
              </a:rPr>
              <a:t>某個值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3E770D2-D43D-4D69-B808-E2C69E7C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300" y="1305322"/>
            <a:ext cx="2028251" cy="2134257"/>
          </a:xfrm>
          <a:prstGeom prst="rect">
            <a:avLst/>
          </a:prstGeom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8E13FBD9-C081-4C76-B55F-D7641870AD82}"/>
              </a:ext>
            </a:extLst>
          </p:cNvPr>
          <p:cNvSpPr txBox="1"/>
          <p:nvPr/>
        </p:nvSpPr>
        <p:spPr>
          <a:xfrm>
            <a:off x="1107298" y="3490576"/>
            <a:ext cx="3515502" cy="23083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13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4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print(num1 + num2)  #</a:t>
            </a:r>
            <a:r>
              <a:rPr lang="zh-TW" altLang="en-US" sz="1600" b="1" spc="-150" dirty="0">
                <a:latin typeface="Courier New" pitchFamily="49" charset="0"/>
              </a:rPr>
              <a:t>加法</a:t>
            </a:r>
            <a:endParaRPr lang="en-US" altLang="zh-TW" sz="1600" b="1" spc="-150" dirty="0">
              <a:latin typeface="Courier New" pitchFamily="49" charset="0"/>
            </a:endParaRP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print(num1 - num2)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減法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* num2)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乘法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// num2)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除法的商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/ num2)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除法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print(num1 % num2)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除法的餘數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** num2)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次方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35081F-A1F2-4684-81E1-E023C6A705D8}"/>
              </a:ext>
            </a:extLst>
          </p:cNvPr>
          <p:cNvSpPr txBox="1"/>
          <p:nvPr/>
        </p:nvSpPr>
        <p:spPr>
          <a:xfrm>
            <a:off x="1079500" y="5977625"/>
            <a:ext cx="1102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註</a:t>
            </a:r>
            <a:r>
              <a:rPr lang="en-US" altLang="zh-TW" dirty="0"/>
              <a:t>)</a:t>
            </a:r>
            <a:r>
              <a:rPr lang="zh-TW" altLang="en-US" dirty="0"/>
              <a:t> 框框內的程式碼可以先複製至記事本，再複製剛貼到記事本的程式碼，即可複製至</a:t>
            </a:r>
            <a:r>
              <a:rPr lang="en-US" altLang="zh-TW" dirty="0" err="1"/>
              <a:t>colab</a:t>
            </a:r>
            <a:endParaRPr lang="en-US" altLang="zh-TW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C2149A6-209E-4F79-B3C7-7F9F5C076263}"/>
              </a:ext>
            </a:extLst>
          </p:cNvPr>
          <p:cNvSpPr txBox="1"/>
          <p:nvPr/>
        </p:nvSpPr>
        <p:spPr>
          <a:xfrm>
            <a:off x="6286500" y="3381703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註記</a:t>
            </a:r>
            <a:endParaRPr lang="en-US" altLang="zh-TW" sz="2400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54B58D3D-ADF3-4340-867D-66C75838FA79}"/>
              </a:ext>
            </a:extLst>
          </p:cNvPr>
          <p:cNvSpPr/>
          <p:nvPr/>
        </p:nvSpPr>
        <p:spPr>
          <a:xfrm>
            <a:off x="5969000" y="3552692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43074C23-DF24-4073-90C5-DA78A55CEA50}"/>
              </a:ext>
            </a:extLst>
          </p:cNvPr>
          <p:cNvSpPr txBox="1"/>
          <p:nvPr/>
        </p:nvSpPr>
        <p:spPr>
          <a:xfrm>
            <a:off x="6286500" y="3983018"/>
            <a:ext cx="5246281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"""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This is a long comment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Need more than two lines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"""</a:t>
            </a:r>
            <a:b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</a:br>
            <a:endParaRPr lang="en-US" altLang="zh-TW" sz="1600" b="1" spc="-150" dirty="0">
              <a:latin typeface="Courier New" pitchFamily="49" charset="0"/>
            </a:endParaRPr>
          </a:p>
          <a:p>
            <a:pPr marL="0" lvl="1"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print("Hello World!")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first function  </a:t>
            </a:r>
          </a:p>
        </p:txBody>
      </p:sp>
    </p:spTree>
    <p:extLst>
      <p:ext uri="{BB962C8B-B14F-4D97-AF65-F5344CB8AC3E}">
        <p14:creationId xmlns:p14="http://schemas.microsoft.com/office/powerpoint/2010/main" val="52226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</a:t>
            </a:r>
            <a:r>
              <a:rPr lang="zh-TW" altLang="en-US" sz="2400" dirty="0"/>
              <a:t>資料型態 </a:t>
            </a:r>
            <a:r>
              <a:rPr lang="en-US" altLang="zh-TW" sz="2400" dirty="0"/>
              <a:t>data type</a:t>
            </a:r>
            <a:endParaRPr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AF9CEA-7E16-4543-8AAC-246520A04DA4}"/>
              </a:ext>
            </a:extLst>
          </p:cNvPr>
          <p:cNvSpPr txBox="1"/>
          <p:nvPr/>
        </p:nvSpPr>
        <p:spPr>
          <a:xfrm>
            <a:off x="998220" y="1427479"/>
            <a:ext cx="878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三個重要類型：</a:t>
            </a:r>
            <a:r>
              <a:rPr lang="en-US" altLang="zh-TW" sz="2400" dirty="0"/>
              <a:t>int(</a:t>
            </a:r>
            <a:r>
              <a:rPr lang="zh-TW" altLang="en-US" sz="2400" dirty="0"/>
              <a:t>整數</a:t>
            </a:r>
            <a:r>
              <a:rPr lang="en-US" altLang="zh-TW" sz="2400" dirty="0"/>
              <a:t>)</a:t>
            </a:r>
            <a:r>
              <a:rPr lang="zh-TW" altLang="en-US" sz="2400" dirty="0"/>
              <a:t>、</a:t>
            </a:r>
            <a:r>
              <a:rPr lang="en-US" altLang="zh-TW" sz="2400" dirty="0"/>
              <a:t>float(</a:t>
            </a:r>
            <a:r>
              <a:rPr lang="zh-TW" altLang="en-US" sz="2400" dirty="0"/>
              <a:t>小數</a:t>
            </a:r>
            <a:r>
              <a:rPr lang="en-US" altLang="zh-TW" sz="2400" dirty="0"/>
              <a:t>)</a:t>
            </a:r>
            <a:r>
              <a:rPr lang="zh-TW" altLang="en-US" sz="2400" dirty="0"/>
              <a:t>、</a:t>
            </a:r>
            <a:r>
              <a:rPr lang="en-US" altLang="zh-TW" sz="2400" dirty="0"/>
              <a:t>string(</a:t>
            </a:r>
            <a:r>
              <a:rPr lang="zh-TW" altLang="en-US" sz="2400" dirty="0"/>
              <a:t>字串</a:t>
            </a:r>
            <a:r>
              <a:rPr lang="en-US" altLang="zh-TW" sz="2400" dirty="0"/>
              <a:t>)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091626F-161D-413F-8697-F4EBE5127FCC}"/>
              </a:ext>
            </a:extLst>
          </p:cNvPr>
          <p:cNvSpPr/>
          <p:nvPr/>
        </p:nvSpPr>
        <p:spPr>
          <a:xfrm>
            <a:off x="762000" y="1607512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3">
            <a:extLst>
              <a:ext uri="{FF2B5EF4-FFF2-40B4-BE49-F238E27FC236}">
                <a16:creationId xmlns:a16="http://schemas.microsoft.com/office/drawing/2014/main" id="{42BE0F47-8423-4396-84B0-A834B21F7C46}"/>
              </a:ext>
            </a:extLst>
          </p:cNvPr>
          <p:cNvSpPr txBox="1"/>
          <p:nvPr/>
        </p:nvSpPr>
        <p:spPr>
          <a:xfrm>
            <a:off x="863600" y="2944059"/>
            <a:ext cx="2232248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a = 689</a:t>
            </a:r>
          </a:p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b = 8.7</a:t>
            </a:r>
          </a:p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c = "Hi everyone, "</a:t>
            </a:r>
          </a:p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print(type(a))</a:t>
            </a:r>
          </a:p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print(type(b))</a:t>
            </a:r>
          </a:p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print(type(c))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63F55C9-4E2B-4BA6-B9D6-116D6C0F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4791530"/>
            <a:ext cx="1485900" cy="86677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A5D279E-334E-46C3-A819-996FFFE09092}"/>
              </a:ext>
            </a:extLst>
          </p:cNvPr>
          <p:cNvSpPr txBox="1"/>
          <p:nvPr/>
        </p:nvSpPr>
        <p:spPr>
          <a:xfrm>
            <a:off x="998220" y="2235706"/>
            <a:ext cx="232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查看資料型態</a:t>
            </a:r>
            <a:endParaRPr lang="en-US" altLang="zh-TW" sz="2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4378778-3330-46C5-88FC-1F17628ACB19}"/>
              </a:ext>
            </a:extLst>
          </p:cNvPr>
          <p:cNvSpPr/>
          <p:nvPr/>
        </p:nvSpPr>
        <p:spPr>
          <a:xfrm>
            <a:off x="762000" y="2406695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2875E58-7967-4783-B5FD-5E4A46AF28B7}"/>
              </a:ext>
            </a:extLst>
          </p:cNvPr>
          <p:cNvSpPr txBox="1"/>
          <p:nvPr/>
        </p:nvSpPr>
        <p:spPr>
          <a:xfrm>
            <a:off x="4250490" y="2235706"/>
            <a:ext cx="232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重新賦予新值</a:t>
            </a:r>
            <a:endParaRPr lang="en-US" altLang="zh-TW" sz="2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19FDA14-3664-4ABC-B668-BBB2DF79B268}"/>
              </a:ext>
            </a:extLst>
          </p:cNvPr>
          <p:cNvSpPr/>
          <p:nvPr/>
        </p:nvSpPr>
        <p:spPr>
          <a:xfrm>
            <a:off x="4004110" y="2406695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3">
            <a:extLst>
              <a:ext uri="{FF2B5EF4-FFF2-40B4-BE49-F238E27FC236}">
                <a16:creationId xmlns:a16="http://schemas.microsoft.com/office/drawing/2014/main" id="{B9ABCC86-E134-4BFC-B1A7-E48602AB9531}"/>
              </a:ext>
            </a:extLst>
          </p:cNvPr>
          <p:cNvSpPr txBox="1"/>
          <p:nvPr/>
        </p:nvSpPr>
        <p:spPr>
          <a:xfrm>
            <a:off x="4224165" y="2944059"/>
            <a:ext cx="2232248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a = 689</a:t>
            </a:r>
          </a:p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print(type(a))</a:t>
            </a:r>
          </a:p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a = 8.7</a:t>
            </a:r>
          </a:p>
          <a:p>
            <a:pPr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print(type(a))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37B6239-853E-47F0-A50E-9D78DDE73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165" y="4503529"/>
            <a:ext cx="1504950" cy="561975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8692D1F2-C34A-4E78-AAD6-DD7A0CE27019}"/>
              </a:ext>
            </a:extLst>
          </p:cNvPr>
          <p:cNvSpPr txBox="1"/>
          <p:nvPr/>
        </p:nvSpPr>
        <p:spPr>
          <a:xfrm>
            <a:off x="7623610" y="2235706"/>
            <a:ext cx="232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型態轉換</a:t>
            </a:r>
            <a:endParaRPr lang="en-US" altLang="zh-TW" sz="2400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758488B-C087-4E61-99F4-59CB531CF524}"/>
              </a:ext>
            </a:extLst>
          </p:cNvPr>
          <p:cNvSpPr/>
          <p:nvPr/>
        </p:nvSpPr>
        <p:spPr>
          <a:xfrm>
            <a:off x="7377230" y="2406695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754E6847-AE3B-4FA3-A1E0-B76DC60AE32A}"/>
              </a:ext>
            </a:extLst>
          </p:cNvPr>
          <p:cNvSpPr txBox="1"/>
          <p:nvPr/>
        </p:nvSpPr>
        <p:spPr>
          <a:xfrm>
            <a:off x="9625560" y="2913699"/>
            <a:ext cx="1611678" cy="156966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 = "52"</a:t>
            </a:r>
          </a:p>
          <a:p>
            <a:pPr marL="0" lvl="1" eaLnBrk="1" hangingPunct="1"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print(s)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print(type(s))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60A95DB3-00E8-489D-B2E2-F5EF700DD7D6}"/>
              </a:ext>
            </a:extLst>
          </p:cNvPr>
          <p:cNvSpPr txBox="1"/>
          <p:nvPr/>
        </p:nvSpPr>
        <p:spPr>
          <a:xfrm>
            <a:off x="7515748" y="2913699"/>
            <a:ext cx="1611678" cy="156966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 = 52.0</a:t>
            </a:r>
          </a:p>
          <a:p>
            <a:pPr marL="0" lvl="1" eaLnBrk="1" hangingPunct="1"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(f)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print(f)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print(type(f))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CD62A45-341D-4AC2-91B4-A2442B363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748" y="4729112"/>
            <a:ext cx="1543050" cy="111442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F10156E-F908-4706-B6FD-576990117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560" y="4729112"/>
            <a:ext cx="1343025" cy="102870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A9BEE180-DD2A-47CD-9EEF-6E4F70CA356B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0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</a:t>
            </a:r>
            <a:r>
              <a:rPr lang="zh-TW" altLang="en-US" sz="2400" dirty="0"/>
              <a:t>條件判斷 </a:t>
            </a:r>
            <a:r>
              <a:rPr lang="en-US" altLang="zh-TW" sz="2400" dirty="0"/>
              <a:t>conditional</a:t>
            </a:r>
            <a:endParaRPr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33408B-8B09-470A-BE5B-C9BFE781C67B}"/>
              </a:ext>
            </a:extLst>
          </p:cNvPr>
          <p:cNvSpPr txBox="1"/>
          <p:nvPr/>
        </p:nvSpPr>
        <p:spPr>
          <a:xfrm>
            <a:off x="959895" y="2573999"/>
            <a:ext cx="4249738" cy="20867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print("Please enter your income:")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income = float(input()) #</a:t>
            </a:r>
            <a:r>
              <a:rPr lang="zh-TW" altLang="en-US" sz="1600" b="1" spc="-150" dirty="0">
                <a:solidFill>
                  <a:schemeClr val="tx1"/>
                </a:solidFill>
                <a:latin typeface="Courier New" pitchFamily="49" charset="0"/>
              </a:rPr>
              <a:t>輸入值</a:t>
            </a: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if income &lt;= 10000: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tax = 0.02 * income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if income &gt; 10000: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tax = 0.08 * (income - 10000) + 200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print("Tax amount: $"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(tax))</a:t>
            </a:r>
          </a:p>
        </p:txBody>
      </p:sp>
      <p:sp>
        <p:nvSpPr>
          <p:cNvPr id="6" name="文字方塊 7">
            <a:extLst>
              <a:ext uri="{FF2B5EF4-FFF2-40B4-BE49-F238E27FC236}">
                <a16:creationId xmlns:a16="http://schemas.microsoft.com/office/drawing/2014/main" id="{0E669502-AA09-44A8-8A41-7F8B5001CEE2}"/>
              </a:ext>
            </a:extLst>
          </p:cNvPr>
          <p:cNvSpPr txBox="1"/>
          <p:nvPr/>
        </p:nvSpPr>
        <p:spPr bwMode="auto">
          <a:xfrm>
            <a:off x="959895" y="1133255"/>
            <a:ext cx="2017712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if </a:t>
            </a:r>
            <a:r>
              <a:rPr lang="en-US" altLang="zh-TW" sz="1600" b="1" i="1" u="sng" spc="-150" dirty="0">
                <a:latin typeface="Courier New" pitchFamily="49" charset="0"/>
              </a:rPr>
              <a:t>condition</a:t>
            </a:r>
            <a:r>
              <a:rPr lang="en-US" altLang="zh-TW" sz="1600" b="1" spc="-150" dirty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accent6"/>
                </a:solidFill>
                <a:latin typeface="Courier New" pitchFamily="49" charset="0"/>
              </a:rPr>
              <a:t>  </a:t>
            </a:r>
            <a:r>
              <a:rPr lang="en-US" altLang="zh-TW" sz="1600" b="1" i="1" u="sng" spc="-150" dirty="0">
                <a:latin typeface="Courier New" pitchFamily="49" charset="0"/>
              </a:rPr>
              <a:t>statements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9DFA419-B090-4182-905E-7A92176A5002}"/>
              </a:ext>
            </a:extLst>
          </p:cNvPr>
          <p:cNvSpPr txBox="1"/>
          <p:nvPr/>
        </p:nvSpPr>
        <p:spPr>
          <a:xfrm>
            <a:off x="3084764" y="1133255"/>
            <a:ext cx="2232025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zh-TW" altLang="en-US" sz="1600" b="1" spc="-1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b="1" i="1" u="sng" spc="-150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altLang="zh-TW" sz="1600" b="1" spc="-150" dirty="0">
                <a:latin typeface="Courier New" pitchFamily="49" charset="0"/>
                <a:cs typeface="Courier New" pitchFamily="49" charset="0"/>
              </a:rPr>
              <a:t>:</a:t>
            </a:r>
            <a:endParaRPr lang="en-US" altLang="zh-TW" sz="16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i="1" u="sng" spc="-150" dirty="0">
                <a:latin typeface="Courier New" pitchFamily="49" charset="0"/>
                <a:cs typeface="Courier New" pitchFamily="49" charset="0"/>
              </a:rPr>
              <a:t>statements 1</a:t>
            </a:r>
            <a:endParaRPr lang="en-US" altLang="zh-TW" sz="16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else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  <a:endParaRPr lang="en-US" altLang="zh-TW" sz="16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i="1" u="sng" spc="-150" dirty="0">
                <a:latin typeface="Courier New" pitchFamily="49" charset="0"/>
                <a:cs typeface="Courier New" pitchFamily="49" charset="0"/>
              </a:rPr>
              <a:t>statements 2</a:t>
            </a:r>
          </a:p>
        </p:txBody>
      </p:sp>
      <p:sp>
        <p:nvSpPr>
          <p:cNvPr id="8" name="文字方塊 5">
            <a:extLst>
              <a:ext uri="{FF2B5EF4-FFF2-40B4-BE49-F238E27FC236}">
                <a16:creationId xmlns:a16="http://schemas.microsoft.com/office/drawing/2014/main" id="{E94D4648-F3D8-48B1-A60C-99942F013E9C}"/>
              </a:ext>
            </a:extLst>
          </p:cNvPr>
          <p:cNvSpPr txBox="1"/>
          <p:nvPr/>
        </p:nvSpPr>
        <p:spPr>
          <a:xfrm>
            <a:off x="959896" y="4954850"/>
            <a:ext cx="4249737" cy="98488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income </a:t>
            </a:r>
            <a:r>
              <a:rPr lang="en-US" altLang="zh-TW" sz="1600" b="1" spc="-150" dirty="0">
                <a:latin typeface="Courier New" pitchFamily="49" charset="0"/>
              </a:rPr>
              <a:t>&lt;= 10000: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tax = 0.02 * income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else: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tax = 0.08 * (income - 10000) + 200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8197E9B-60F6-4989-A572-9DF5D3AA0FF2}"/>
              </a:ext>
            </a:extLst>
          </p:cNvPr>
          <p:cNvCxnSpPr>
            <a:cxnSpLocks/>
          </p:cNvCxnSpPr>
          <p:nvPr/>
        </p:nvCxnSpPr>
        <p:spPr>
          <a:xfrm>
            <a:off x="6070600" y="946150"/>
            <a:ext cx="0" cy="526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DF3DA38-C3DB-4CF4-A15B-7751594F5DCC}"/>
              </a:ext>
            </a:extLst>
          </p:cNvPr>
          <p:cNvSpPr txBox="1"/>
          <p:nvPr/>
        </p:nvSpPr>
        <p:spPr>
          <a:xfrm>
            <a:off x="6462964" y="1133255"/>
            <a:ext cx="2232025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zh-TW" altLang="en-US" sz="1600" b="1" spc="-1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b="1" i="1" u="sng" spc="-150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altLang="zh-TW" sz="1600" b="1" spc="-150" dirty="0">
                <a:latin typeface="Courier New" pitchFamily="49" charset="0"/>
                <a:cs typeface="Courier New" pitchFamily="49" charset="0"/>
              </a:rPr>
              <a:t>:</a:t>
            </a:r>
            <a:endParaRPr lang="en-US" altLang="zh-TW" sz="16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i="1" u="sng" spc="-150" dirty="0">
                <a:latin typeface="Courier New" pitchFamily="49" charset="0"/>
                <a:cs typeface="Courier New" pitchFamily="49" charset="0"/>
              </a:rPr>
              <a:t>statements 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elif</a:t>
            </a:r>
            <a:r>
              <a:rPr lang="en-US" altLang="zh-TW" sz="1600" b="1" dirty="0">
                <a:latin typeface="Courier New" pitchFamily="49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dirty="0">
                <a:latin typeface="Courier New" pitchFamily="49" charset="0"/>
              </a:rPr>
              <a:t>  </a:t>
            </a:r>
            <a:r>
              <a:rPr lang="en-US" altLang="zh-TW" sz="1600" b="1" i="1" u="sng" spc="-150" dirty="0">
                <a:latin typeface="Courier New" pitchFamily="49" charset="0"/>
                <a:cs typeface="Courier New" pitchFamily="49" charset="0"/>
              </a:rPr>
              <a:t>statements 2</a:t>
            </a:r>
            <a:endParaRPr lang="en-US" altLang="zh-TW" sz="16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else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  <a:endParaRPr lang="en-US" altLang="zh-TW" sz="16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i="1" u="sng" spc="-150" dirty="0">
                <a:latin typeface="Courier New" pitchFamily="49" charset="0"/>
                <a:cs typeface="Courier New" pitchFamily="49" charset="0"/>
              </a:rPr>
              <a:t>statements 3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882DDB1-23F3-4756-B0B6-1E36D49B7C88}"/>
              </a:ext>
            </a:extLst>
          </p:cNvPr>
          <p:cNvSpPr txBox="1"/>
          <p:nvPr/>
        </p:nvSpPr>
        <p:spPr>
          <a:xfrm>
            <a:off x="6462964" y="3111723"/>
            <a:ext cx="4249738" cy="253607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print("Please enter your income:")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income = float(input())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if income &lt;= 10000: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tax = 0.02 * income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 err="1">
                <a:solidFill>
                  <a:srgbClr val="0070C0"/>
                </a:solidFill>
                <a:latin typeface="Courier New" pitchFamily="49" charset="0"/>
              </a:rPr>
              <a:t>elif</a:t>
            </a: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10000 &lt; income &lt;= 12000: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tax = 0.08 * (income - 10000) + 200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else: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tax = 0.1 * (income - 10000) + 400</a:t>
            </a:r>
          </a:p>
          <a:p>
            <a:pPr>
              <a:lnSpc>
                <a:spcPct val="90000"/>
              </a:lnSpc>
              <a:defRPr/>
            </a:pPr>
            <a:endParaRPr lang="en-US" altLang="zh-TW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print("Tax amount: $"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(tax))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0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</a:t>
            </a:r>
            <a:r>
              <a:rPr lang="zh-TW" altLang="en-US" sz="2400" dirty="0"/>
              <a:t>比較符號 </a:t>
            </a:r>
            <a:r>
              <a:rPr lang="en-US" altLang="zh-TW" sz="2400" dirty="0"/>
              <a:t>comparison operator</a:t>
            </a:r>
            <a:endParaRPr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001390-0E6B-4840-B759-A5719C909CD3}"/>
              </a:ext>
            </a:extLst>
          </p:cNvPr>
          <p:cNvSpPr txBox="1"/>
          <p:nvPr/>
        </p:nvSpPr>
        <p:spPr>
          <a:xfrm>
            <a:off x="1129027" y="1142254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比較符號</a:t>
            </a:r>
            <a:endParaRPr lang="en-US" altLang="zh-TW" sz="2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30D2CF2-3076-4559-A4E2-8048A9A33F07}"/>
              </a:ext>
            </a:extLst>
          </p:cNvPr>
          <p:cNvSpPr/>
          <p:nvPr/>
        </p:nvSpPr>
        <p:spPr>
          <a:xfrm>
            <a:off x="892807" y="1322287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8FB0332-6533-49E2-B943-EDF0E3202433}"/>
              </a:ext>
            </a:extLst>
          </p:cNvPr>
          <p:cNvSpPr txBox="1"/>
          <p:nvPr/>
        </p:nvSpPr>
        <p:spPr>
          <a:xfrm>
            <a:off x="1129027" y="1721277"/>
            <a:ext cx="28727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 dirty="0"/>
              <a:t>大於：</a:t>
            </a:r>
            <a:r>
              <a:rPr lang="en-US" altLang="zh-TW" sz="2200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 dirty="0"/>
              <a:t>小於：</a:t>
            </a:r>
            <a:r>
              <a:rPr lang="en-US" altLang="zh-TW" sz="2200" dirty="0"/>
              <a:t>&lt;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 dirty="0"/>
              <a:t>大於等於：</a:t>
            </a:r>
            <a:r>
              <a:rPr lang="en-US" altLang="zh-TW" sz="2200" dirty="0"/>
              <a:t>&gt;=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 dirty="0"/>
              <a:t>小於等於：</a:t>
            </a:r>
            <a:r>
              <a:rPr lang="en-US" altLang="zh-TW" sz="2200" dirty="0"/>
              <a:t>&lt;=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 dirty="0"/>
              <a:t>等於：</a:t>
            </a:r>
            <a:r>
              <a:rPr lang="en-US" altLang="zh-TW" sz="2200" dirty="0"/>
              <a:t>==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 dirty="0"/>
              <a:t>不等於：</a:t>
            </a:r>
            <a:r>
              <a:rPr lang="en-US" altLang="zh-TW" sz="2200" dirty="0"/>
              <a:t>!=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3131C4E-D91B-4452-9D48-2A369FA375D2}"/>
              </a:ext>
            </a:extLst>
          </p:cNvPr>
          <p:cNvSpPr/>
          <p:nvPr/>
        </p:nvSpPr>
        <p:spPr>
          <a:xfrm>
            <a:off x="5975665" y="1322287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94BFA28-2904-480D-B417-9E4BB159667F}"/>
              </a:ext>
            </a:extLst>
          </p:cNvPr>
          <p:cNvSpPr txBox="1"/>
          <p:nvPr/>
        </p:nvSpPr>
        <p:spPr>
          <a:xfrm>
            <a:off x="6211885" y="1142254"/>
            <a:ext cx="3604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比較</a:t>
            </a:r>
            <a:r>
              <a:rPr lang="en-US" altLang="zh-TW" sz="2400" dirty="0"/>
              <a:t>(==)</a:t>
            </a:r>
            <a:r>
              <a:rPr lang="zh-TW" altLang="en-US" sz="2400" dirty="0"/>
              <a:t> </a:t>
            </a:r>
            <a:r>
              <a:rPr lang="en-US" altLang="zh-TW" sz="2400" dirty="0" err="1"/>
              <a:t>v.s</a:t>
            </a:r>
            <a:r>
              <a:rPr lang="en-US" altLang="zh-TW" sz="2400" dirty="0"/>
              <a:t>. </a:t>
            </a:r>
            <a:r>
              <a:rPr lang="zh-TW" altLang="en-US" sz="2400" dirty="0"/>
              <a:t>指派</a:t>
            </a:r>
            <a:r>
              <a:rPr lang="en-US" altLang="zh-TW" sz="2400" dirty="0"/>
              <a:t>(=)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3796B0-53C9-46F2-9347-F05815664C44}"/>
              </a:ext>
            </a:extLst>
          </p:cNvPr>
          <p:cNvSpPr txBox="1"/>
          <p:nvPr/>
        </p:nvSpPr>
        <p:spPr>
          <a:xfrm>
            <a:off x="5975665" y="1895806"/>
            <a:ext cx="4249738" cy="120648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 = 10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if a == 10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print(“true”)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else: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print(“false”)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6AAB86C-8519-1B2A-6EE5-B6E6A6AD368B}"/>
              </a:ext>
            </a:extLst>
          </p:cNvPr>
          <p:cNvSpPr/>
          <p:nvPr/>
        </p:nvSpPr>
        <p:spPr>
          <a:xfrm>
            <a:off x="5975665" y="3755711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C493B1-2059-9051-372C-A2F652B6BEF9}"/>
              </a:ext>
            </a:extLst>
          </p:cNvPr>
          <p:cNvSpPr txBox="1"/>
          <p:nvPr/>
        </p:nvSpPr>
        <p:spPr>
          <a:xfrm>
            <a:off x="6233634" y="3575678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布林值</a:t>
            </a:r>
            <a:endParaRPr lang="en-US" altLang="zh-TW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A049080-1901-6D22-1B30-DD8D51C2FD01}"/>
              </a:ext>
            </a:extLst>
          </p:cNvPr>
          <p:cNvSpPr txBox="1"/>
          <p:nvPr/>
        </p:nvSpPr>
        <p:spPr>
          <a:xfrm>
            <a:off x="6096000" y="4245052"/>
            <a:ext cx="4249738" cy="54168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print(10&gt;2)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Print(10&lt;2)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0B0D004-11C9-3BA3-19FA-74BC87A4D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28474"/>
            <a:ext cx="1051420" cy="6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1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Exercise 1</a:t>
            </a:r>
            <a:r>
              <a:rPr lang="zh-TW" altLang="en-US" sz="2400" dirty="0"/>
              <a:t> </a:t>
            </a:r>
            <a:r>
              <a:rPr lang="en-US" altLang="zh-TW" sz="2400" dirty="0"/>
              <a:t>- </a:t>
            </a:r>
            <a:r>
              <a:rPr lang="zh-TW" altLang="en-US" sz="2400" dirty="0"/>
              <a:t>每月天數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5E0D03D-F232-4787-B3A7-CA18C33D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39220"/>
            <a:ext cx="3267075" cy="10287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59C2E5F-B19C-48FF-A5A3-FEFB377B3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3991433"/>
            <a:ext cx="3238500" cy="96202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4EC2EA4-3DEA-4A10-9C61-604847B6F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2677320"/>
            <a:ext cx="3295650" cy="9906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9E5FB9F-6798-4B24-889C-A5A7C682B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60642"/>
            <a:ext cx="3724275" cy="115252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4530DDA-F3E1-4FAD-83C4-A141FF518865}"/>
              </a:ext>
            </a:extLst>
          </p:cNvPr>
          <p:cNvSpPr txBox="1"/>
          <p:nvPr/>
        </p:nvSpPr>
        <p:spPr>
          <a:xfrm>
            <a:off x="1665922" y="1264919"/>
            <a:ext cx="536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幾月的天數有多少天？ </a:t>
            </a:r>
            <a:r>
              <a:rPr lang="en-US" altLang="zh-TW" sz="2400" dirty="0"/>
              <a:t>(</a:t>
            </a:r>
            <a:r>
              <a:rPr lang="zh-TW" altLang="en-US" sz="2400" dirty="0"/>
              <a:t>印出結果</a:t>
            </a:r>
            <a:r>
              <a:rPr lang="en-US" altLang="zh-TW" sz="2400" dirty="0"/>
              <a:t>)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B2E6F319-6C01-4F0D-A0D4-43DB24D61304}"/>
              </a:ext>
            </a:extLst>
          </p:cNvPr>
          <p:cNvSpPr/>
          <p:nvPr/>
        </p:nvSpPr>
        <p:spPr>
          <a:xfrm>
            <a:off x="1428750" y="1444952"/>
            <a:ext cx="101600" cy="1016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97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60F4B9-171C-44DA-BA8B-5D11C53D8BDF}"/>
              </a:ext>
            </a:extLst>
          </p:cNvPr>
          <p:cNvSpPr/>
          <p:nvPr/>
        </p:nvSpPr>
        <p:spPr>
          <a:xfrm>
            <a:off x="0" y="1"/>
            <a:ext cx="12192000" cy="711199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/>
              <a:t>    Exercise 1</a:t>
            </a:r>
            <a:endParaRPr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22C1FA-6CAD-4B8F-8AE2-7779CE812E42}"/>
              </a:ext>
            </a:extLst>
          </p:cNvPr>
          <p:cNvSpPr/>
          <p:nvPr/>
        </p:nvSpPr>
        <p:spPr>
          <a:xfrm>
            <a:off x="6096000" y="6515100"/>
            <a:ext cx="6096000" cy="342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   Python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DEDC46-82F6-414A-99D1-685688FC28F7}"/>
              </a:ext>
            </a:extLst>
          </p:cNvPr>
          <p:cNvSpPr/>
          <p:nvPr/>
        </p:nvSpPr>
        <p:spPr>
          <a:xfrm>
            <a:off x="0" y="6515100"/>
            <a:ext cx="6096000" cy="34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                                                                           </a:t>
            </a:r>
            <a:r>
              <a:rPr lang="zh-TW" altLang="en-US" dirty="0">
                <a:solidFill>
                  <a:schemeClr val="bg1"/>
                </a:solidFill>
              </a:rPr>
              <a:t>                           </a:t>
            </a:r>
            <a:r>
              <a:rPr lang="en-US" altLang="zh-TW" dirty="0">
                <a:solidFill>
                  <a:schemeClr val="bg1"/>
                </a:solidFill>
              </a:rPr>
              <a:t>TA 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108530-D142-40D4-A02D-36FBC3FA8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14" y="2335608"/>
            <a:ext cx="5578086" cy="255508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B15A66D-E36F-4EF1-8464-7A57C026F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945" y="1665287"/>
            <a:ext cx="50863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5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3738</Words>
  <Application>Microsoft Office PowerPoint</Application>
  <PresentationFormat>寬螢幕</PresentationFormat>
  <Paragraphs>647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林鑫宏</dc:creator>
  <cp:lastModifiedBy>崔緯平</cp:lastModifiedBy>
  <cp:revision>58</cp:revision>
  <dcterms:created xsi:type="dcterms:W3CDTF">2021-11-04T09:08:36Z</dcterms:created>
  <dcterms:modified xsi:type="dcterms:W3CDTF">2022-11-14T09:15:38Z</dcterms:modified>
</cp:coreProperties>
</file>